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6" r:id="rId5"/>
    <p:sldId id="269" r:id="rId6"/>
    <p:sldId id="282" r:id="rId7"/>
    <p:sldId id="259" r:id="rId8"/>
    <p:sldId id="265" r:id="rId9"/>
    <p:sldId id="266" r:id="rId10"/>
    <p:sldId id="267" r:id="rId11"/>
    <p:sldId id="275" r:id="rId12"/>
    <p:sldId id="278" r:id="rId13"/>
    <p:sldId id="279" r:id="rId14"/>
    <p:sldId id="280" r:id="rId15"/>
    <p:sldId id="281" r:id="rId16"/>
    <p:sldId id="270" r:id="rId17"/>
    <p:sldId id="274" r:id="rId18"/>
    <p:sldId id="271" r:id="rId19"/>
    <p:sldId id="264" r:id="rId20"/>
    <p:sldId id="268" r:id="rId21"/>
    <p:sldId id="283" r:id="rId22"/>
    <p:sldId id="261" r:id="rId23"/>
    <p:sldId id="263" r:id="rId24"/>
    <p:sldId id="277" r:id="rId25"/>
    <p:sldId id="284" r:id="rId26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D37ED-C14C-418B-8C69-82CDBEA6E7B6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EAE24-CD98-4E57-9A54-8D4160B71F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EEFE1-A2E7-430F-BDE6-762D974765C9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A9F82-3A26-417E-80AF-4F9697B61F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6DB66-9783-465F-A000-A434B5C6243D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31CE9-86CF-4880-9E81-31593FBAD4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F090B-3478-43B0-B8AE-FC6326AFB1FC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C050F-AD4F-4B4A-9AB7-F30E04CD70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DA921-9649-4CDA-A341-6A08425A5CCB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39C8F-4513-405B-9E75-22A13C0846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A7703-13D6-480C-9369-88FFB5B685D4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88152-4597-4A81-93FB-7686151B2B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F8C50-179D-45FB-B1D0-7B287C482BC6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80F08-5304-4F30-96BE-43210F30D9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9E4A8-31A2-44B9-B51B-90B4DB2CAD34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116D9-3862-4B91-A98B-3A2504E091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384DF-1D62-49BD-9B30-9CC15E7AA0CE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66C9F-A856-4B62-A3D1-17128D2F9A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BE7CB-914F-483F-AB84-AD13008D48EA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0C404-D5E2-4863-B01B-1F4724E044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F5A1B-900E-4FA8-998F-97D607236059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C22BA-9564-4707-B4F3-CDBAFB940D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D5CEA5-9B5E-4B54-A73F-05B5BEFD6DE1}" type="datetimeFigureOut">
              <a:rPr lang="ru-RU"/>
              <a:pPr>
                <a:defRPr/>
              </a:pPr>
              <a:t>15.02.2023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BCC495-96AD-4429-890F-9293DB72D0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7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2305050"/>
          </a:xfrm>
        </p:spPr>
        <p:txBody>
          <a:bodyPr/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Ассоциативное мышление-средство повышения качества образования по физике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111624"/>
          </a:xfrm>
        </p:spPr>
        <p:txBody>
          <a:bodyPr>
            <a:normAutofit/>
          </a:bodyPr>
          <a:lstStyle/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МБОУ  г. Иркутска СОШ №53 </a:t>
            </a: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Чащина Вера Александровна</a:t>
            </a: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Магистр педагогического образования </a:t>
            </a: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Учитель физики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Иркутск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2023г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251520" y="260351"/>
          <a:ext cx="8712967" cy="645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3072341"/>
                <a:gridCol w="2904322"/>
              </a:tblGrid>
              <a:tr h="1754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Сила Ампера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F =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B*</a:t>
                      </a:r>
                      <a:r>
                        <a:rPr lang="en-US" sz="2800" dirty="0" err="1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*l*</a:t>
                      </a:r>
                      <a:r>
                        <a:rPr lang="en-US" sz="2800" dirty="0" err="1" smtClean="0">
                          <a:latin typeface="Calibri"/>
                          <a:ea typeface="Calibri"/>
                          <a:cs typeface="Times New Roman"/>
                        </a:rPr>
                        <a:t>sina</a:t>
                      </a:r>
                      <a:endParaRPr lang="en-US" sz="2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Знаменитый Ампер был великим левшой: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            Он </a:t>
                      </a:r>
                      <a:r>
                        <a:rPr kumimoji="0" lang="ru-RU" sz="14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 I </a:t>
                      </a:r>
                      <a:r>
                        <a:rPr kumimoji="0" lang="ru-RU" sz="1400" b="1" i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kumimoji="0" lang="ru-RU" sz="14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очень сильно, но левой рукой: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1.Федя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бил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синус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Федя–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, бил </a:t>
                      </a: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Bil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        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2.Сильный Ампер БИЛ сына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2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Сила Лоренца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F = q*B*V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sin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F=BVq sina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1.Сила 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кубовидного сына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2.БВК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6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Формула закона электролиза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m=k*i*t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Масса кита</a:t>
                      </a:r>
                    </a:p>
                  </a:txBody>
                  <a:tcPr marL="68580" marR="68580" marT="0" marB="0"/>
                </a:tc>
              </a:tr>
              <a:tr h="8629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Скорость молекулы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Три кота на мясо</a:t>
                      </a:r>
                    </a:p>
                  </a:txBody>
                  <a:tcPr marL="68580" marR="68580" marT="0" marB="0"/>
                </a:tc>
              </a:tr>
              <a:tr h="1134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Calibri"/>
                          <a:cs typeface="Times New Roman"/>
                        </a:rPr>
                        <a:t>Уравнение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Calibri"/>
                          <a:cs typeface="Times New Roman"/>
                        </a:rPr>
                        <a:t>Менделеева -</a:t>
                      </a:r>
                      <a:r>
                        <a:rPr lang="ru-RU" sz="2000" b="1" dirty="0" err="1" smtClean="0">
                          <a:latin typeface="Calibri"/>
                          <a:ea typeface="Calibri"/>
                          <a:cs typeface="Times New Roman"/>
                        </a:rPr>
                        <a:t>Клапейрона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PV=m/M</a:t>
                      </a:r>
                      <a:r>
                        <a:rPr lang="en-US" sz="20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RT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Calibri"/>
                          <a:cs typeface="Times New Roman"/>
                        </a:rPr>
                        <a:t>Папа Витя =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latin typeface="Calibri"/>
                          <a:ea typeface="Calibri"/>
                          <a:cs typeface="Times New Roman"/>
                        </a:rPr>
                        <a:t>мама Рита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5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Количество вещества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dirty="0" smtClean="0">
                          <a:latin typeface="Calibri"/>
                          <a:ea typeface="Calibri"/>
                          <a:cs typeface="Times New Roman"/>
                        </a:rPr>
                        <a:t>ᶹ</a:t>
                      </a: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3200" b="1" dirty="0" smtClean="0">
                          <a:latin typeface="Calibri"/>
                          <a:ea typeface="Calibri"/>
                          <a:cs typeface="Times New Roman"/>
                        </a:rPr>
                        <a:t>m/M=N/N</a:t>
                      </a:r>
                      <a:r>
                        <a:rPr lang="en-US" sz="32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en-US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Calibri"/>
                          <a:cs typeface="Times New Roman"/>
                        </a:rPr>
                        <a:t>Мама  Нина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3336" name="Рисунок 27" descr="https://nzan.ru/assets/4cpicr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3429000"/>
            <a:ext cx="280828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88913"/>
          <a:ext cx="9144000" cy="6705600"/>
        </p:xfrm>
        <a:graphic>
          <a:graphicData uri="http://schemas.openxmlformats.org/drawingml/2006/table">
            <a:tbl>
              <a:tblPr/>
              <a:tblGrid>
                <a:gridCol w="2267744"/>
                <a:gridCol w="3384376"/>
                <a:gridCol w="3491880"/>
              </a:tblGrid>
              <a:tr h="1197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Порядок планет в Солнечной системе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Меркурий, Венера, Земля, Марс,(А пояс астероидов) Юпитер, Сатурн, Уран Нептун (Плутон)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Маша Веником Землю Мела  А Юра Сидел У Норы Паука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1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dirty="0"/>
                        <a:t>Классы звезд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dirty="0"/>
                        <a:t>OBAFGKM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Один бритый </a:t>
                      </a:r>
                      <a:r>
                        <a:rPr lang="ru-RU" dirty="0" smtClean="0"/>
                        <a:t>англичанин </a:t>
                      </a:r>
                      <a:r>
                        <a:rPr lang="ru-RU" dirty="0"/>
                        <a:t>финики жевал, как морковь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(Одна Вера Александровна физику ждала, как могла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dirty="0" smtClean="0"/>
                        <a:t>Закон Архимеда 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smtClean="0"/>
                        <a:t>F=</a:t>
                      </a:r>
                      <a:r>
                        <a:rPr lang="en-US" sz="2400" dirty="0" err="1" smtClean="0"/>
                        <a:t>pgv</a:t>
                      </a:r>
                      <a:endParaRPr lang="ru-RU" sz="2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Тело, </a:t>
                      </a:r>
                      <a:r>
                        <a:rPr kumimoji="0" lang="ru-RU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впёрнутое</a:t>
                      </a:r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воду,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Выпирает на свободу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Весом выпертой воды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Телом, </a:t>
                      </a:r>
                      <a:r>
                        <a:rPr kumimoji="0" lang="ru-RU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впёрнутым</a:t>
                      </a:r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туды</a:t>
                      </a:r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2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А=</a:t>
                      </a: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FS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Мне без силы и пути век работы не найти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81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3закона Ньютона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V –const a=0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a=F/m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r>
                        <a:rPr lang="en-US" sz="1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r>
                        <a:rPr lang="en-US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=-F</a:t>
                      </a:r>
                      <a:r>
                        <a:rPr lang="en-US" sz="1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пнешь- не полетит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</a:t>
                      </a: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пнешь, так 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полетит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пнешь так и получишь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2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Потенциальная энергия тела 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однородном </a:t>
                      </a: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электростатическом поле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W=</a:t>
                      </a:r>
                      <a:r>
                        <a:rPr lang="en-US" sz="18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qEd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слово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</a:t>
                      </a: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КЕД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9" y="620689"/>
          <a:ext cx="8568951" cy="5809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/>
                <a:gridCol w="1392154"/>
                <a:gridCol w="4320480"/>
              </a:tblGrid>
              <a:tr h="2898781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Первый</a:t>
                      </a:r>
                      <a:r>
                        <a:rPr lang="ru-RU" baseline="0" dirty="0" smtClean="0"/>
                        <a:t> закон термодинамики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kumimoji="0" lang="el-GR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kumimoji="0" lang="en-US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U=A+Q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 знает первый закон термодинамики только ДУРАК.</a:t>
                      </a:r>
                      <a:endParaRPr kumimoji="0" lang="en-US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en-US" b="0" i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ДУРАК расшифровывается </a:t>
                      </a:r>
                      <a:r>
                        <a:rPr kumimoji="0" lang="ru-RU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Д-дельта,У</a:t>
                      </a:r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U, Р - равно или работа, А это значок работы А, К- тепло </a:t>
                      </a:r>
                      <a:r>
                        <a:rPr kumimoji="0" lang="ru-RU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ку</a:t>
                      </a:r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Q. Так можно запомнить первый закон термодинамики: Дельта U(У) Равно Работа А плюс Q (К) - ДУРАК.</a:t>
                      </a:r>
                      <a:endParaRPr lang="ru-RU" dirty="0"/>
                    </a:p>
                  </a:txBody>
                  <a:tcPr/>
                </a:tc>
              </a:tr>
              <a:tr h="419863"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Электродвижущая сила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E=</a:t>
                      </a:r>
                      <a:r>
                        <a:rPr lang="en-US" dirty="0" err="1" smtClean="0"/>
                        <a:t>IR+Ir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Ира большая +Ира маленькая</a:t>
                      </a:r>
                      <a:endParaRPr lang="ru-RU" dirty="0"/>
                    </a:p>
                  </a:txBody>
                  <a:tcPr/>
                </a:tc>
              </a:tr>
              <a:tr h="1345863">
                <a:tc>
                  <a:txBody>
                    <a:bodyPr/>
                    <a:lstStyle/>
                    <a:p>
                      <a:r>
                        <a:rPr lang="ru-RU" dirty="0" smtClean="0"/>
                        <a:t>При</a:t>
                      </a:r>
                      <a:r>
                        <a:rPr lang="ru-RU" baseline="0" dirty="0" smtClean="0"/>
                        <a:t> электризации расчески и волос, расческа приобретает «-» заряд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Зубцы расчески напоминают минус</a:t>
                      </a:r>
                      <a:endParaRPr lang="ru-RU" dirty="0"/>
                    </a:p>
                  </a:txBody>
                  <a:tcPr/>
                </a:tc>
              </a:tr>
              <a:tr h="724695">
                <a:tc>
                  <a:txBody>
                    <a:bodyPr/>
                    <a:lstStyle/>
                    <a:p>
                      <a:r>
                        <a:rPr lang="ru-RU" dirty="0" smtClean="0"/>
                        <a:t>Катод  -минус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букв совпадает : катод 5 букв. Минус 5 букв</a:t>
                      </a:r>
                      <a:endParaRPr lang="ru-RU" dirty="0"/>
                    </a:p>
                  </a:txBody>
                  <a:tcPr/>
                </a:tc>
              </a:tr>
              <a:tr h="419863">
                <a:tc>
                  <a:txBody>
                    <a:bodyPr/>
                    <a:lstStyle/>
                    <a:p>
                      <a:r>
                        <a:rPr lang="ru-RU" dirty="0" smtClean="0"/>
                        <a:t>Анод +  плюс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Анод -4 буквы. Плюс- 4 буквы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Заполнить таблицу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5127848"/>
          </a:xfrm>
        </p:spPr>
        <p:txBody>
          <a:bodyPr/>
          <a:lstStyle/>
          <a:p>
            <a:pPr fontAlgn="t"/>
            <a:endParaRPr lang="ru-RU" b="1" dirty="0" smtClean="0"/>
          </a:p>
          <a:p>
            <a:pPr fontAlgn="t"/>
            <a:endParaRPr lang="ru-RU" dirty="0" smtClean="0"/>
          </a:p>
          <a:p>
            <a:pPr fontAlgn="t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3" y="1196752"/>
          <a:ext cx="4968551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173"/>
                <a:gridCol w="1968218"/>
                <a:gridCol w="1440160"/>
              </a:tblGrid>
              <a:tr h="880014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r>
                        <a:rPr lang="ru-RU" baseline="0" dirty="0" smtClean="0"/>
                        <a:t>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Обозначение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Единица измерения</a:t>
                      </a:r>
                      <a:endParaRPr lang="ru-RU" dirty="0"/>
                    </a:p>
                  </a:txBody>
                  <a:tcPr/>
                </a:tc>
              </a:tr>
              <a:tr h="496097">
                <a:tc>
                  <a:txBody>
                    <a:bodyPr/>
                    <a:lstStyle/>
                    <a:p>
                      <a:r>
                        <a:rPr lang="ru-RU" dirty="0" smtClean="0"/>
                        <a:t>путь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6097"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27783" y="3140967"/>
          <a:ext cx="5760639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0213"/>
                <a:gridCol w="1920213"/>
                <a:gridCol w="1920213"/>
              </a:tblGrid>
              <a:tr h="537685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Обозначение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Единица измерения</a:t>
                      </a:r>
                      <a:endParaRPr lang="ru-RU" dirty="0"/>
                    </a:p>
                  </a:txBody>
                  <a:tcPr/>
                </a:tc>
              </a:tr>
              <a:tr h="3432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32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4685131"/>
          <a:ext cx="6096000" cy="1840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600067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Обозначение</a:t>
                      </a:r>
                    </a:p>
                    <a:p>
                      <a:r>
                        <a:rPr lang="ru-RU" dirty="0" smtClean="0"/>
                        <a:t>величины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Единица </a:t>
                      </a:r>
                    </a:p>
                    <a:p>
                      <a:r>
                        <a:rPr lang="ru-RU" dirty="0" smtClean="0"/>
                        <a:t>измерения</a:t>
                      </a:r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Проверка понимания физического смысла величины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916832"/>
          <a:ext cx="4320480" cy="2407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880320"/>
              </a:tblGrid>
              <a:tr h="392771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r>
                        <a:rPr lang="ru-RU" baseline="0" dirty="0" smtClean="0"/>
                        <a:t>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Физический смысл</a:t>
                      </a:r>
                      <a:endParaRPr lang="ru-RU" dirty="0"/>
                    </a:p>
                  </a:txBody>
                  <a:tcPr/>
                </a:tc>
              </a:tr>
              <a:tr h="687349"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2771">
                <a:tc>
                  <a:txBody>
                    <a:bodyPr/>
                    <a:lstStyle/>
                    <a:p>
                      <a:r>
                        <a:rPr lang="ru-RU" dirty="0" smtClean="0"/>
                        <a:t>путь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7349"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779911" y="3933056"/>
          <a:ext cx="4968552" cy="262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3240360"/>
              </a:tblGrid>
              <a:tr h="7145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Название</a:t>
                      </a:r>
                      <a:r>
                        <a:rPr lang="ru-RU" baseline="0" dirty="0" smtClean="0"/>
                        <a:t> величины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Физический смысл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54301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путь пройденный телом за 1 секунду</a:t>
                      </a:r>
                      <a:endParaRPr lang="ru-RU" dirty="0"/>
                    </a:p>
                  </a:txBody>
                  <a:tcPr/>
                </a:tc>
              </a:tr>
              <a:tr h="4316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длина траектории</a:t>
                      </a:r>
                      <a:endParaRPr lang="ru-RU" dirty="0"/>
                    </a:p>
                  </a:txBody>
                  <a:tcPr/>
                </a:tc>
              </a:tr>
              <a:tr h="54301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продолжительность движения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5918"/>
          </a:xfrm>
        </p:spPr>
        <p:txBody>
          <a:bodyPr/>
          <a:lstStyle/>
          <a:p>
            <a:pPr algn="ctr"/>
            <a:r>
              <a:rPr lang="ru-RU" sz="3200" b="1" u="sng" dirty="0" smtClean="0"/>
              <a:t>Объединить величины в формулы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706712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782"/>
                <a:gridCol w="1627938"/>
                <a:gridCol w="1437411"/>
                <a:gridCol w="223499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Обозначение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Единица измерения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формула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путь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11760" y="3789040"/>
          <a:ext cx="6336704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584176"/>
                <a:gridCol w="1584176"/>
                <a:gridCol w="1584176"/>
              </a:tblGrid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Обозначение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Единица измерения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формула</a:t>
                      </a:r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м/с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660"/>
                </a:tc>
                <a:tc rowSpan="3"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v=S/t</a:t>
                      </a:r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6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6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0"/>
            <a:ext cx="8424862" cy="63246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     Дроби   -Знаменатель («земля» - внизу)</a:t>
            </a:r>
            <a:br>
              <a:rPr lang="ru-RU" dirty="0" smtClean="0"/>
            </a:br>
            <a:r>
              <a:rPr lang="ru-RU" dirty="0" smtClean="0"/>
              <a:t>Числитель («чистое небо»- вверху)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«биссектриса» - это крыса, которая бегает по углам и делит угол пополам.</a:t>
            </a:r>
            <a:br>
              <a:rPr lang="ru-RU" dirty="0" smtClean="0"/>
            </a:br>
            <a:r>
              <a:rPr lang="ru-RU" dirty="0" smtClean="0"/>
              <a:t>Угол 45о можно начертить без транспортира (на клетчатой бумаге по диагонали клетки)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«Правило креста» при решении пропорций</a:t>
            </a:r>
            <a:br>
              <a:rPr lang="ru-RU" dirty="0" smtClean="0"/>
            </a:br>
            <a:r>
              <a:rPr lang="ru-RU" dirty="0" smtClean="0"/>
              <a:t>ab = cd получаем: a x d= bx c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Например  уравнение: 6x=3 В подобных случаях многие путают, что на что делить.</a:t>
            </a:r>
            <a:br>
              <a:rPr lang="ru-RU" dirty="0" smtClean="0"/>
            </a:br>
            <a:r>
              <a:rPr lang="ru-RU" dirty="0" smtClean="0"/>
              <a:t>Запомнить : «то, что без буквы, делить на то, что рядом с буквой».(ИЛИ Отрезать  ИЛИ выполнить противоположное (Если  было умножение будет деление)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x= ИКС - абсцисса (звук с в обоих словах)</a:t>
            </a:r>
            <a:br>
              <a:rPr lang="ru-RU" dirty="0" smtClean="0"/>
            </a:br>
            <a:r>
              <a:rPr lang="ru-RU" dirty="0" smtClean="0"/>
              <a:t>Y= игрек- ордината (звук р в обоих словах)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1259632" y="404664"/>
            <a:ext cx="6192788" cy="6135687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u="sng" dirty="0" smtClean="0">
                <a:solidFill>
                  <a:schemeClr val="tx2"/>
                </a:solidFill>
                <a:latin typeface="+mj-lt"/>
              </a:rPr>
              <a:t>Формула площади круга</a:t>
            </a:r>
            <a:endParaRPr lang="ru-RU" dirty="0" smtClean="0">
              <a:solidFill>
                <a:schemeClr val="tx2"/>
              </a:solidFill>
              <a:latin typeface="+mj-lt"/>
            </a:endParaRPr>
          </a:p>
          <a:p>
            <a:pPr>
              <a:buFont typeface="Wingdings 2" pitchFamily="18" charset="2"/>
              <a:buNone/>
            </a:pPr>
            <a:r>
              <a:rPr lang="ru-RU" dirty="0" smtClean="0">
                <a:solidFill>
                  <a:schemeClr val="tx2"/>
                </a:solidFill>
                <a:latin typeface="+mj-lt"/>
              </a:rPr>
              <a:t>Запомнит тот, кто мыслит туго:</a:t>
            </a:r>
          </a:p>
          <a:p>
            <a:pPr>
              <a:buFont typeface="Wingdings 2" pitchFamily="18" charset="2"/>
              <a:buNone/>
            </a:pPr>
            <a:r>
              <a:rPr lang="ru-RU" dirty="0" err="1" smtClean="0">
                <a:solidFill>
                  <a:schemeClr val="tx2"/>
                </a:solidFill>
                <a:latin typeface="+mj-lt"/>
              </a:rPr>
              <a:t>π r</a:t>
            </a:r>
            <a:r>
              <a:rPr lang="ru-RU" dirty="0" smtClean="0">
                <a:solidFill>
                  <a:schemeClr val="tx2"/>
                </a:solidFill>
                <a:latin typeface="+mj-lt"/>
              </a:rPr>
              <a:t> (квадрат) – есть площадь круга.</a:t>
            </a:r>
          </a:p>
          <a:p>
            <a:r>
              <a:rPr lang="ru-RU" dirty="0" smtClean="0">
                <a:solidFill>
                  <a:schemeClr val="tx2"/>
                </a:solidFill>
                <a:latin typeface="+mj-lt"/>
              </a:rPr>
              <a:t>Пифагоровы штаны во все стороны равны.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+mj-lt"/>
              </a:rPr>
              <a:t>Если на картинке величины на одном "этаже" треугольника, то их умножаем. Если на картинке величины на разных этажах, то верхнее делим на нижнее.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+mj-lt"/>
              </a:rPr>
              <a:t>Запоминаем число дней в месяце</a:t>
            </a:r>
            <a:endParaRPr lang="ru-RU" dirty="0" smtClean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6387" name="Picture 6" descr="http://pomnu.ucoz.ru/_si/0/51802895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5301208"/>
            <a:ext cx="15843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C:\Users\1\Desktop\72915_html_m624622a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0538" y="836613"/>
            <a:ext cx="23034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C:\Users\1\Desktop\72915_html_m6ea7b95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19925" y="2852738"/>
            <a:ext cx="19446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/>
          <a:lstStyle/>
          <a:p>
            <a:pPr algn="ctr"/>
            <a:r>
              <a:rPr lang="ru-RU" sz="3200" b="1" dirty="0" smtClean="0"/>
              <a:t>Все противоположности притягиваются 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98383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Вспоминаем закон философии: Все противоположности притягиваются.(В жизни в брак вступают мужчина и женщина).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Северный и южный магнитный полюс -взаимно притягиваются.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Положительный и отрицательный заряд взаимно притягиваются.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17412" name="Picture 2" descr="C:\Users\1\Desktop\магни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4941888"/>
            <a:ext cx="214153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C:\Users\1\Desktop\400px-Cargas_electrica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2138" y="5013325"/>
            <a:ext cx="26844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C:\Users\1\Desktop\23451714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325" y="4941888"/>
            <a:ext cx="2519363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23749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Для развития ассоциативного мышления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обучающихся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систематически используются задачи, с интересным  содержанием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pPr marL="514350" indent="-514350">
              <a:buFont typeface="Wingdings 2" pitchFamily="18" charset="2"/>
              <a:buAutoNum type="arabicParenR"/>
            </a:pPr>
            <a:r>
              <a:rPr lang="ru-RU" dirty="0" smtClean="0"/>
              <a:t>Сурок, что бы зимой выжить без питания, замедляет свое сердцебиение в минуту до 4-х ударов. Определите период колебаний и частоту ударов сердца сурка в активный период и в период спячки.</a:t>
            </a:r>
            <a:endParaRPr lang="en-US" dirty="0" smtClean="0"/>
          </a:p>
          <a:p>
            <a:pPr marL="514350" indent="-514350">
              <a:buFont typeface="Wingdings 2" pitchFamily="18" charset="2"/>
              <a:buNone/>
            </a:pPr>
            <a:r>
              <a:rPr lang="ru-RU" dirty="0" smtClean="0"/>
              <a:t>Решение </a:t>
            </a:r>
            <a:endParaRPr lang="en-US" dirty="0" smtClean="0"/>
          </a:p>
          <a:p>
            <a:pPr marL="514350" indent="-514350">
              <a:buFont typeface="Wingdings 2" pitchFamily="18" charset="2"/>
              <a:buAutoNum type="arabicParenR"/>
            </a:pPr>
            <a:r>
              <a:rPr lang="ru-RU" dirty="0" smtClean="0"/>
              <a:t>Т=60</a:t>
            </a:r>
            <a:r>
              <a:rPr lang="en-US" dirty="0" smtClean="0"/>
              <a:t> </a:t>
            </a:r>
            <a:r>
              <a:rPr lang="ru-RU" dirty="0" smtClean="0"/>
              <a:t>с/4=25с</a:t>
            </a:r>
          </a:p>
          <a:p>
            <a:pPr marL="514350" indent="-514350"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18436" name="Picture 2" descr="https://saratov24.tv/upload/medialibrary/e2c/e2c0c3ced1a4604d0006c3554b5aeb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000250" y="-7315200"/>
            <a:ext cx="48958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https://saratov24.tv/upload/medialibrary/e2c/e2c0c3ced1a4604d0006c3554b5aeb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3717032"/>
            <a:ext cx="2571768" cy="192882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644650"/>
          </a:xfrm>
        </p:spPr>
        <p:txBody>
          <a:bodyPr/>
          <a:lstStyle/>
          <a:p>
            <a:pPr algn="ctr"/>
            <a:r>
              <a:rPr lang="ru-RU" sz="3600" smtClean="0"/>
              <a:t>Запоминание формул —</a:t>
            </a:r>
            <a:br>
              <a:rPr lang="ru-RU" sz="3600" smtClean="0"/>
            </a:br>
            <a:r>
              <a:rPr lang="ru-RU" sz="3600" smtClean="0"/>
              <a:t>полезная тренировка для памяти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475"/>
            <a:ext cx="8147050" cy="3849688"/>
          </a:xfrm>
        </p:spPr>
        <p:txBody>
          <a:bodyPr>
            <a:normAutofit fontScale="550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solidFill>
                  <a:schemeClr val="tx2"/>
                </a:solidFill>
              </a:rPr>
              <a:t>Сегодня очень многие школьники и студенты испытывают сложности с тем, чтобы запомнить важные формулы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>
              <a:solidFill>
                <a:schemeClr val="tx2"/>
              </a:solidFill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solidFill>
                  <a:schemeClr val="tx2"/>
                </a:solidFill>
              </a:rPr>
              <a:t>Порой это приводит к стрессам, нервным срывам, которые приводят к потере сна и проблемам со здоровьем, что отразится на состоянии человека в более взрослом возрасте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200 формул , например для успешной сдачи ЕГЭ  по физике нужно знать 187 формул</a:t>
            </a:r>
            <a:endParaRPr lang="en-US" sz="51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dirty="0" smtClean="0">
                <a:solidFill>
                  <a:schemeClr val="tx2"/>
                </a:solidFill>
              </a:rPr>
              <a:t>В имеющихся УМК, ОЭР РФ нет средств, для быстрого, системного повторения физических величин.</a:t>
            </a:r>
            <a:endParaRPr lang="ru-RU" sz="51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solidFill>
                <a:schemeClr val="tx2"/>
              </a:solidFill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solidFill>
                  <a:schemeClr val="tx2"/>
                </a:solidFill>
              </a:rPr>
              <a:t> </a:t>
            </a:r>
            <a:r>
              <a:rPr lang="ru-RU" b="1" dirty="0" smtClean="0">
                <a:solidFill>
                  <a:schemeClr val="tx2"/>
                </a:solidFill>
              </a:rPr>
              <a:t>Моя цель на уроке - помочь ученикам запомнить физические формулы, факты, создать для гуманитариев более комфортную атмосферу на уроке, облегчить процесс приобретения и сохранения знаний.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tx2"/>
                </a:solidFill>
              </a:rPr>
              <a:t>Использовать нетрадиционные формы запоминания, литературные минутки, исторические экскурсы, привлекать большое количество ассоциаций и пр.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solidFill>
                <a:schemeClr val="tx2"/>
              </a:solidFill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>
              <a:solidFill>
                <a:schemeClr val="tx2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7172" name="Rectangle 1"/>
          <p:cNvSpPr>
            <a:spLocks noChangeArrowheads="1"/>
          </p:cNvSpPr>
          <p:nvPr/>
        </p:nvSpPr>
        <p:spPr bwMode="auto">
          <a:xfrm>
            <a:off x="0" y="0"/>
            <a:ext cx="239713" cy="276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buFontTx/>
              <a:buChar char="•"/>
              <a:tabLst>
                <a:tab pos="457200" algn="l"/>
              </a:tabLst>
            </a:pPr>
            <a:endParaRPr lang="ru-RU" sz="1200"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657350"/>
          </a:xfrm>
        </p:spPr>
        <p:txBody>
          <a:bodyPr/>
          <a:lstStyle/>
          <a:p>
            <a:pPr algn="ctr"/>
            <a:r>
              <a:rPr lang="ru-RU" sz="3200" b="1" dirty="0" smtClean="0"/>
              <a:t>Задачи способствуют интеграции знаний</a:t>
            </a:r>
            <a:r>
              <a:rPr lang="ru-RU" sz="3200" b="1" dirty="0" smtClean="0">
                <a:solidFill>
                  <a:schemeClr val="accent1"/>
                </a:solidFill>
              </a:rPr>
              <a:t/>
            </a:r>
            <a:br>
              <a:rPr lang="ru-RU" sz="3200" b="1" dirty="0" smtClean="0">
                <a:solidFill>
                  <a:schemeClr val="accent1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6243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dirty="0" smtClean="0"/>
              <a:t>Срок жизни комаров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Комар за 3 мин взмахивает крыльями 108000 раз. Определите частоту колебаний.</a:t>
            </a:r>
          </a:p>
          <a:p>
            <a:r>
              <a:rPr lang="en-US" dirty="0" smtClean="0"/>
              <a:t>V=N/t</a:t>
            </a:r>
          </a:p>
          <a:p>
            <a:r>
              <a:rPr lang="en-US" dirty="0" smtClean="0"/>
              <a:t>V=108000/180c=600</a:t>
            </a:r>
            <a:r>
              <a:rPr lang="ru-RU" dirty="0" smtClean="0"/>
              <a:t>Гц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37890" name="Picture 2" descr="https://liqmed.ru/wp-content/uploads/2016/04/Zika-mosqui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2636912"/>
            <a:ext cx="2920564" cy="192882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755650" y="3244850"/>
            <a:ext cx="5299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.</a:t>
            </a:r>
          </a:p>
        </p:txBody>
      </p:sp>
      <p:pic>
        <p:nvPicPr>
          <p:cNvPr id="1026" name="Picture 2" descr="Вид спереди на шмеля в полёт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293096"/>
            <a:ext cx="3754388" cy="187220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omas-stern.ru/wa-data/public/shop/products/46/04/2520446/images/9637/9637.9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04664"/>
            <a:ext cx="3096344" cy="2890813"/>
          </a:xfrm>
          <a:prstGeom prst="rect">
            <a:avLst/>
          </a:prstGeom>
          <a:noFill/>
        </p:spPr>
      </p:pic>
      <p:pic>
        <p:nvPicPr>
          <p:cNvPr id="1028" name="Picture 4" descr="https://thepresentation.ru/img/tmb/2/170815/36483b77833bee0b80426dbe5dd09f09-800x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332656"/>
            <a:ext cx="3168352" cy="2664296"/>
          </a:xfrm>
          <a:prstGeom prst="rect">
            <a:avLst/>
          </a:prstGeom>
          <a:noFill/>
        </p:spPr>
      </p:pic>
      <p:pic>
        <p:nvPicPr>
          <p:cNvPr id="1030" name="Picture 6" descr="https://fs.znanio.ru/d5af0e/54/43/765c9b08d95e323fdb59e7cb024b2a6bd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645024"/>
            <a:ext cx="3888432" cy="2540968"/>
          </a:xfrm>
          <a:prstGeom prst="rect">
            <a:avLst/>
          </a:prstGeom>
          <a:noFill/>
        </p:spPr>
      </p:pic>
      <p:pic>
        <p:nvPicPr>
          <p:cNvPr id="1032" name="Picture 8" descr="https://thumbs.dreamstime.com/b/%D0%BC%D0%B0-%D1%8C%D1%87%D0%B8%D0%BA-%D0%B2-%D0%B7%D0%B5-%D0%B5%D0%BD%D0%BE%D0%B9-%D1%80%D1%83%D0%B1%D0%B0%D1%88%D0%BA%D0%B5-%D0%BF%D0%BE%D0%BA%D0%B0%D0%B7%D1%8B%D0%B2%D0%B0%D0%B5%D1%82-%D0%B5%D0%B5-%D0%BF%D0%B5%D1%80%D1%81%D1%82-%D0%BA-%D1%81%D1%82%D0%BE%D1%80%D0%BE%D0%BD%D0%B5-305360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63480" y="2996952"/>
            <a:ext cx="4356992" cy="3420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008063"/>
          </a:xfrm>
        </p:spPr>
        <p:txBody>
          <a:bodyPr/>
          <a:lstStyle/>
          <a:p>
            <a:pPr algn="ctr"/>
            <a:r>
              <a:rPr lang="ru-RU" sz="3600" b="1" smtClean="0"/>
              <a:t>Запоминалки детей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4" name="Picture 1" descr="C:\Users\chash\Desktop\Детские ассоциации\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8038" y="3644900"/>
            <a:ext cx="5472112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 descr="C:\Users\chash\Desktop\Детские ассоциации\2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1412875"/>
            <a:ext cx="378142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C:\Users\chash\Desktop\Детские ассоциации\3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8038" y="1484313"/>
            <a:ext cx="5040312" cy="236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Запоминалки-помогайки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8" name="Picture 2" descr="C:\Users\chash\Desktop\Детские ассоциации\4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989138"/>
            <a:ext cx="30241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 descr="C:\Users\chash\Desktop\Детские ассоциации\5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2138" y="1700213"/>
            <a:ext cx="554355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 descr="C:\Users\chash\Desktop\Детские ассоциации\6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3500438"/>
            <a:ext cx="374491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395288" y="750888"/>
            <a:ext cx="8280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Все вышеизложенные предложенные мной способы рассуждений являются результатом многолетней совместной деятельности учителя и ученика. </a:t>
            </a:r>
          </a:p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Возможны другие взгляды и подходы к тем или иным темам, другие ассоциации, иной ход рассуждений.</a:t>
            </a:r>
          </a:p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 Важно, чтобы учитель не навязывал своих ассоциаций, советовался с учениками, ведь, как уже было сказано, восприятие мира индивидуально. </a:t>
            </a:r>
          </a:p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Если дети на уроке предлагают свои варианты запоминания того или иного понятия, это свидетельствует о том, что у них есть интерес к предмету, мотивация к изучению предмета, а самое главное, что у детей развивается способность рассуждать, сравнивать, анализировать. </a:t>
            </a: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pPr algn="ctr"/>
            <a:r>
              <a:rPr lang="ru-RU" sz="3600">
                <a:latin typeface="Constantia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395536" y="3501008"/>
            <a:ext cx="3431927" cy="285375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 нас все получится, потому что мы трудимся!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4499992" y="333375"/>
            <a:ext cx="4104456" cy="3240088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Я смогу!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Я сумею!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У меня получится!!!!</a:t>
            </a:r>
          </a:p>
          <a:p>
            <a:endParaRPr lang="ru-RU" dirty="0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 cstate="email"/>
          <a:srcRect l="16322" t="15375" r="36636" b="16704"/>
          <a:stretch>
            <a:fillRect/>
          </a:stretch>
        </p:blipFill>
        <p:spPr bwMode="auto">
          <a:xfrm>
            <a:off x="395536" y="548680"/>
            <a:ext cx="338437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7895" name="Picture 7" descr="https://24warez.ru/uploads/posts/201215/221718/6.jpg"/>
          <p:cNvPicPr>
            <a:picLocks noChangeAspect="1" noChangeArrowheads="1"/>
          </p:cNvPicPr>
          <p:nvPr/>
        </p:nvPicPr>
        <p:blipFill>
          <a:blip r:embed="rId3" cstate="email"/>
          <a:srcRect r="9226"/>
          <a:stretch>
            <a:fillRect/>
          </a:stretch>
        </p:blipFill>
        <p:spPr bwMode="auto">
          <a:xfrm>
            <a:off x="4499992" y="3717032"/>
            <a:ext cx="3528392" cy="280831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/>
              <a:t>Правила запоминания формул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5087937"/>
          </a:xfrm>
        </p:spPr>
        <p:txBody>
          <a:bodyPr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>
                <a:solidFill>
                  <a:schemeClr val="tx2"/>
                </a:solidFill>
              </a:rPr>
              <a:t>Перед изучением формул необходимо запомнить их содержание и назначение.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>
                <a:solidFill>
                  <a:schemeClr val="tx2"/>
                </a:solidFill>
              </a:rPr>
              <a:t>Необходимо выучить символы формул.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>
                <a:solidFill>
                  <a:schemeClr val="tx2"/>
                </a:solidFill>
              </a:rPr>
              <a:t>Один из способов гласит, что нужно написать на листочки формулы, с одной стороны формулу, а с другой название </a:t>
            </a:r>
            <a:r>
              <a:rPr lang="ru-RU" dirty="0" smtClean="0">
                <a:solidFill>
                  <a:schemeClr val="tx2"/>
                </a:solidFill>
              </a:rPr>
              <a:t>закона.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/>
                </a:solidFill>
              </a:rPr>
              <a:t>Нужно </a:t>
            </a:r>
            <a:r>
              <a:rPr lang="ru-RU" dirty="0">
                <a:solidFill>
                  <a:schemeClr val="tx2"/>
                </a:solidFill>
              </a:rPr>
              <a:t>стараться запоминать последовательность символов в формуле. Можно для этого использовать аббревиатуры.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/>
                </a:solidFill>
              </a:rPr>
              <a:t>Записать  </a:t>
            </a:r>
            <a:r>
              <a:rPr lang="ru-RU" dirty="0">
                <a:solidFill>
                  <a:schemeClr val="tx2"/>
                </a:solidFill>
              </a:rPr>
              <a:t>формулы везде, так чтобы они были на глазах, и запомнились таким образом.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>
                <a:solidFill>
                  <a:schemeClr val="tx2"/>
                </a:solidFill>
              </a:rPr>
              <a:t>Записывайте в </a:t>
            </a:r>
            <a:r>
              <a:rPr lang="ru-RU" dirty="0" smtClean="0">
                <a:solidFill>
                  <a:schemeClr val="tx2"/>
                </a:solidFill>
              </a:rPr>
              <a:t>блокноте </a:t>
            </a:r>
            <a:r>
              <a:rPr lang="ru-RU" dirty="0">
                <a:solidFill>
                  <a:schemeClr val="tx2"/>
                </a:solidFill>
              </a:rPr>
              <a:t>формулы разными цветами.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/>
                </a:solidFill>
              </a:rPr>
              <a:t>Попробуйте </a:t>
            </a:r>
            <a:r>
              <a:rPr lang="ru-RU" dirty="0">
                <a:solidFill>
                  <a:schemeClr val="tx2"/>
                </a:solidFill>
              </a:rPr>
              <a:t>привязать формулу к вопросам: «Что? Где? Когда</a:t>
            </a:r>
            <a:r>
              <a:rPr lang="ru-RU" dirty="0" smtClean="0">
                <a:solidFill>
                  <a:schemeClr val="tx2"/>
                </a:solidFill>
              </a:rPr>
              <a:t>?».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/>
                </a:solidFill>
              </a:rPr>
              <a:t>Использовать ассоциации.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2160588"/>
          </a:xfrm>
        </p:spPr>
        <p:txBody>
          <a:bodyPr/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b="1" dirty="0" smtClean="0"/>
              <a:t>Ассоциативное мышление – это познавательный процесс, который происходит с помощью образов, возникающих на какой-либо стимул.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6147" name="Содержимое 4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368776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Улучшение воображения.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Укрепление памяти.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Увеличение продуктивности.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Стимуляция работы мозга.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Облегчение восприятия. Будет легче воспринимать новую информацию, адаптироваться к изменениям.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ассоциации(аналогии)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/>
                </a:solidFill>
              </a:rPr>
              <a:t>помочь ученикам запомнить физические формулы, факты, создать для гуманитариев более комфортную атмосферу на уроке, облегчить процесс приобретения и сохранения знаний.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/>
                </a:solidFill>
              </a:rPr>
              <a:t>Межпредметные аналогии помогают интегрировать знания.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/>
                </a:solidFill>
              </a:rPr>
              <a:t>Приблизить предмет к школьнику, перевести правила, теоремы, задачи на язык образов, символов, эмоций.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tx2"/>
                </a:solidFill>
              </a:rPr>
              <a:t>Работа по установлению ассоциаций способствует развитию образной памяти, мышления, воображения.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Мнемоника</a:t>
            </a:r>
            <a:r>
              <a:rPr lang="ru-RU" sz="3200" dirty="0" smtClean="0"/>
              <a:t>  – искусство запоминания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Принципы мнемотехники базируются: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1) на замене абстрактных понятий на понятия, имеющие образное представление (например, визуальное или </a:t>
            </a:r>
            <a:r>
              <a:rPr lang="ru-RU" dirty="0" err="1" smtClean="0">
                <a:solidFill>
                  <a:schemeClr val="tx2"/>
                </a:solidFill>
              </a:rPr>
              <a:t>аудиальное</a:t>
            </a:r>
            <a:r>
              <a:rPr lang="ru-RU" dirty="0" smtClean="0">
                <a:solidFill>
                  <a:schemeClr val="tx2"/>
                </a:solidFill>
              </a:rPr>
              <a:t>);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2) на установлении связей с уже имеющейся в памяти информацией.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Мнемонический процесс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запоминания формул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solidFill>
                  <a:schemeClr val="tx2"/>
                </a:solidFill>
                <a:latin typeface="+mj-lt"/>
              </a:rPr>
              <a:t>Данный способ подходит людям с гуманитарным складом ума. </a:t>
            </a:r>
            <a:endParaRPr lang="ru-RU" b="1" dirty="0" smtClean="0">
              <a:solidFill>
                <a:schemeClr val="tx2"/>
              </a:solidFill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/>
                </a:solidFill>
                <a:latin typeface="+mj-lt"/>
              </a:rPr>
              <a:t>Он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заключается в том, чтобы представить формулу в виде знакомого слова или предложения</a:t>
            </a:r>
            <a:r>
              <a:rPr lang="ru-RU" b="1" dirty="0" smtClean="0">
                <a:solidFill>
                  <a:schemeClr val="tx2"/>
                </a:solidFill>
                <a:latin typeface="+mj-lt"/>
              </a:rPr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tx2"/>
                </a:solidFill>
                <a:latin typeface="+mj-lt"/>
              </a:rPr>
              <a:t>Мозг устроен так, что поступающая в него информация может связываться с другой информацией многочисленными связями.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latin typeface="+mj-lt"/>
              </a:rPr>
              <a:t>Психологи называют их ассоциативными связями (примером могут служить анаграммы, ребусы, весёлые стихотворные «запоминалки»).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08720"/>
          </a:xfrm>
        </p:spPr>
        <p:txBody>
          <a:bodyPr/>
          <a:lstStyle/>
          <a:p>
            <a:pPr algn="ctr"/>
            <a:r>
              <a:rPr lang="ru-RU" sz="3600" b="1" dirty="0" smtClean="0"/>
              <a:t>Таблица </a:t>
            </a:r>
            <a:r>
              <a:rPr lang="ru-RU" sz="3600" b="1" dirty="0" err="1" smtClean="0"/>
              <a:t>мнемотических</a:t>
            </a:r>
            <a:r>
              <a:rPr lang="ru-RU" sz="3600" b="1" dirty="0" smtClean="0"/>
              <a:t> ассоциаций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1532233"/>
          <a:ext cx="8821613" cy="5109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472"/>
                <a:gridCol w="3270139"/>
                <a:gridCol w="4101002"/>
              </a:tblGrid>
              <a:tr h="302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84328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Название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84328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Формула	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Ассоциация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92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Второй закон ньютона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 smtClean="0">
                          <a:latin typeface="Calibri"/>
                          <a:ea typeface="Calibri"/>
                          <a:cs typeface="Times New Roman"/>
                        </a:rPr>
                        <a:t>1.ФОМА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 smtClean="0">
                          <a:latin typeface="Calibri"/>
                          <a:ea typeface="Calibri"/>
                          <a:cs typeface="Times New Roman"/>
                        </a:rPr>
                        <a:t>2.МА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 smtClean="0">
                          <a:latin typeface="Calibri"/>
                          <a:ea typeface="Calibri"/>
                          <a:cs typeface="Times New Roman"/>
                        </a:rPr>
                        <a:t>3.Богатырская сила F равна произведению богатырской массы m на богатырское ускорение a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5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Средняя кинетическая энергия молекул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 smtClean="0">
                          <a:latin typeface="Calibri"/>
                          <a:ea typeface="Calibri"/>
                          <a:cs typeface="Times New Roman"/>
                        </a:rPr>
                        <a:t>полтора кота или 3/2 кота в мешке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0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Закон Кулона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latin typeface="Calibri"/>
                          <a:ea typeface="Calibri"/>
                          <a:cs typeface="Times New Roman"/>
                        </a:rPr>
                        <a:t>Ку – кА – ре- ку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latin typeface="Calibri"/>
                          <a:ea typeface="Calibri"/>
                          <a:cs typeface="Times New Roman"/>
                        </a:rPr>
                        <a:t>(q</a:t>
                      </a:r>
                      <a:r>
                        <a:rPr lang="ru-RU" sz="1800" b="1" baseline="-250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 – ку, </a:t>
                      </a:r>
                      <a:r>
                        <a:rPr lang="ru-RU" sz="1800" b="1" i="1" dirty="0">
                          <a:latin typeface="Calibri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 – ка, </a:t>
                      </a:r>
                      <a:r>
                        <a:rPr lang="ru-RU" sz="1800" b="1" i="1" dirty="0">
                          <a:latin typeface="Calibri"/>
                          <a:ea typeface="Calibri"/>
                          <a:cs typeface="Times New Roman"/>
                        </a:rPr>
                        <a:t>εr</a:t>
                      </a: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ре, </a:t>
                      </a:r>
                      <a:r>
                        <a:rPr lang="ru-RU" sz="1800" b="1" i="1" dirty="0">
                          <a:latin typeface="Calibri"/>
                          <a:ea typeface="Calibri"/>
                          <a:cs typeface="Times New Roman"/>
                        </a:rPr>
                        <a:t>q</a:t>
                      </a:r>
                      <a:r>
                        <a:rPr lang="ru-RU" sz="18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 – ку)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6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ЭДС индукции в движущихся проводниках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1293" name="Рисунок 18" descr="https://urok.1sept.ru/%D1%81%D1%82%D0%B0%D1%82%D1%8C%D0%B8/642480/img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0" y="5516563"/>
            <a:ext cx="35718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4" name="Рисунок 15" descr="https://urok.1sept.ru/%D1%81%D1%82%D0%B0%D1%82%D1%8C%D0%B8/642480/img16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813" y="5589588"/>
            <a:ext cx="2519362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5" name="Рисунок 12" descr="https://urok.1sept.ru/%D1%81%D1%82%D0%B0%D1%82%D1%8C%D0%B8/642480/img10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250" y="4797152"/>
            <a:ext cx="201612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6" name="Рисунок 6" descr="https://urok.1sept.ru/%D1%81%D1%82%D0%B0%D1%82%D1%8C%D0%B8/642480/img7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713" y="3573016"/>
            <a:ext cx="265102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8" name="Рисунок 3" descr="https://urok.1sept.ru/%D1%81%D1%82%D0%B0%D1%82%D1%8C%D0%B8/642480/img5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76375" y="1484313"/>
            <a:ext cx="15001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79388" y="549275"/>
          <a:ext cx="8712969" cy="54957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3"/>
                <a:gridCol w="1891813"/>
                <a:gridCol w="5453003"/>
              </a:tblGrid>
              <a:tr h="1291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Импульс частицы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5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Масса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m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= p*V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Массу мы легко найдем умножив плотность на объем</a:t>
                      </a:r>
                    </a:p>
                  </a:txBody>
                  <a:tcPr marL="68580" marR="68580" marT="0" marB="0"/>
                </a:tc>
              </a:tr>
              <a:tr h="211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Давление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 = </a:t>
                      </a: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pgh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1.Не 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лезь в воду глубоко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В воде давление велико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Надавит 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сверху ро-джи-аш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вдруг 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концы свои 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отдашь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2.РОЖА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47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Площадь круга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S =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π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en-US" sz="1800" baseline="30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Запомни милая подруга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Пи-эр-квадрат есть площадь круга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312" name="Рисунок 21" descr="https://urok.1sept.ru/%D1%81%D1%82%D0%B0%D1%82%D1%8C%D0%B8/642480/img23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836613"/>
            <a:ext cx="15811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3" name="Рисунок 24" descr="https://urok.1sept.ru/%D1%81%D1%82%D0%B0%D1%82%D1%8C%D0%B8/642480/img24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738" y="692150"/>
            <a:ext cx="489743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544</TotalTime>
  <Words>1014</Words>
  <Application>Microsoft Office PowerPoint</Application>
  <PresentationFormat>Экран (4:3)</PresentationFormat>
  <Paragraphs>232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  Ассоциативное мышление-средство повышения качества образования по физике </vt:lpstr>
      <vt:lpstr>Запоминание формул — полезная тренировка для памяти</vt:lpstr>
      <vt:lpstr>Правила запоминания формул  </vt:lpstr>
      <vt:lpstr>  Ассоциативное мышление – это познавательный процесс, который происходит с помощью образов, возникающих на какой-либо стимул. </vt:lpstr>
      <vt:lpstr>Цель ассоциации(аналогии)</vt:lpstr>
      <vt:lpstr>Мнемоника  – искусство запоминания</vt:lpstr>
      <vt:lpstr>Мнемонический процесс  запоминания формул</vt:lpstr>
      <vt:lpstr>Таблица мнемотических ассоциаций</vt:lpstr>
      <vt:lpstr>Слайд 9</vt:lpstr>
      <vt:lpstr>Слайд 10</vt:lpstr>
      <vt:lpstr>Слайд 11</vt:lpstr>
      <vt:lpstr>Слайд 12</vt:lpstr>
      <vt:lpstr>Заполнить таблицу</vt:lpstr>
      <vt:lpstr>Проверка понимания физического смысла величины</vt:lpstr>
      <vt:lpstr>Объединить величины в формулы</vt:lpstr>
      <vt:lpstr>Слайд 16</vt:lpstr>
      <vt:lpstr>Слайд 17</vt:lpstr>
      <vt:lpstr>Все противоположности притягиваются </vt:lpstr>
      <vt:lpstr>   Для развития ассоциативного мышления  обучающихся  систематически используются задачи, с интересным  содержанием.  </vt:lpstr>
      <vt:lpstr>Задачи способствуют интеграции знаний  </vt:lpstr>
      <vt:lpstr>Слайд 21</vt:lpstr>
      <vt:lpstr>Запоминалки детей</vt:lpstr>
      <vt:lpstr>Запоминалки-помогайки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Ассоциативное мышление как способ развития мотивации на уроках физики</dc:title>
  <dc:creator>chash</dc:creator>
  <cp:lastModifiedBy>1</cp:lastModifiedBy>
  <cp:revision>84</cp:revision>
  <dcterms:created xsi:type="dcterms:W3CDTF">2020-01-24T07:18:44Z</dcterms:created>
  <dcterms:modified xsi:type="dcterms:W3CDTF">2023-02-15T14:58:32Z</dcterms:modified>
</cp:coreProperties>
</file>