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71" r:id="rId5"/>
    <p:sldId id="272" r:id="rId6"/>
    <p:sldId id="275" r:id="rId7"/>
    <p:sldId id="277" r:id="rId8"/>
    <p:sldId id="276" r:id="rId9"/>
    <p:sldId id="279" r:id="rId10"/>
    <p:sldId id="280" r:id="rId11"/>
    <p:sldId id="292" r:id="rId12"/>
    <p:sldId id="281" r:id="rId13"/>
    <p:sldId id="278" r:id="rId14"/>
    <p:sldId id="260" r:id="rId15"/>
    <p:sldId id="262" r:id="rId16"/>
    <p:sldId id="282" r:id="rId17"/>
    <p:sldId id="283" r:id="rId18"/>
    <p:sldId id="284" r:id="rId19"/>
    <p:sldId id="285" r:id="rId20"/>
    <p:sldId id="286" r:id="rId21"/>
    <p:sldId id="287" r:id="rId22"/>
    <p:sldId id="289" r:id="rId23"/>
    <p:sldId id="290" r:id="rId24"/>
    <p:sldId id="264" r:id="rId25"/>
    <p:sldId id="291" r:id="rId26"/>
    <p:sldId id="265" r:id="rId27"/>
    <p:sldId id="288" r:id="rId28"/>
    <p:sldId id="293" r:id="rId29"/>
    <p:sldId id="294" r:id="rId30"/>
    <p:sldId id="295" r:id="rId31"/>
    <p:sldId id="296" r:id="rId32"/>
    <p:sldId id="297" r:id="rId33"/>
    <p:sldId id="298" r:id="rId34"/>
    <p:sldId id="299" r:id="rId35"/>
    <p:sldId id="300" r:id="rId36"/>
    <p:sldId id="301" r:id="rId37"/>
    <p:sldId id="266" r:id="rId38"/>
    <p:sldId id="267" r:id="rId39"/>
    <p:sldId id="268" r:id="rId40"/>
    <p:sldId id="323" r:id="rId41"/>
    <p:sldId id="302" r:id="rId42"/>
    <p:sldId id="303" r:id="rId43"/>
    <p:sldId id="304" r:id="rId44"/>
    <p:sldId id="305" r:id="rId45"/>
    <p:sldId id="306" r:id="rId46"/>
    <p:sldId id="307" r:id="rId47"/>
    <p:sldId id="308" r:id="rId48"/>
    <p:sldId id="309" r:id="rId49"/>
    <p:sldId id="310" r:id="rId50"/>
    <p:sldId id="319" r:id="rId51"/>
    <p:sldId id="321" r:id="rId52"/>
    <p:sldId id="329" r:id="rId53"/>
    <p:sldId id="320" r:id="rId54"/>
    <p:sldId id="322" r:id="rId55"/>
    <p:sldId id="325" r:id="rId56"/>
    <p:sldId id="326" r:id="rId57"/>
    <p:sldId id="324" r:id="rId58"/>
    <p:sldId id="327" r:id="rId59"/>
    <p:sldId id="328" r:id="rId60"/>
    <p:sldId id="311" r:id="rId61"/>
    <p:sldId id="312" r:id="rId62"/>
    <p:sldId id="313" r:id="rId63"/>
    <p:sldId id="315" r:id="rId64"/>
    <p:sldId id="314" r:id="rId6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29" autoAdjust="0"/>
  </p:normalViewPr>
  <p:slideViewPr>
    <p:cSldViewPr>
      <p:cViewPr varScale="1">
        <p:scale>
          <a:sx n="46" d="100"/>
          <a:sy n="46" d="100"/>
        </p:scale>
        <p:origin x="-12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01.01.2002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javascript:;"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javascript:;"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javascript:;"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1475656" y="2348880"/>
            <a:ext cx="6480048" cy="1752600"/>
          </a:xfrm>
        </p:spPr>
        <p:txBody>
          <a:bodyPr>
            <a:noAutofit/>
          </a:bodyPr>
          <a:lstStyle/>
          <a:p>
            <a:r>
              <a:rPr lang="ru-RU" sz="5400" dirty="0" smtClean="0"/>
              <a:t>Битумы и материалы на основе битумов</a:t>
            </a:r>
            <a:endParaRPr lang="ru-RU"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7"/>
            <a:ext cx="8280920" cy="5693866"/>
          </a:xfrm>
          <a:prstGeom prst="rect">
            <a:avLst/>
          </a:prstGeom>
        </p:spPr>
        <p:txBody>
          <a:bodyPr wrap="square">
            <a:spAutoFit/>
          </a:bodyPr>
          <a:lstStyle/>
          <a:p>
            <a:pPr algn="just"/>
            <a:r>
              <a:rPr lang="ru-RU" sz="2800" b="1" dirty="0" err="1" smtClean="0"/>
              <a:t>Асфальтогеновые</a:t>
            </a:r>
            <a:r>
              <a:rPr lang="ru-RU" sz="2800" b="1" dirty="0" smtClean="0"/>
              <a:t> кислоты</a:t>
            </a:r>
            <a:r>
              <a:rPr lang="ru-RU" sz="2800" dirty="0" smtClean="0"/>
              <a:t> принадлежат к группе полинафтеновых кислот; их консистенция может быть твердой или высоковязкой. </a:t>
            </a:r>
          </a:p>
          <a:p>
            <a:pPr algn="just">
              <a:buFont typeface="Arial" pitchFamily="34" charset="0"/>
              <a:buChar char="•"/>
            </a:pPr>
            <a:r>
              <a:rPr lang="ru-RU" sz="2800" dirty="0" smtClean="0"/>
              <a:t>Являясь поверхностно-активной частью битума, они способствуют повышению прочности сцепления битума с каменными и другими материалами </a:t>
            </a:r>
            <a:r>
              <a:rPr lang="ru-RU" sz="2800" dirty="0" smtClean="0">
                <a:latin typeface="Arial" pitchFamily="34" charset="0"/>
                <a:ea typeface="Times New Roman" pitchFamily="18" charset="0"/>
              </a:rPr>
              <a:t>От них зависит свойство битума как связующего вещества.</a:t>
            </a:r>
            <a:r>
              <a:rPr lang="ru-RU" sz="2800" dirty="0" smtClean="0"/>
              <a:t> </a:t>
            </a:r>
          </a:p>
          <a:p>
            <a:pPr algn="just">
              <a:buFont typeface="Arial" pitchFamily="34" charset="0"/>
              <a:buChar char="•"/>
            </a:pPr>
            <a:r>
              <a:rPr lang="ru-RU" sz="2800" dirty="0" smtClean="0"/>
              <a:t>Групповые углеводороды, входя в состав битумов в различных соотношениях и образуя сложную дисперсную систему, предопределяют их структуру и свойства.</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568952" cy="1569660"/>
          </a:xfrm>
          <a:prstGeom prst="rect">
            <a:avLst/>
          </a:prstGeom>
        </p:spPr>
        <p:txBody>
          <a:bodyPr wrap="square">
            <a:spAutoFit/>
          </a:bodyPr>
          <a:lstStyle/>
          <a:p>
            <a:pPr algn="just">
              <a:buFont typeface="Arial" pitchFamily="34" charset="0"/>
              <a:buChar char="•"/>
            </a:pPr>
            <a:r>
              <a:rPr lang="ru-RU" sz="2400" dirty="0" smtClean="0"/>
              <a:t>Дисперсионной средой в этой системе является молекулярный раствор смол или их части в маслах, а дисперсной фазой служат </a:t>
            </a:r>
            <a:r>
              <a:rPr lang="ru-RU" sz="2400" dirty="0" err="1" smtClean="0"/>
              <a:t>асфальтены</a:t>
            </a:r>
            <a:r>
              <a:rPr lang="ru-RU" sz="2400" dirty="0" smtClean="0"/>
              <a:t> с адсорбированной на их поверхности частью смол. </a:t>
            </a:r>
            <a:endParaRPr lang="ru-RU" sz="2400" dirty="0"/>
          </a:p>
        </p:txBody>
      </p:sp>
      <p:pic>
        <p:nvPicPr>
          <p:cNvPr id="1026" name="Picture 2"/>
          <p:cNvPicPr>
            <a:picLocks noChangeAspect="1" noChangeArrowheads="1"/>
          </p:cNvPicPr>
          <p:nvPr/>
        </p:nvPicPr>
        <p:blipFill>
          <a:blip r:embed="rId2" cstate="print"/>
          <a:srcRect t="9058" r="44639" b="47045"/>
          <a:stretch>
            <a:fillRect/>
          </a:stretch>
        </p:blipFill>
        <p:spPr bwMode="auto">
          <a:xfrm rot="5400000">
            <a:off x="2015716" y="1016733"/>
            <a:ext cx="4626037" cy="6426237"/>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280920" cy="6555641"/>
          </a:xfrm>
          <a:prstGeom prst="rect">
            <a:avLst/>
          </a:prstGeom>
        </p:spPr>
        <p:txBody>
          <a:bodyPr wrap="square">
            <a:spAutoFit/>
          </a:bodyPr>
          <a:lstStyle/>
          <a:p>
            <a:pPr algn="just">
              <a:buFont typeface="Arial" pitchFamily="34" charset="0"/>
              <a:buChar char="•"/>
            </a:pPr>
            <a:r>
              <a:rPr lang="ru-RU" sz="2800" dirty="0" smtClean="0"/>
              <a:t>Если в этой дисперсной системе имеется избыток дисперсионной среды, то комплексные частицы (мицеллы) не контактируют между собой, свободно перемещаясь в дисперсионной среде. </a:t>
            </a:r>
          </a:p>
          <a:p>
            <a:pPr algn="just">
              <a:buFont typeface="Arial" pitchFamily="34" charset="0"/>
              <a:buChar char="•"/>
            </a:pPr>
            <a:r>
              <a:rPr lang="ru-RU" sz="2800" dirty="0" smtClean="0"/>
              <a:t>Такая структура характерна для жидких битумов при нормальной температуре и для вязких битумов при повышенных температурах .</a:t>
            </a:r>
          </a:p>
          <a:p>
            <a:pPr algn="just">
              <a:buFont typeface="Arial" pitchFamily="34" charset="0"/>
              <a:buChar char="•"/>
            </a:pPr>
            <a:r>
              <a:rPr lang="ru-RU" sz="2800" dirty="0" smtClean="0"/>
              <a:t>При относительно пониженном количестве дисперсионной среды и большом количестве мицелл они, контактируя друг с другом, образуют </a:t>
            </a:r>
            <a:r>
              <a:rPr lang="ru-RU" sz="2800" dirty="0" err="1" smtClean="0"/>
              <a:t>мицеллярную</a:t>
            </a:r>
            <a:r>
              <a:rPr lang="ru-RU" sz="2800" dirty="0" smtClean="0"/>
              <a:t> пространственную сетку. Битумы, имеющие такую структуру, характеризуются высокой вязкостью и твердостью при комнатной температуре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0"/>
            <a:ext cx="8496944" cy="6494085"/>
          </a:xfrm>
          <a:prstGeom prst="rect">
            <a:avLst/>
          </a:prstGeom>
        </p:spPr>
        <p:txBody>
          <a:bodyPr wrap="square">
            <a:spAutoFit/>
          </a:bodyPr>
          <a:lstStyle/>
          <a:p>
            <a:pPr lvl="0" indent="457200" algn="just" eaLnBrk="0" fontAlgn="base" hangingPunct="0">
              <a:spcBef>
                <a:spcPct val="0"/>
              </a:spcBef>
              <a:spcAft>
                <a:spcPct val="0"/>
              </a:spcAft>
            </a:pPr>
            <a:r>
              <a:rPr lang="ru-RU" sz="3200" dirty="0" smtClean="0">
                <a:latin typeface="Arial" pitchFamily="34" charset="0"/>
              </a:rPr>
              <a:t>Свойства битума, как дисперсной системы, определяются соотношением входящих в него составных частей: масел, смол и </a:t>
            </a:r>
            <a:r>
              <a:rPr lang="ru-RU" sz="3200" dirty="0" err="1" smtClean="0">
                <a:latin typeface="Arial" pitchFamily="34" charset="0"/>
              </a:rPr>
              <a:t>асфальтенов</a:t>
            </a:r>
            <a:r>
              <a:rPr lang="ru-RU" sz="3200" dirty="0" smtClean="0">
                <a:latin typeface="Arial" pitchFamily="34" charset="0"/>
              </a:rPr>
              <a:t>.</a:t>
            </a:r>
          </a:p>
          <a:p>
            <a:pPr lvl="0" indent="457200" algn="just" eaLnBrk="0" fontAlgn="base" hangingPunct="0">
              <a:spcBef>
                <a:spcPct val="0"/>
              </a:spcBef>
              <a:spcAft>
                <a:spcPct val="0"/>
              </a:spcAft>
            </a:pPr>
            <a:r>
              <a:rPr lang="ru-RU" sz="3200" dirty="0" smtClean="0">
                <a:latin typeface="Arial" pitchFamily="34" charset="0"/>
              </a:rPr>
              <a:t>Повышение содержания </a:t>
            </a:r>
            <a:r>
              <a:rPr lang="ru-RU" sz="3200" dirty="0" err="1" smtClean="0">
                <a:latin typeface="Arial" pitchFamily="34" charset="0"/>
              </a:rPr>
              <a:t>асфальтенов</a:t>
            </a:r>
            <a:r>
              <a:rPr lang="ru-RU" sz="3200" dirty="0" smtClean="0">
                <a:latin typeface="Arial" pitchFamily="34" charset="0"/>
              </a:rPr>
              <a:t> и смол влечет за собой возрастание твердости, температуры размягчения и хрупкости битума</a:t>
            </a:r>
          </a:p>
          <a:p>
            <a:pPr lvl="0" indent="457200" algn="just" eaLnBrk="0" fontAlgn="base" hangingPunct="0">
              <a:spcBef>
                <a:spcPct val="0"/>
              </a:spcBef>
              <a:spcAft>
                <a:spcPct val="0"/>
              </a:spcAft>
            </a:pPr>
            <a:r>
              <a:rPr lang="ru-RU" sz="3200" dirty="0" smtClean="0">
                <a:latin typeface="Arial" pitchFamily="34" charset="0"/>
              </a:rPr>
              <a:t>Наоборот, масла, частично растворяющие смолы, делают битум мягким и легкоплавким. Снижение молекулярной массы масел и смол также повышает пластичность битума.</a:t>
            </a:r>
            <a:endParaRPr lang="ru-RU" sz="2800" dirty="0" smtClean="0">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332656"/>
            <a:ext cx="8352928" cy="5632311"/>
          </a:xfrm>
          <a:prstGeom prst="rect">
            <a:avLst/>
          </a:prstGeom>
        </p:spPr>
        <p:txBody>
          <a:bodyPr wrap="square">
            <a:spAutoFit/>
          </a:bodyPr>
          <a:lstStyle/>
          <a:p>
            <a:pPr lvl="0" indent="457200" algn="just" eaLnBrk="0" fontAlgn="base" hangingPunct="0">
              <a:spcBef>
                <a:spcPct val="0"/>
              </a:spcBef>
              <a:spcAft>
                <a:spcPct val="0"/>
              </a:spcAft>
            </a:pPr>
            <a:r>
              <a:rPr lang="ru-RU" sz="2400" dirty="0" smtClean="0">
                <a:latin typeface="Arial" pitchFamily="34" charset="0"/>
              </a:rPr>
              <a:t>Парафин, содержащийся в нефтяных битумах,  ухудшает их свойства, повышает хрупкость при повышенных температурах. </a:t>
            </a:r>
          </a:p>
          <a:p>
            <a:pPr lvl="0" indent="457200" algn="just" eaLnBrk="0" fontAlgn="base" hangingPunct="0">
              <a:spcBef>
                <a:spcPct val="0"/>
              </a:spcBef>
              <a:spcAft>
                <a:spcPct val="0"/>
              </a:spcAft>
            </a:pPr>
            <a:r>
              <a:rPr lang="ru-RU" sz="2400" dirty="0" smtClean="0">
                <a:latin typeface="Arial" pitchFamily="34" charset="0"/>
              </a:rPr>
              <a:t>Поэтому стремятся к тому, чтобы содержание парафина в битуме не превышало 5%.</a:t>
            </a:r>
          </a:p>
          <a:p>
            <a:pPr lvl="0" indent="457200" algn="just" eaLnBrk="0" fontAlgn="base" hangingPunct="0">
              <a:spcBef>
                <a:spcPct val="0"/>
              </a:spcBef>
              <a:spcAft>
                <a:spcPct val="0"/>
              </a:spcAft>
            </a:pPr>
            <a:r>
              <a:rPr lang="ru-RU" sz="2400" dirty="0" smtClean="0">
                <a:latin typeface="Arial" pitchFamily="34" charset="0"/>
              </a:rPr>
              <a:t>Состав определил практические способы  перевода твердых битумов в рабочее состояние:</a:t>
            </a:r>
          </a:p>
          <a:p>
            <a:pPr lvl="0" indent="457200" algn="just" eaLnBrk="0" fontAlgn="base" hangingPunct="0">
              <a:spcBef>
                <a:spcPct val="0"/>
              </a:spcBef>
              <a:spcAft>
                <a:spcPct val="0"/>
              </a:spcAft>
              <a:buFont typeface="Wingdings" pitchFamily="2" charset="2"/>
              <a:buChar char="Ø"/>
            </a:pPr>
            <a:r>
              <a:rPr lang="ru-RU" sz="2400" dirty="0" smtClean="0">
                <a:latin typeface="Arial" pitchFamily="34" charset="0"/>
              </a:rPr>
              <a:t> нагревание до 140-170</a:t>
            </a:r>
            <a:r>
              <a:rPr lang="ru-RU" sz="2400" baseline="30000" dirty="0" smtClean="0">
                <a:latin typeface="Arial" pitchFamily="34" charset="0"/>
              </a:rPr>
              <a:t>0</a:t>
            </a:r>
            <a:r>
              <a:rPr lang="ru-RU" sz="2400" dirty="0" smtClean="0">
                <a:latin typeface="Arial" pitchFamily="34" charset="0"/>
              </a:rPr>
              <a:t>С;</a:t>
            </a:r>
          </a:p>
          <a:p>
            <a:pPr lvl="0" indent="457200" algn="just" eaLnBrk="0" fontAlgn="base" hangingPunct="0">
              <a:spcBef>
                <a:spcPct val="0"/>
              </a:spcBef>
              <a:spcAft>
                <a:spcPct val="0"/>
              </a:spcAft>
              <a:buFont typeface="Wingdings" pitchFamily="2" charset="2"/>
              <a:buChar char="Ø"/>
            </a:pPr>
            <a:r>
              <a:rPr lang="ru-RU" sz="2400" dirty="0" smtClean="0">
                <a:latin typeface="Arial" pitchFamily="34" charset="0"/>
              </a:rPr>
              <a:t> размягчающие смолы и увеличивающие их растворимость в маслах;</a:t>
            </a:r>
          </a:p>
          <a:p>
            <a:pPr lvl="0" indent="457200" algn="just" eaLnBrk="0" fontAlgn="base" hangingPunct="0">
              <a:spcBef>
                <a:spcPct val="0"/>
              </a:spcBef>
              <a:spcAft>
                <a:spcPct val="0"/>
              </a:spcAft>
              <a:buFont typeface="Wingdings" pitchFamily="2" charset="2"/>
              <a:buChar char="Ø"/>
            </a:pPr>
            <a:r>
              <a:rPr lang="ru-RU" sz="2400" dirty="0" smtClean="0">
                <a:latin typeface="Arial" pitchFamily="34" charset="0"/>
              </a:rPr>
              <a:t> растворение битума в органическом растворителе для придания рабочей консистенции без нагрева (холодные мастики и др.);</a:t>
            </a:r>
          </a:p>
          <a:p>
            <a:pPr lvl="0" indent="457200" algn="just" eaLnBrk="0" fontAlgn="base" hangingPunct="0">
              <a:spcBef>
                <a:spcPct val="0"/>
              </a:spcBef>
              <a:spcAft>
                <a:spcPct val="0"/>
              </a:spcAft>
              <a:buFont typeface="Wingdings" pitchFamily="2" charset="2"/>
              <a:buChar char="Ø"/>
            </a:pPr>
            <a:r>
              <a:rPr lang="ru-RU" sz="2400" dirty="0" smtClean="0">
                <a:latin typeface="Arial" pitchFamily="34" charset="0"/>
              </a:rPr>
              <a:t>эмульгирование и получение битумных эмульсий и паст.</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96944" cy="6186309"/>
          </a:xfrm>
          <a:prstGeom prst="rect">
            <a:avLst/>
          </a:prstGeom>
        </p:spPr>
        <p:txBody>
          <a:bodyPr wrap="square">
            <a:spAutoFit/>
          </a:bodyPr>
          <a:lstStyle/>
          <a:p>
            <a:pPr algn="ctr"/>
            <a:r>
              <a:rPr lang="ru-RU" u="sng" dirty="0" smtClean="0"/>
              <a:t>Свойства битумов</a:t>
            </a:r>
          </a:p>
          <a:p>
            <a:pPr algn="ctr"/>
            <a:endParaRPr lang="ru-RU" u="sng" dirty="0" smtClean="0"/>
          </a:p>
          <a:p>
            <a:pPr algn="just"/>
            <a:r>
              <a:rPr lang="ru-RU" sz="2000" b="1" dirty="0" smtClean="0"/>
              <a:t>Физические свойства  </a:t>
            </a:r>
            <a:r>
              <a:rPr lang="ru-RU" sz="2000" dirty="0" smtClean="0"/>
              <a:t>органических и неорганических вяжущих веществ на их основе, различны. Для органических веществ в отличие от минеральных характерны гидрофобность, </a:t>
            </a:r>
            <a:r>
              <a:rPr lang="ru-RU" sz="2000" dirty="0" err="1" smtClean="0"/>
              <a:t>атмосферостойкость</a:t>
            </a:r>
            <a:r>
              <a:rPr lang="ru-RU" sz="2000" dirty="0" smtClean="0"/>
              <a:t>, растворимость в органических растворителях, повышенная </a:t>
            </a:r>
            <a:r>
              <a:rPr lang="ru-RU" sz="2000" dirty="0" err="1" smtClean="0"/>
              <a:t>деформативность</a:t>
            </a:r>
            <a:r>
              <a:rPr lang="ru-RU" sz="2000" dirty="0" smtClean="0"/>
              <a:t>, способность размягчаться при нагревании вплоть до полного расплавления.</a:t>
            </a:r>
          </a:p>
          <a:p>
            <a:pPr algn="just">
              <a:buFont typeface="Arial" pitchFamily="34" charset="0"/>
              <a:buChar char="•"/>
            </a:pPr>
            <a:r>
              <a:rPr lang="ru-RU" sz="2000" dirty="0" smtClean="0"/>
              <a:t>Эти свойства обусловили применение органических вяжущих для производства кровельных, гидроизоляционных и антикоррозионных материалов, а также их широкое распространение в гидротехническом и дорожном строительстве.</a:t>
            </a:r>
          </a:p>
          <a:p>
            <a:pPr algn="just">
              <a:buFont typeface="Arial" pitchFamily="34" charset="0"/>
              <a:buChar char="•"/>
            </a:pPr>
            <a:r>
              <a:rPr lang="ru-RU" sz="2000" i="1" dirty="0" smtClean="0"/>
              <a:t>Плотность </a:t>
            </a:r>
            <a:r>
              <a:rPr lang="ru-RU" sz="2000" dirty="0" smtClean="0"/>
              <a:t>битумов в зависимости от группового состава колеблется  в пределах от 0,8 до 1,3 г/см</a:t>
            </a:r>
            <a:r>
              <a:rPr lang="ru-RU" sz="2000" baseline="30000" dirty="0" smtClean="0"/>
              <a:t>3</a:t>
            </a:r>
            <a:r>
              <a:rPr lang="ru-RU" sz="2000" dirty="0" smtClean="0"/>
              <a:t>. </a:t>
            </a:r>
          </a:p>
          <a:p>
            <a:pPr algn="just">
              <a:buFont typeface="Arial" pitchFamily="34" charset="0"/>
              <a:buChar char="•"/>
            </a:pPr>
            <a:r>
              <a:rPr lang="ru-RU" sz="2000" i="1" dirty="0" smtClean="0"/>
              <a:t>Теплопроводность</a:t>
            </a:r>
            <a:r>
              <a:rPr lang="ru-RU" sz="2000" dirty="0" smtClean="0"/>
              <a:t> характерна для аморфных веществ. Более вязкие битумы имеют больший коэффициент объемного теплового расширения.</a:t>
            </a:r>
          </a:p>
          <a:p>
            <a:pPr algn="just">
              <a:buFont typeface="Arial" pitchFamily="34" charset="0"/>
              <a:buChar char="•"/>
            </a:pPr>
            <a:r>
              <a:rPr lang="ru-RU" sz="2000" i="1" dirty="0" smtClean="0"/>
              <a:t>Устойчивость при нагревании </a:t>
            </a:r>
            <a:r>
              <a:rPr lang="ru-RU" sz="2000" dirty="0" smtClean="0"/>
              <a:t>характеризуется: потерей массы при нагревании пробы битума при </a:t>
            </a:r>
            <a:r>
              <a:rPr lang="ru-RU" sz="2000" dirty="0" smtClean="0">
                <a:latin typeface="Arial" pitchFamily="34" charset="0"/>
              </a:rPr>
              <a:t>160</a:t>
            </a:r>
            <a:r>
              <a:rPr lang="ru-RU" sz="2000" baseline="30000" dirty="0" smtClean="0">
                <a:latin typeface="Arial" pitchFamily="34" charset="0"/>
              </a:rPr>
              <a:t>0</a:t>
            </a:r>
            <a:r>
              <a:rPr lang="ru-RU" sz="2000" dirty="0" smtClean="0">
                <a:latin typeface="Arial" pitchFamily="34" charset="0"/>
              </a:rPr>
              <a:t>С в течение 5 часов (не более 1%) и температурой вспышки</a:t>
            </a:r>
            <a:endParaRPr lang="ru-RU"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352928" cy="6370975"/>
          </a:xfrm>
          <a:prstGeom prst="rect">
            <a:avLst/>
          </a:prstGeom>
        </p:spPr>
        <p:txBody>
          <a:bodyPr wrap="square">
            <a:spAutoFit/>
          </a:bodyPr>
          <a:lstStyle/>
          <a:p>
            <a:pPr algn="just"/>
            <a:r>
              <a:rPr lang="ru-RU" sz="2400" b="1" dirty="0" smtClean="0"/>
              <a:t>Физико-химические свойства. </a:t>
            </a:r>
          </a:p>
          <a:p>
            <a:pPr algn="just">
              <a:buFont typeface="Arial" pitchFamily="34" charset="0"/>
              <a:buChar char="•"/>
            </a:pPr>
            <a:r>
              <a:rPr lang="ru-RU" sz="2400" b="1" dirty="0" smtClean="0"/>
              <a:t> </a:t>
            </a:r>
            <a:r>
              <a:rPr lang="ru-RU" sz="2400" dirty="0" smtClean="0"/>
              <a:t>От содержания поверхностно-активных полярных компонентов в органическом вяжущем зависит смачивающая способность вяжущего и его сцепление с каменными материалами (порошкообразными наполнителями, мелким и крупным заполнителем). </a:t>
            </a:r>
          </a:p>
          <a:p>
            <a:pPr algn="just">
              <a:buFont typeface="Arial" pitchFamily="34" charset="0"/>
              <a:buChar char="•"/>
            </a:pPr>
            <a:r>
              <a:rPr lang="ru-RU" sz="2400" dirty="0" smtClean="0"/>
              <a:t>Прочные связи битум образует с наполнителями из известняка, доломита с большим количеством адсорбционных центров в виде катионов </a:t>
            </a:r>
            <a:r>
              <a:rPr lang="en-US" sz="2400" dirty="0" smtClean="0"/>
              <a:t>Ca</a:t>
            </a:r>
            <a:r>
              <a:rPr lang="ru-RU" sz="2400" dirty="0" smtClean="0"/>
              <a:t> и</a:t>
            </a:r>
            <a:r>
              <a:rPr lang="en-US" sz="2400" dirty="0" smtClean="0"/>
              <a:t> Mg</a:t>
            </a:r>
            <a:r>
              <a:rPr lang="ru-RU" sz="2400" dirty="0" smtClean="0"/>
              <a:t>. </a:t>
            </a:r>
          </a:p>
          <a:p>
            <a:pPr algn="just">
              <a:buFont typeface="Arial" pitchFamily="34" charset="0"/>
              <a:buChar char="•"/>
            </a:pPr>
            <a:r>
              <a:rPr lang="ru-RU" sz="2400" dirty="0" smtClean="0"/>
              <a:t>Старение  - процесс медленного изменения состава  и свойств битума, сопровождающийся повышением хрупкости и снижения гидрофобности. Ускоряется под действием солнечного света и кислорода воздуха вследствие возрастания количества твердых хрупких составляющих за счет уменьшения содержания смолистых веществ и масел.</a:t>
            </a:r>
          </a:p>
          <a:p>
            <a:pPr algn="just"/>
            <a:endParaRPr lang="ru-RU"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7693"/>
            <a:ext cx="8352928" cy="6740307"/>
          </a:xfrm>
          <a:prstGeom prst="rect">
            <a:avLst/>
          </a:prstGeom>
        </p:spPr>
        <p:txBody>
          <a:bodyPr wrap="square">
            <a:spAutoFit/>
          </a:bodyPr>
          <a:lstStyle/>
          <a:p>
            <a:pPr algn="just"/>
            <a:r>
              <a:rPr lang="ru-RU" sz="2400" b="1" dirty="0" smtClean="0"/>
              <a:t>Химические свойства.  </a:t>
            </a:r>
            <a:endParaRPr lang="ru-RU" sz="2400" dirty="0" smtClean="0"/>
          </a:p>
          <a:p>
            <a:pPr algn="just">
              <a:buFont typeface="Arial" pitchFamily="34" charset="0"/>
              <a:buChar char="•"/>
            </a:pPr>
            <a:r>
              <a:rPr lang="ru-RU" sz="2400" dirty="0" smtClean="0"/>
              <a:t>Наиболее важным свойством является химическая стойкость битумов и битумных материалов  к действию агрессивных веществ, вызывающих коррозию цементных бетонов, металлов</a:t>
            </a:r>
            <a:r>
              <a:rPr lang="ru-RU" sz="2400" b="1" dirty="0" smtClean="0"/>
              <a:t> </a:t>
            </a:r>
            <a:r>
              <a:rPr lang="ru-RU" sz="2400" dirty="0" smtClean="0"/>
              <a:t>и других строительных материалов.</a:t>
            </a:r>
          </a:p>
          <a:p>
            <a:pPr algn="just">
              <a:buFont typeface="Arial" pitchFamily="34" charset="0"/>
              <a:buChar char="•"/>
            </a:pPr>
            <a:r>
              <a:rPr lang="ru-RU" sz="2400" dirty="0" smtClean="0"/>
              <a:t>Битумные материалы хорошо сопротивляются действию щелочей (с концентрацией до 45%), фосфорной кислоты (до 85%), а также серной, соляной и уксусной кислот.</a:t>
            </a:r>
          </a:p>
          <a:p>
            <a:pPr algn="just">
              <a:buFont typeface="Arial" pitchFamily="34" charset="0"/>
              <a:buChar char="•"/>
            </a:pPr>
            <a:r>
              <a:rPr lang="ru-RU" sz="2400" dirty="0" smtClean="0"/>
              <a:t>Менее стойки битумы в атмосфере, содержащей оксиды азота, а также при действии концентрированных растворов кислот.</a:t>
            </a:r>
          </a:p>
          <a:p>
            <a:pPr algn="just">
              <a:buFont typeface="Arial" pitchFamily="34" charset="0"/>
              <a:buChar char="•"/>
            </a:pPr>
            <a:r>
              <a:rPr lang="ru-RU" sz="2400" dirty="0" smtClean="0"/>
              <a:t>Битум растворяется в органических растворителях.</a:t>
            </a:r>
          </a:p>
          <a:p>
            <a:pPr algn="just">
              <a:buFont typeface="Arial" pitchFamily="34" charset="0"/>
              <a:buChar char="•"/>
            </a:pPr>
            <a:r>
              <a:rPr lang="ru-RU" sz="2400" dirty="0" smtClean="0"/>
              <a:t>Благодаря своей химической стойкости и экономичности битумные материалы широко применяют для химической защиты железобетонных конструкций, стальных труб и др.</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424936" cy="6370975"/>
          </a:xfrm>
          <a:prstGeom prst="rect">
            <a:avLst/>
          </a:prstGeom>
        </p:spPr>
        <p:txBody>
          <a:bodyPr wrap="square">
            <a:spAutoFit/>
          </a:bodyPr>
          <a:lstStyle/>
          <a:p>
            <a:pPr algn="just"/>
            <a:r>
              <a:rPr lang="ru-RU" sz="2400" dirty="0" smtClean="0"/>
              <a:t>Также важнейшими свойствами битумов для их применения </a:t>
            </a:r>
          </a:p>
          <a:p>
            <a:pPr algn="just"/>
            <a:r>
              <a:rPr lang="ru-RU" sz="2400" dirty="0" smtClean="0"/>
              <a:t>в строительстве являются:</a:t>
            </a:r>
          </a:p>
          <a:p>
            <a:pPr algn="just"/>
            <a:r>
              <a:rPr lang="ru-RU" sz="2400" dirty="0" smtClean="0"/>
              <a:t>1) способность при нагревании  (до 8О...17О°С)   или добавлении растворителей   (</a:t>
            </a:r>
            <a:r>
              <a:rPr lang="ru-RU" sz="2400" dirty="0" err="1" smtClean="0"/>
              <a:t>разжижителей</a:t>
            </a:r>
            <a:r>
              <a:rPr lang="ru-RU" sz="2400" dirty="0" smtClean="0"/>
              <a:t>)  переходить</a:t>
            </a:r>
          </a:p>
          <a:p>
            <a:pPr algn="just"/>
            <a:r>
              <a:rPr lang="ru-RU" sz="2400" dirty="0" smtClean="0"/>
              <a:t>в </a:t>
            </a:r>
            <a:r>
              <a:rPr lang="ru-RU" sz="2400" dirty="0" err="1" smtClean="0"/>
              <a:t>вязкожидкое</a:t>
            </a:r>
            <a:r>
              <a:rPr lang="ru-RU" sz="2400" dirty="0" smtClean="0"/>
              <a:t> состояние и объединяться с каменными</a:t>
            </a:r>
          </a:p>
          <a:p>
            <a:pPr algn="just"/>
            <a:r>
              <a:rPr lang="ru-RU" sz="2400" dirty="0" smtClean="0"/>
              <a:t>или другими материалами;</a:t>
            </a:r>
          </a:p>
          <a:p>
            <a:pPr algn="just"/>
            <a:r>
              <a:rPr lang="ru-RU" sz="2400" dirty="0" smtClean="0"/>
              <a:t>2)  способность при понижении температуры (до 20-25 °С и ниже) или испарении растворителей вновь </a:t>
            </a:r>
            <a:r>
              <a:rPr lang="ru-RU" sz="2400" dirty="0" err="1" smtClean="0"/>
              <a:t>загустевать</a:t>
            </a:r>
            <a:r>
              <a:rPr lang="ru-RU" sz="2400" dirty="0" smtClean="0"/>
              <a:t> и образовывать единый материал, сцепляться с введенными в них или пропитанными и обмазанными</a:t>
            </a:r>
          </a:p>
          <a:p>
            <a:pPr algn="just"/>
            <a:r>
              <a:rPr lang="ru-RU" sz="2400" dirty="0" smtClean="0"/>
              <a:t>ими другими материалами (асфальтовые бетоны и растворы, кровельные и гидроизоляционные материалы);</a:t>
            </a:r>
          </a:p>
          <a:p>
            <a:pPr algn="just"/>
            <a:r>
              <a:rPr lang="ru-RU" sz="2400" dirty="0" smtClean="0"/>
              <a:t>3) способность придавать гидрофобные   (водоотталкивающие) свойства другим материалам, обработанным битумом.</a:t>
            </a:r>
            <a:endParaRPr lang="ru-RU"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64288" cy="6555641"/>
          </a:xfrm>
          <a:prstGeom prst="rect">
            <a:avLst/>
          </a:prstGeom>
        </p:spPr>
        <p:txBody>
          <a:bodyPr wrap="square">
            <a:spAutoFit/>
          </a:bodyPr>
          <a:lstStyle/>
          <a:p>
            <a:pPr algn="just"/>
            <a:r>
              <a:rPr lang="ru-RU" sz="2000" dirty="0" smtClean="0"/>
              <a:t>Основными свойствами, определяющими качество твердых и полутвердых битумов и деление их на марки, являются </a:t>
            </a:r>
            <a:r>
              <a:rPr lang="ru-RU" sz="2000" i="1" dirty="0" smtClean="0"/>
              <a:t>вязкость (твердость), температура размягчения и хрупкости, пластичность</a:t>
            </a:r>
            <a:r>
              <a:rPr lang="ru-RU" sz="2000" dirty="0" smtClean="0"/>
              <a:t>; для жидких битумов — вязкость и фракционный состав  (содержание летучих масел).</a:t>
            </a:r>
          </a:p>
          <a:p>
            <a:pPr algn="just"/>
            <a:r>
              <a:rPr lang="ru-RU" sz="2000" dirty="0" smtClean="0"/>
              <a:t> </a:t>
            </a:r>
            <a:r>
              <a:rPr lang="ru-RU" sz="2000" b="1" dirty="0" smtClean="0"/>
              <a:t>Вязкость битумов</a:t>
            </a:r>
            <a:r>
              <a:rPr lang="ru-RU" sz="2000" dirty="0" smtClean="0"/>
              <a:t> является характеристикой его структурно-механических свойств и зависит от группового состава и температуры. При повышении температуры вязкость снижается, при понижении — резко возрастает; при отрицательных температурах битум становится хрупким. По </a:t>
            </a:r>
            <a:r>
              <a:rPr lang="ru-RU" sz="2000" dirty="0" err="1" smtClean="0"/>
              <a:t>ГОСТу</a:t>
            </a:r>
            <a:r>
              <a:rPr lang="ru-RU" sz="2000" dirty="0" smtClean="0"/>
              <a:t> на методы испытаний твердых и вязких битумов вязкость (твердость) определяют условным показателем — глубиной проникания иглы в битум при определенных нагрузке, температуре и времени погружения на пенетрометре. Чем выше вязкость битума, тем меньше глубина погружения иглы. Вязкость жидких битумов определяют на стандартном вискозиметре по времени (в секундах) истечения порции битума при определенной температуре битума и диаметре отверстия прибора.</a:t>
            </a:r>
            <a:endParaRPr lang="ru-RU" sz="2000" dirty="0"/>
          </a:p>
        </p:txBody>
      </p:sp>
      <p:pic>
        <p:nvPicPr>
          <p:cNvPr id="3" name="Picture 3"/>
          <p:cNvPicPr>
            <a:picLocks noChangeAspect="1" noChangeArrowheads="1"/>
          </p:cNvPicPr>
          <p:nvPr/>
        </p:nvPicPr>
        <p:blipFill>
          <a:blip r:embed="rId2" cstate="print"/>
          <a:srcRect/>
          <a:stretch>
            <a:fillRect/>
          </a:stretch>
        </p:blipFill>
        <p:spPr bwMode="auto">
          <a:xfrm>
            <a:off x="7364668" y="332656"/>
            <a:ext cx="1779332" cy="3600400"/>
          </a:xfrm>
          <a:prstGeom prst="rect">
            <a:avLst/>
          </a:prstGeom>
          <a:noFill/>
          <a:ln w="9525">
            <a:noFill/>
            <a:miter lim="800000"/>
            <a:headEnd/>
            <a:tailEnd/>
          </a:ln>
          <a:effectLst/>
        </p:spPr>
      </p:pic>
      <p:pic>
        <p:nvPicPr>
          <p:cNvPr id="32770" name="Picture 2"/>
          <p:cNvPicPr>
            <a:picLocks noChangeAspect="1" noChangeArrowheads="1"/>
          </p:cNvPicPr>
          <p:nvPr/>
        </p:nvPicPr>
        <p:blipFill>
          <a:blip r:embed="rId3" cstate="print"/>
          <a:srcRect/>
          <a:stretch>
            <a:fillRect/>
          </a:stretch>
        </p:blipFill>
        <p:spPr bwMode="auto">
          <a:xfrm>
            <a:off x="7524328" y="3789040"/>
            <a:ext cx="1619672" cy="2736304"/>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24936" cy="5632311"/>
          </a:xfrm>
          <a:prstGeom prst="rect">
            <a:avLst/>
          </a:prstGeom>
        </p:spPr>
        <p:txBody>
          <a:bodyPr wrap="square">
            <a:spAutoFit/>
          </a:bodyPr>
          <a:lstStyle/>
          <a:p>
            <a:pPr algn="just">
              <a:buFont typeface="Arial" pitchFamily="34" charset="0"/>
              <a:buChar char="•"/>
            </a:pPr>
            <a:r>
              <a:rPr lang="ru-RU" sz="2800" b="1" dirty="0" smtClean="0"/>
              <a:t>Органические вяжущие вещества</a:t>
            </a:r>
            <a:r>
              <a:rPr lang="ru-RU" sz="2800" dirty="0" smtClean="0"/>
              <a:t> – сложные коллоидные смолы. Наибольшее применение получили в промышленно-гражданском, гидротехническом, дорожном строительстве в виде кровельных, гидроизоляционных и уплотняющих материалов – асфальтобетона, </a:t>
            </a:r>
            <a:r>
              <a:rPr lang="ru-RU" sz="2800" dirty="0" err="1" smtClean="0"/>
              <a:t>асфальтораствора</a:t>
            </a:r>
            <a:r>
              <a:rPr lang="ru-RU" sz="2800" dirty="0" smtClean="0"/>
              <a:t>.</a:t>
            </a:r>
          </a:p>
          <a:p>
            <a:pPr algn="just">
              <a:buFont typeface="Arial" pitchFamily="34" charset="0"/>
              <a:buChar char="•"/>
            </a:pPr>
            <a:r>
              <a:rPr lang="ru-RU" sz="2800" i="1" dirty="0" smtClean="0"/>
              <a:t> </a:t>
            </a:r>
            <a:r>
              <a:rPr lang="ru-RU" sz="2800" dirty="0" smtClean="0"/>
              <a:t>Органические вяжущие хорошо совмещаются с резиной и полимерами, что позволяет значительно улучшить качество битумных материалов в соответствии с требованиями современного строительства.</a:t>
            </a:r>
          </a:p>
          <a:p>
            <a:pPr algn="just"/>
            <a:endParaRPr lang="ru-RU"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352928" cy="3785652"/>
          </a:xfrm>
          <a:prstGeom prst="rect">
            <a:avLst/>
          </a:prstGeom>
        </p:spPr>
        <p:txBody>
          <a:bodyPr wrap="square">
            <a:spAutoFit/>
          </a:bodyPr>
          <a:lstStyle/>
          <a:p>
            <a:pPr algn="just"/>
            <a:r>
              <a:rPr lang="ru-RU" sz="2400" b="1" dirty="0" smtClean="0"/>
              <a:t>Пластичность твердых и вязких битумов</a:t>
            </a:r>
            <a:r>
              <a:rPr lang="ru-RU" sz="2400" dirty="0" smtClean="0"/>
              <a:t> по стандарту характеризуется условно предельной деформацией при растяжении стандартных образцов — восьмерок из битума при определенной температуре и скорости растяжения и выражается в сантиметрах в момент их разрыва на </a:t>
            </a:r>
            <a:r>
              <a:rPr lang="ru-RU" sz="2400" dirty="0" err="1" smtClean="0"/>
              <a:t>дуктилометре</a:t>
            </a:r>
            <a:r>
              <a:rPr lang="ru-RU" sz="2400" dirty="0" smtClean="0"/>
              <a:t>. Так же как и вязкость, пластичность (растяжимость) битумов зависит от температуры, их группового состава и структуры. Как правило, растяжимость возрастает при увеличении содержания смол, а также с повышением температуры.</a:t>
            </a:r>
            <a:endParaRPr lang="ru-RU" sz="2400" dirty="0"/>
          </a:p>
        </p:txBody>
      </p:sp>
      <p:pic>
        <p:nvPicPr>
          <p:cNvPr id="3" name="Picture 4"/>
          <p:cNvPicPr>
            <a:picLocks noChangeAspect="1" noChangeArrowheads="1"/>
          </p:cNvPicPr>
          <p:nvPr/>
        </p:nvPicPr>
        <p:blipFill>
          <a:blip r:embed="rId2" cstate="print"/>
          <a:srcRect/>
          <a:stretch>
            <a:fillRect/>
          </a:stretch>
        </p:blipFill>
        <p:spPr bwMode="auto">
          <a:xfrm>
            <a:off x="323528" y="4293096"/>
            <a:ext cx="4284984" cy="1953608"/>
          </a:xfrm>
          <a:prstGeom prst="rect">
            <a:avLst/>
          </a:prstGeom>
          <a:noFill/>
          <a:ln w="9525">
            <a:noFill/>
            <a:miter lim="800000"/>
            <a:headEnd/>
            <a:tailEnd/>
          </a:ln>
          <a:effectLst/>
        </p:spPr>
      </p:pic>
      <p:pic>
        <p:nvPicPr>
          <p:cNvPr id="4" name="Picture 7"/>
          <p:cNvPicPr>
            <a:picLocks noChangeAspect="1" noChangeArrowheads="1"/>
          </p:cNvPicPr>
          <p:nvPr/>
        </p:nvPicPr>
        <p:blipFill>
          <a:blip r:embed="rId3" cstate="print"/>
          <a:srcRect/>
          <a:stretch>
            <a:fillRect/>
          </a:stretch>
        </p:blipFill>
        <p:spPr bwMode="auto">
          <a:xfrm>
            <a:off x="5148064" y="4437112"/>
            <a:ext cx="3635896" cy="2088232"/>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5856" y="332656"/>
            <a:ext cx="5544616" cy="5262979"/>
          </a:xfrm>
          <a:prstGeom prst="rect">
            <a:avLst/>
          </a:prstGeom>
        </p:spPr>
        <p:txBody>
          <a:bodyPr wrap="square">
            <a:spAutoFit/>
          </a:bodyPr>
          <a:lstStyle/>
          <a:p>
            <a:pPr algn="just"/>
            <a:r>
              <a:rPr lang="ru-RU" sz="2400" i="1" dirty="0" smtClean="0"/>
              <a:t>Температуру размягчения</a:t>
            </a:r>
            <a:r>
              <a:rPr lang="ru-RU" sz="2400" dirty="0" smtClean="0"/>
              <a:t> определяют на приборе «кольцо и шар», помещаемом в сосуд с водой; она соответствует той температуре нагреваемой воды, при которой металлический шарик под действием собственной массы проходит через кольцо, заполненное испытуемым битумом. Битум переходит из твердого состояния в пластичное, приобретая подвижность.</a:t>
            </a:r>
          </a:p>
          <a:p>
            <a:pPr algn="just"/>
            <a:r>
              <a:rPr lang="ru-RU" sz="2400" dirty="0" smtClean="0"/>
              <a:t>Это свойство битума характеризует верхний температурный предел его применения.</a:t>
            </a:r>
          </a:p>
        </p:txBody>
      </p:sp>
      <p:pic>
        <p:nvPicPr>
          <p:cNvPr id="3" name="Picture 6"/>
          <p:cNvPicPr>
            <a:picLocks noChangeAspect="1" noChangeArrowheads="1"/>
          </p:cNvPicPr>
          <p:nvPr/>
        </p:nvPicPr>
        <p:blipFill>
          <a:blip r:embed="rId2" cstate="print"/>
          <a:srcRect/>
          <a:stretch>
            <a:fillRect/>
          </a:stretch>
        </p:blipFill>
        <p:spPr bwMode="auto">
          <a:xfrm>
            <a:off x="0" y="1124744"/>
            <a:ext cx="2952925" cy="36004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764704"/>
            <a:ext cx="8424936" cy="5262979"/>
          </a:xfrm>
          <a:prstGeom prst="rect">
            <a:avLst/>
          </a:prstGeom>
        </p:spPr>
        <p:txBody>
          <a:bodyPr wrap="square">
            <a:spAutoFit/>
          </a:bodyPr>
          <a:lstStyle/>
          <a:p>
            <a:pPr algn="just">
              <a:buFont typeface="Arial" pitchFamily="34" charset="0"/>
              <a:buChar char="•"/>
            </a:pPr>
            <a:r>
              <a:rPr lang="ru-RU" sz="2800" dirty="0" smtClean="0"/>
              <a:t>Нижний температурный предел применения битума характеризуется температурой хрупкости, при которой появляется первая трещина в тонком слое битума, нанесенном на стальную пластинку стандартного прибора при ее изгибе и распрямлении. </a:t>
            </a:r>
          </a:p>
          <a:p>
            <a:pPr algn="just">
              <a:buFont typeface="Arial" pitchFamily="34" charset="0"/>
              <a:buChar char="•"/>
            </a:pPr>
            <a:r>
              <a:rPr lang="ru-RU" sz="2800" dirty="0" smtClean="0"/>
              <a:t>Температурный интервал между температурой хрупкости и температурой размягчения называют температурным рабочим интервалом, который учитывают при выборе битума для применения в определенных температурных условиях.</a:t>
            </a:r>
            <a:endParaRPr lang="ru-RU"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352928" cy="5693866"/>
          </a:xfrm>
          <a:prstGeom prst="rect">
            <a:avLst/>
          </a:prstGeom>
        </p:spPr>
        <p:txBody>
          <a:bodyPr wrap="square">
            <a:spAutoFit/>
          </a:bodyPr>
          <a:lstStyle/>
          <a:p>
            <a:pPr algn="just">
              <a:buFont typeface="Arial" pitchFamily="34" charset="0"/>
              <a:buChar char="•"/>
            </a:pPr>
            <a:r>
              <a:rPr lang="ru-RU" sz="2800" dirty="0" smtClean="0"/>
              <a:t>Свойства битумов тесно связаны между собой. </a:t>
            </a:r>
          </a:p>
          <a:p>
            <a:pPr algn="just">
              <a:buFont typeface="Arial" pitchFamily="34" charset="0"/>
              <a:buChar char="•"/>
            </a:pPr>
            <a:endParaRPr lang="ru-RU" sz="2800" dirty="0" smtClean="0"/>
          </a:p>
          <a:p>
            <a:pPr algn="just">
              <a:buFont typeface="Arial" pitchFamily="34" charset="0"/>
              <a:buChar char="•"/>
            </a:pPr>
            <a:r>
              <a:rPr lang="ru-RU" sz="2800" dirty="0" smtClean="0"/>
              <a:t>Твердые битумы (с малой глубиной проникания иглы) имеют высокую температуру размягчения, но малую растяжимость, т.е. являются относительно хрупкими (особенно при отрицательных температурах). Битумы с низкой температурой размягчения, т.е. мягкие, обладают высокой пластичностью.</a:t>
            </a:r>
          </a:p>
          <a:p>
            <a:pPr algn="just">
              <a:buFont typeface="Arial" pitchFamily="34" charset="0"/>
              <a:buChar char="•"/>
            </a:pPr>
            <a:r>
              <a:rPr lang="ru-RU" sz="2800" dirty="0" smtClean="0"/>
              <a:t> Для учета огнеопасности при нагревании битума определяют температуру вспышки паров, выделяемых из битума при нагревании от поднесенного пламени.</a:t>
            </a:r>
            <a:endParaRPr lang="ru-RU"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7"/>
            <a:ext cx="8280920" cy="432048"/>
          </a:xfrm>
        </p:spPr>
        <p:txBody>
          <a:bodyPr/>
          <a:lstStyle/>
          <a:p>
            <a:pPr algn="ctr"/>
            <a:r>
              <a:rPr lang="ru-RU" dirty="0" smtClean="0"/>
              <a:t>Физико-механические свойства нефтяных битумов</a:t>
            </a:r>
            <a:endParaRPr lang="ru-RU" dirty="0"/>
          </a:p>
        </p:txBody>
      </p:sp>
      <p:sp>
        <p:nvSpPr>
          <p:cNvPr id="3" name="Рисунок 2"/>
          <p:cNvSpPr>
            <a:spLocks noGrp="1"/>
          </p:cNvSpPr>
          <p:nvPr>
            <p:ph type="pic" idx="1"/>
          </p:nvPr>
        </p:nvSpPr>
        <p:spPr>
          <a:xfrm>
            <a:off x="-4573016" y="404664"/>
            <a:ext cx="1800200" cy="1872208"/>
          </a:xfrm>
        </p:spPr>
      </p:sp>
      <p:sp>
        <p:nvSpPr>
          <p:cNvPr id="4" name="Текст 3"/>
          <p:cNvSpPr>
            <a:spLocks noGrp="1"/>
          </p:cNvSpPr>
          <p:nvPr>
            <p:ph type="body" sz="half" idx="2"/>
          </p:nvPr>
        </p:nvSpPr>
        <p:spPr>
          <a:xfrm>
            <a:off x="395536" y="836712"/>
            <a:ext cx="8496944" cy="5760639"/>
          </a:xfrm>
        </p:spPr>
        <p:txBody>
          <a:bodyPr>
            <a:normAutofit/>
          </a:bodyPr>
          <a:lstStyle/>
          <a:p>
            <a:pPr algn="just"/>
            <a:r>
              <a:rPr lang="ru-RU" sz="2400" dirty="0" smtClean="0"/>
              <a:t>	</a:t>
            </a:r>
            <a:r>
              <a:rPr lang="ru-RU" sz="2000" dirty="0" smtClean="0"/>
              <a:t>Марку битума выбирают в зависимости от назначения. По значению различают битумы строительные, кровельные и дорожные. Основные требования, предъявляемые к строительным и кровельным битумам приведены в таблице 1. </a:t>
            </a:r>
          </a:p>
          <a:p>
            <a:pPr algn="just"/>
            <a:endParaRPr lang="ru-RU" sz="2400" dirty="0"/>
          </a:p>
        </p:txBody>
      </p:sp>
      <p:pic>
        <p:nvPicPr>
          <p:cNvPr id="1026" name="Picture 2"/>
          <p:cNvPicPr>
            <a:picLocks noChangeAspect="1" noChangeArrowheads="1"/>
          </p:cNvPicPr>
          <p:nvPr/>
        </p:nvPicPr>
        <p:blipFill>
          <a:blip r:embed="rId2" cstate="print"/>
          <a:srcRect/>
          <a:stretch>
            <a:fillRect/>
          </a:stretch>
        </p:blipFill>
        <p:spPr bwMode="auto">
          <a:xfrm>
            <a:off x="323528" y="2348880"/>
            <a:ext cx="8603966" cy="41044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1026" name="Picture 2"/>
          <p:cNvPicPr>
            <a:picLocks noGrp="1" noChangeAspect="1" noChangeArrowheads="1"/>
          </p:cNvPicPr>
          <p:nvPr>
            <p:ph type="pic" idx="1"/>
          </p:nvPr>
        </p:nvPicPr>
        <p:blipFill>
          <a:blip r:embed="rId2" cstate="print"/>
          <a:srcRect t="1737" b="7790"/>
          <a:stretch>
            <a:fillRect/>
          </a:stretch>
        </p:blipFill>
        <p:spPr bwMode="auto">
          <a:xfrm>
            <a:off x="323528" y="809328"/>
            <a:ext cx="8424936" cy="6048672"/>
          </a:xfrm>
          <a:prstGeom prst="rect">
            <a:avLst/>
          </a:prstGeom>
          <a:noFill/>
          <a:ln w="9525">
            <a:noFill/>
            <a:miter lim="800000"/>
            <a:headEnd/>
            <a:tailEnd/>
          </a:ln>
          <a:effectLst/>
        </p:spPr>
      </p:pic>
      <p:sp>
        <p:nvSpPr>
          <p:cNvPr id="5" name="Прямоугольник 4"/>
          <p:cNvSpPr/>
          <p:nvPr/>
        </p:nvSpPr>
        <p:spPr>
          <a:xfrm>
            <a:off x="323528" y="0"/>
            <a:ext cx="8496944" cy="707886"/>
          </a:xfrm>
          <a:prstGeom prst="rect">
            <a:avLst/>
          </a:prstGeom>
        </p:spPr>
        <p:txBody>
          <a:bodyPr wrap="square">
            <a:spAutoFit/>
          </a:bodyPr>
          <a:lstStyle/>
          <a:p>
            <a:pPr algn="just"/>
            <a:r>
              <a:rPr lang="ru-RU" sz="2000" dirty="0" smtClean="0"/>
              <a:t>В таблице 2 приведены требования, предъявляемые к дорожным битумам.</a:t>
            </a:r>
            <a:endParaRPr lang="ru-RU"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23528" y="525868"/>
            <a:ext cx="8496944"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lang="ru-RU" sz="2800" dirty="0" smtClean="0">
                <a:latin typeface="Arial" pitchFamily="34" charset="0"/>
              </a:rPr>
              <a:t>Строительные битумы применяют  для изготовления асфальтовых бетонов и растворов, приклеивающих и изоляционных мастик, покрытия и восстановления рулонных кровель.</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ru-RU" sz="2800" b="0" i="0" u="none" strike="noStrike" cap="none" normalizeH="0" baseline="0" dirty="0" smtClean="0">
                <a:ln>
                  <a:noFill/>
                </a:ln>
                <a:solidFill>
                  <a:schemeClr val="tx1"/>
                </a:solidFill>
                <a:effectLst/>
                <a:latin typeface="Arial" pitchFamily="34" charset="0"/>
              </a:rPr>
              <a:t>Кровельные</a:t>
            </a:r>
            <a:r>
              <a:rPr kumimoji="0" lang="ru-RU" sz="2800" b="0" i="0" u="none" strike="noStrike" cap="none" normalizeH="0" dirty="0" smtClean="0">
                <a:ln>
                  <a:noFill/>
                </a:ln>
                <a:solidFill>
                  <a:schemeClr val="tx1"/>
                </a:solidFill>
                <a:effectLst/>
                <a:latin typeface="Arial" pitchFamily="34" charset="0"/>
              </a:rPr>
              <a:t> битумы используют для изготовления кровельных рулонных и гидроизоляционных материалов.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ru-RU" sz="2800" b="0" i="0" u="none" strike="noStrike" cap="none" normalizeH="0" dirty="0" smtClean="0">
                <a:ln>
                  <a:noFill/>
                </a:ln>
                <a:solidFill>
                  <a:schemeClr val="tx1"/>
                </a:solidFill>
                <a:effectLst/>
                <a:latin typeface="Arial" pitchFamily="34" charset="0"/>
              </a:rPr>
              <a:t>Легкоплавким битумом пропитывают основу (кровельный картон), а тугоплавкие битумы служат для покровного слоя. </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lang="ru-RU" sz="2800" dirty="0" smtClean="0">
                <a:latin typeface="Arial" pitchFamily="34" charset="0"/>
              </a:rPr>
              <a:t>Битумом пропитывали железобетонные конструкции, работающие в грунте, в частности, сваи для антикоррозионной защиты.</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5693866"/>
          </a:xfrm>
          <a:prstGeom prst="rect">
            <a:avLst/>
          </a:prstGeom>
        </p:spPr>
        <p:txBody>
          <a:bodyPr wrap="square">
            <a:spAutoFit/>
          </a:bodyPr>
          <a:lstStyle/>
          <a:p>
            <a:pPr algn="just">
              <a:buFont typeface="Arial" pitchFamily="34" charset="0"/>
              <a:buChar char="•"/>
            </a:pPr>
            <a:r>
              <a:rPr lang="ru-RU" sz="2800" dirty="0" smtClean="0"/>
              <a:t>Твердые и полутвердые нефтяные битумы применяют для дорожных покрытий, изготовления кровельных и гидроизоляционных материалов, некоторых герметизирующих материалов, а жидкие битумы используют в основном при строительстве дорог (для обработки гравийных и щебеночных смесей, изготовления асфальтовых материалов).</a:t>
            </a:r>
          </a:p>
          <a:p>
            <a:pPr algn="just"/>
            <a:endParaRPr lang="ru-RU" sz="2800" dirty="0" smtClean="0"/>
          </a:p>
          <a:p>
            <a:pPr algn="just">
              <a:buFont typeface="Arial" pitchFamily="34" charset="0"/>
              <a:buChar char="•"/>
            </a:pPr>
            <a:r>
              <a:rPr lang="ru-RU" sz="2800" dirty="0" smtClean="0"/>
              <a:t>Из общего количества битумов больше 60% используют в дорожном строительстве, а из оставшихся 40% больше половины применяют для изготовления кровельных материалов.</a:t>
            </a:r>
            <a:endParaRPr lang="ru-RU"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7467600" cy="274042"/>
          </a:xfrm>
        </p:spPr>
        <p:txBody>
          <a:bodyPr>
            <a:normAutofit fontScale="90000"/>
          </a:bodyPr>
          <a:lstStyle/>
          <a:p>
            <a:pPr algn="ctr"/>
            <a:r>
              <a:rPr lang="ru-RU" dirty="0" smtClean="0"/>
              <a:t>Модификация битумов</a:t>
            </a:r>
            <a:endParaRPr lang="ru-RU" dirty="0"/>
          </a:p>
        </p:txBody>
      </p:sp>
      <p:sp>
        <p:nvSpPr>
          <p:cNvPr id="4" name="Содержимое 3"/>
          <p:cNvSpPr>
            <a:spLocks noGrp="1"/>
          </p:cNvSpPr>
          <p:nvPr>
            <p:ph idx="1"/>
          </p:nvPr>
        </p:nvSpPr>
        <p:spPr>
          <a:xfrm>
            <a:off x="323528" y="980728"/>
            <a:ext cx="8352928" cy="5616624"/>
          </a:xfrm>
        </p:spPr>
        <p:txBody>
          <a:bodyPr>
            <a:normAutofit fontScale="92500"/>
          </a:bodyPr>
          <a:lstStyle/>
          <a:p>
            <a:pPr algn="just"/>
            <a:r>
              <a:rPr lang="ru-RU" dirty="0" smtClean="0"/>
              <a:t>С течением времени при хранении и в эксплуатационных условиях под действием солнечного света и кислорода воздуха состав и свойства битумов изменяются: в них увеличивается относительное содержание твердых и хрупких составляющих и соответственно уменьшается количество маслянистых и смолистых фракций, в связи с чем повышается хрупкость и твердость (процесс старения).</a:t>
            </a:r>
          </a:p>
          <a:p>
            <a:pPr algn="just"/>
            <a:r>
              <a:rPr lang="ru-RU" dirty="0" smtClean="0"/>
              <a:t>Улучшить свойства битумов возможно путем совмещения их с полимерными добавками.</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6752" y="0"/>
            <a:ext cx="1594520" cy="274042"/>
          </a:xfrm>
        </p:spPr>
        <p:txBody>
          <a:bodyPr>
            <a:normAutofit fontScale="90000"/>
          </a:bodyPr>
          <a:lstStyle/>
          <a:p>
            <a:endParaRPr lang="ru-RU" dirty="0"/>
          </a:p>
        </p:txBody>
      </p:sp>
      <p:sp>
        <p:nvSpPr>
          <p:cNvPr id="3" name="Содержимое 2"/>
          <p:cNvSpPr>
            <a:spLocks noGrp="1"/>
          </p:cNvSpPr>
          <p:nvPr>
            <p:ph idx="1"/>
          </p:nvPr>
        </p:nvSpPr>
        <p:spPr>
          <a:xfrm>
            <a:off x="467544" y="404664"/>
            <a:ext cx="8064896" cy="6048672"/>
          </a:xfrm>
        </p:spPr>
        <p:txBody>
          <a:bodyPr>
            <a:normAutofit fontScale="92500" lnSpcReduction="10000"/>
          </a:bodyPr>
          <a:lstStyle/>
          <a:p>
            <a:pPr algn="just"/>
            <a:r>
              <a:rPr lang="ru-RU" dirty="0" err="1" smtClean="0"/>
              <a:t>Полимербитумные</a:t>
            </a:r>
            <a:r>
              <a:rPr lang="ru-RU" dirty="0" smtClean="0"/>
              <a:t> материалы можно рассматривать как композиты, в которых роль матрицы играет битум, а дисперсной фазой является полимер.</a:t>
            </a:r>
          </a:p>
          <a:p>
            <a:pPr algn="just"/>
            <a:r>
              <a:rPr lang="ru-RU" dirty="0" smtClean="0"/>
              <a:t>При небольших концентрациях полимера композиции можно рассматривать как </a:t>
            </a:r>
            <a:r>
              <a:rPr lang="ru-RU" dirty="0" err="1" smtClean="0"/>
              <a:t>дисперсно</a:t>
            </a:r>
            <a:r>
              <a:rPr lang="ru-RU" dirty="0" smtClean="0"/>
              <a:t> упрочненные.</a:t>
            </a:r>
          </a:p>
          <a:p>
            <a:pPr algn="just"/>
            <a:r>
              <a:rPr lang="ru-RU" dirty="0" smtClean="0"/>
              <a:t>При этом упрочнение происходит за счет того, что тонкие дисперсные частицы препятствуют распространению трещин в матрице.</a:t>
            </a:r>
          </a:p>
          <a:p>
            <a:pPr algn="just"/>
            <a:r>
              <a:rPr lang="ru-RU" dirty="0" smtClean="0"/>
              <a:t>Такой эффект наблюдается при содержании дисперсной фазы в размере 2-4% по объему.</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260648"/>
            <a:ext cx="8496944" cy="6124754"/>
          </a:xfrm>
          <a:prstGeom prst="rect">
            <a:avLst/>
          </a:prstGeom>
        </p:spPr>
        <p:txBody>
          <a:bodyPr wrap="square">
            <a:spAutoFit/>
          </a:bodyPr>
          <a:lstStyle/>
          <a:p>
            <a:pPr algn="just"/>
            <a:r>
              <a:rPr lang="ru-RU" sz="2800" dirty="0" smtClean="0"/>
              <a:t>	</a:t>
            </a:r>
            <a:r>
              <a:rPr lang="ru-RU" sz="2400" dirty="0" smtClean="0"/>
              <a:t>. К </a:t>
            </a:r>
            <a:r>
              <a:rPr lang="ru-RU" sz="2400" i="1" dirty="0" smtClean="0"/>
              <a:t>битумным материалам</a:t>
            </a:r>
            <a:r>
              <a:rPr lang="ru-RU" sz="2400" dirty="0" smtClean="0"/>
              <a:t> относятся:</a:t>
            </a:r>
          </a:p>
          <a:p>
            <a:pPr algn="just">
              <a:buFont typeface="Arial" pitchFamily="34" charset="0"/>
              <a:buChar char="•"/>
            </a:pPr>
            <a:r>
              <a:rPr lang="ru-RU" sz="2400" dirty="0" smtClean="0"/>
              <a:t> Природные битумы – вязкие жидкости или твердообразные вещества, состоящие из смеси углеводородов и их неметаллических производных: серы, азота кислорода и т.д. </a:t>
            </a:r>
          </a:p>
          <a:p>
            <a:pPr algn="just">
              <a:buFont typeface="Arial" pitchFamily="34" charset="0"/>
              <a:buChar char="•"/>
            </a:pPr>
            <a:r>
              <a:rPr lang="ru-RU" sz="2400" dirty="0" smtClean="0"/>
              <a:t> Природные битумы получились в результате естественного процесса окислительной полимеризации нефти. </a:t>
            </a:r>
          </a:p>
          <a:p>
            <a:pPr algn="just">
              <a:buFont typeface="Arial" pitchFamily="34" charset="0"/>
              <a:buChar char="•"/>
            </a:pPr>
            <a:r>
              <a:rPr lang="ru-RU" sz="2400" dirty="0" smtClean="0"/>
              <a:t> Природные битумы встречаются в местах нефтяных месторождений. Однако в чистом виде встречаются редко, чаще они пронизывают осадочные горные породы. </a:t>
            </a:r>
          </a:p>
          <a:p>
            <a:pPr algn="just">
              <a:buFont typeface="Arial" pitchFamily="34" charset="0"/>
              <a:buChar char="•"/>
            </a:pPr>
            <a:r>
              <a:rPr lang="ru-RU" sz="2400" dirty="0" smtClean="0"/>
              <a:t> Асфальтовые породы – пористые горные породы (известняки, доломиты, песчаники, глины, пески), пропитанные битумом. Из этих пород извлекают битум или их размалывают и применяют в виде асфальтового порошка</a:t>
            </a:r>
            <a:r>
              <a:rPr lang="ru-RU" sz="2800" dirty="0" smtClean="0"/>
              <a:t>.</a:t>
            </a:r>
            <a:endParaRPr lang="ru-RU" sz="3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0"/>
            <a:ext cx="1306488" cy="202034"/>
          </a:xfrm>
        </p:spPr>
        <p:txBody>
          <a:bodyPr>
            <a:normAutofit fontScale="90000"/>
          </a:bodyPr>
          <a:lstStyle/>
          <a:p>
            <a:endParaRPr lang="ru-RU" dirty="0"/>
          </a:p>
        </p:txBody>
      </p:sp>
      <p:sp>
        <p:nvSpPr>
          <p:cNvPr id="3" name="Содержимое 2"/>
          <p:cNvSpPr>
            <a:spLocks noGrp="1"/>
          </p:cNvSpPr>
          <p:nvPr>
            <p:ph idx="1"/>
          </p:nvPr>
        </p:nvSpPr>
        <p:spPr>
          <a:xfrm>
            <a:off x="251520" y="260648"/>
            <a:ext cx="8424936" cy="6264696"/>
          </a:xfrm>
        </p:spPr>
        <p:txBody>
          <a:bodyPr>
            <a:normAutofit fontScale="92500"/>
          </a:bodyPr>
          <a:lstStyle/>
          <a:p>
            <a:pPr algn="just"/>
            <a:r>
              <a:rPr lang="ru-RU" dirty="0" smtClean="0"/>
              <a:t>При большей концентрации полимера в битуме композиции можно рассматривать как волокнистые или смолистые.</a:t>
            </a:r>
          </a:p>
          <a:p>
            <a:pPr algn="just"/>
            <a:r>
              <a:rPr lang="ru-RU" dirty="0" smtClean="0"/>
              <a:t>Матрица превращается в среду, передающую нагрузку на волокна, а в случае их разрушения перераспределяет напряжения.</a:t>
            </a:r>
          </a:p>
          <a:p>
            <a:pPr algn="just"/>
            <a:r>
              <a:rPr lang="ru-RU" dirty="0" smtClean="0"/>
              <a:t>Такие композиции характеризуются повышенной прочностью, эластичностью и сопротивлению усталостному разрушению, что особенно необходимо для эксплуатационной надежности материала, например, </a:t>
            </a:r>
            <a:r>
              <a:rPr lang="ru-RU" dirty="0" err="1" smtClean="0"/>
              <a:t>полимербитумные</a:t>
            </a:r>
            <a:r>
              <a:rPr lang="ru-RU" dirty="0" smtClean="0"/>
              <a:t> композиции модифицированные </a:t>
            </a:r>
            <a:r>
              <a:rPr lang="ru-RU" dirty="0" err="1" smtClean="0"/>
              <a:t>биокаучуком</a:t>
            </a:r>
            <a:r>
              <a:rPr lang="ru-RU" dirty="0" smtClean="0"/>
              <a:t> и полиэтиленом.</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4704" y="0"/>
            <a:ext cx="1018456" cy="418058"/>
          </a:xfrm>
        </p:spPr>
        <p:txBody>
          <a:bodyPr>
            <a:normAutofit fontScale="90000"/>
          </a:bodyPr>
          <a:lstStyle/>
          <a:p>
            <a:endParaRPr lang="ru-RU" dirty="0"/>
          </a:p>
        </p:txBody>
      </p:sp>
      <p:sp>
        <p:nvSpPr>
          <p:cNvPr id="3" name="Содержимое 2"/>
          <p:cNvSpPr>
            <a:spLocks noGrp="1"/>
          </p:cNvSpPr>
          <p:nvPr>
            <p:ph idx="1"/>
          </p:nvPr>
        </p:nvSpPr>
        <p:spPr>
          <a:xfrm>
            <a:off x="457200" y="260648"/>
            <a:ext cx="8147248" cy="5865515"/>
          </a:xfrm>
        </p:spPr>
        <p:txBody>
          <a:bodyPr>
            <a:normAutofit fontScale="92500" lnSpcReduction="20000"/>
          </a:bodyPr>
          <a:lstStyle/>
          <a:p>
            <a:pPr algn="just"/>
            <a:r>
              <a:rPr lang="ru-RU" dirty="0" err="1" smtClean="0"/>
              <a:t>Полимербитумные</a:t>
            </a:r>
            <a:r>
              <a:rPr lang="ru-RU" dirty="0" smtClean="0"/>
              <a:t> связующие используются при изготовлении: </a:t>
            </a:r>
          </a:p>
          <a:p>
            <a:pPr algn="just">
              <a:buFont typeface="Wingdings" pitchFamily="2" charset="2"/>
              <a:buChar char="Ø"/>
            </a:pPr>
            <a:r>
              <a:rPr lang="ru-RU" dirty="0" smtClean="0"/>
              <a:t> мастик, </a:t>
            </a:r>
          </a:p>
          <a:p>
            <a:pPr algn="just">
              <a:buFont typeface="Wingdings" pitchFamily="2" charset="2"/>
              <a:buChar char="Ø"/>
            </a:pPr>
            <a:r>
              <a:rPr lang="ru-RU" dirty="0" smtClean="0"/>
              <a:t> герметизирующих материалов, </a:t>
            </a:r>
          </a:p>
          <a:p>
            <a:pPr algn="just">
              <a:buFont typeface="Wingdings" pitchFamily="2" charset="2"/>
              <a:buChar char="Ø"/>
            </a:pPr>
            <a:r>
              <a:rPr lang="ru-RU" dirty="0" smtClean="0"/>
              <a:t> рулонных кровельных и гидроизоляционных материалов, </a:t>
            </a:r>
          </a:p>
          <a:p>
            <a:pPr algn="just">
              <a:buFont typeface="Wingdings" pitchFamily="2" charset="2"/>
              <a:buChar char="Ø"/>
            </a:pPr>
            <a:r>
              <a:rPr lang="ru-RU" dirty="0" smtClean="0"/>
              <a:t> гидротехнического </a:t>
            </a:r>
            <a:r>
              <a:rPr lang="ru-RU" dirty="0" err="1" smtClean="0"/>
              <a:t>асфальтополимербетона</a:t>
            </a:r>
            <a:r>
              <a:rPr lang="ru-RU" dirty="0" smtClean="0"/>
              <a:t>.</a:t>
            </a:r>
          </a:p>
          <a:p>
            <a:pPr algn="just">
              <a:buFont typeface="Courier New" pitchFamily="49" charset="0"/>
              <a:buChar char="o"/>
            </a:pPr>
            <a:r>
              <a:rPr lang="ru-RU" dirty="0" smtClean="0"/>
              <a:t>В </a:t>
            </a:r>
            <a:r>
              <a:rPr lang="ru-RU" dirty="0" err="1" smtClean="0"/>
              <a:t>асфальтополимербетоне</a:t>
            </a:r>
            <a:r>
              <a:rPr lang="ru-RU" dirty="0" smtClean="0"/>
              <a:t> </a:t>
            </a:r>
            <a:r>
              <a:rPr lang="ru-RU" dirty="0" err="1" smtClean="0"/>
              <a:t>в</a:t>
            </a:r>
            <a:r>
              <a:rPr lang="ru-RU" dirty="0" smtClean="0"/>
              <a:t> качестве полимерных добавок можно использовать различные каучуки. Такие бетоны применяются при устройстве противофильтрационных экранов на химических предприятиях и тепловых электростанциях.</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0688" y="0"/>
            <a:ext cx="514400" cy="346050"/>
          </a:xfrm>
        </p:spPr>
        <p:txBody>
          <a:bodyPr>
            <a:normAutofit fontScale="90000"/>
          </a:bodyPr>
          <a:lstStyle/>
          <a:p>
            <a:endParaRPr lang="ru-RU" dirty="0"/>
          </a:p>
        </p:txBody>
      </p:sp>
      <p:sp>
        <p:nvSpPr>
          <p:cNvPr id="3" name="Содержимое 2"/>
          <p:cNvSpPr>
            <a:spLocks noGrp="1"/>
          </p:cNvSpPr>
          <p:nvPr>
            <p:ph idx="1"/>
          </p:nvPr>
        </p:nvSpPr>
        <p:spPr>
          <a:xfrm>
            <a:off x="323528" y="260648"/>
            <a:ext cx="8424936" cy="6048672"/>
          </a:xfrm>
        </p:spPr>
        <p:txBody>
          <a:bodyPr/>
          <a:lstStyle/>
          <a:p>
            <a:pPr algn="just"/>
            <a:r>
              <a:rPr lang="ru-RU" dirty="0" smtClean="0"/>
              <a:t>В настоящее время освоено производство рулонных кровельных и гидроизоляционных </a:t>
            </a:r>
            <a:r>
              <a:rPr lang="ru-RU" dirty="0" err="1" smtClean="0"/>
              <a:t>полимербитумных</a:t>
            </a:r>
            <a:r>
              <a:rPr lang="ru-RU" dirty="0" smtClean="0"/>
              <a:t> материалов.</a:t>
            </a:r>
          </a:p>
          <a:p>
            <a:pPr algn="just"/>
            <a:r>
              <a:rPr lang="ru-RU" dirty="0" smtClean="0"/>
              <a:t>При введении гранул вспенивающегося полистирола в расплав битума или асфальта можно получить пенопласт, который будет работать как тепло- гидроизоляционный материал.</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467600" cy="706090"/>
          </a:xfrm>
        </p:spPr>
        <p:txBody>
          <a:bodyPr>
            <a:noAutofit/>
          </a:bodyPr>
          <a:lstStyle/>
          <a:p>
            <a:pPr algn="ctr"/>
            <a:r>
              <a:rPr lang="ru-RU" sz="3200" dirty="0" smtClean="0">
                <a:solidFill>
                  <a:srgbClr val="FF0000"/>
                </a:solidFill>
              </a:rPr>
              <a:t>Строительные материалы специального назначения</a:t>
            </a:r>
            <a:endParaRPr lang="ru-RU" sz="3200" dirty="0">
              <a:solidFill>
                <a:srgbClr val="FF0000"/>
              </a:solidFill>
            </a:endParaRPr>
          </a:p>
        </p:txBody>
      </p:sp>
      <p:sp>
        <p:nvSpPr>
          <p:cNvPr id="3" name="Содержимое 2"/>
          <p:cNvSpPr>
            <a:spLocks noGrp="1"/>
          </p:cNvSpPr>
          <p:nvPr>
            <p:ph idx="1"/>
          </p:nvPr>
        </p:nvSpPr>
        <p:spPr>
          <a:xfrm>
            <a:off x="457200" y="1052736"/>
            <a:ext cx="8363272" cy="5073427"/>
          </a:xfrm>
        </p:spPr>
        <p:txBody>
          <a:bodyPr>
            <a:normAutofit fontScale="92500" lnSpcReduction="10000"/>
          </a:bodyPr>
          <a:lstStyle/>
          <a:p>
            <a:pPr algn="ctr">
              <a:buNone/>
            </a:pPr>
            <a:r>
              <a:rPr lang="ru-RU" b="1" dirty="0" smtClean="0">
                <a:solidFill>
                  <a:srgbClr val="002060"/>
                </a:solidFill>
              </a:rPr>
              <a:t>Кровельные, гидроизоляционные и герметизирующие материалы</a:t>
            </a:r>
          </a:p>
          <a:p>
            <a:pPr algn="just">
              <a:buNone/>
            </a:pPr>
            <a:r>
              <a:rPr lang="ru-RU" dirty="0" smtClean="0"/>
              <a:t>		Основная задача, решаемая как с помощью кровельных, так и гидроизоляционных материалов, - создание водонепроницаемого покрытия, защищающего изолируемую конструкцию и здание в целом от воздействия влаги</a:t>
            </a:r>
            <a:r>
              <a:rPr lang="ru-RU" b="1" dirty="0" smtClean="0"/>
              <a:t>.</a:t>
            </a:r>
          </a:p>
          <a:p>
            <a:pPr algn="just">
              <a:buNone/>
            </a:pPr>
            <a:r>
              <a:rPr lang="ru-RU" b="1" dirty="0" smtClean="0"/>
              <a:t>	</a:t>
            </a:r>
            <a:r>
              <a:rPr lang="ru-RU" dirty="0" smtClean="0"/>
              <a:t>	Однако условия, в которых работают кровельные материалы, существенно отличаются от условий, в которых работают гидроизоляционные материалы.</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0688" y="404664"/>
            <a:ext cx="802432" cy="274042"/>
          </a:xfrm>
        </p:spPr>
        <p:txBody>
          <a:bodyPr>
            <a:normAutofit fontScale="90000"/>
          </a:bodyPr>
          <a:lstStyle/>
          <a:p>
            <a:endParaRPr lang="ru-RU" dirty="0"/>
          </a:p>
        </p:txBody>
      </p:sp>
      <p:sp>
        <p:nvSpPr>
          <p:cNvPr id="3" name="Содержимое 2"/>
          <p:cNvSpPr>
            <a:spLocks noGrp="1"/>
          </p:cNvSpPr>
          <p:nvPr>
            <p:ph idx="1"/>
          </p:nvPr>
        </p:nvSpPr>
        <p:spPr>
          <a:xfrm>
            <a:off x="251520" y="476672"/>
            <a:ext cx="8424936" cy="6048672"/>
          </a:xfrm>
        </p:spPr>
        <p:txBody>
          <a:bodyPr>
            <a:normAutofit fontScale="85000" lnSpcReduction="20000"/>
          </a:bodyPr>
          <a:lstStyle/>
          <a:p>
            <a:pPr algn="just"/>
            <a:r>
              <a:rPr lang="ru-RU" i="1" dirty="0" smtClean="0"/>
              <a:t>Кровельные материалы </a:t>
            </a:r>
            <a:r>
              <a:rPr lang="ru-RU" dirty="0" smtClean="0"/>
              <a:t> подвергаются периодическому увлажнению и высушиванию, воздействию прямого солнечного излучения (особо опасно действие его </a:t>
            </a:r>
            <a:r>
              <a:rPr lang="ru-RU" dirty="0" err="1" smtClean="0"/>
              <a:t>УФ-составляющей</a:t>
            </a:r>
            <a:r>
              <a:rPr lang="ru-RU" dirty="0" smtClean="0"/>
              <a:t>), нагреву, замораживанию, снеговым и ветровым нагрузкам.</a:t>
            </a:r>
          </a:p>
          <a:p>
            <a:pPr algn="just"/>
            <a:r>
              <a:rPr lang="ru-RU" dirty="0" smtClean="0"/>
              <a:t>Чтобы длительно работать в таких условиях, кровельные материалы должны быть атмосферостойкими, светостойкими, </a:t>
            </a:r>
            <a:r>
              <a:rPr lang="ru-RU" dirty="0" err="1" smtClean="0"/>
              <a:t>водо</a:t>
            </a:r>
            <a:r>
              <a:rPr lang="ru-RU" dirty="0" smtClean="0"/>
              <a:t>- и морозостойкими и достаточно прочными.</a:t>
            </a:r>
          </a:p>
          <a:p>
            <a:pPr algn="just"/>
            <a:r>
              <a:rPr lang="ru-RU" dirty="0" smtClean="0"/>
              <a:t>В тех же случаях, когда крыша является элементом сооружения (мансардные, двускатные кровли), материал должен отвечать и определенным архитектурно-декоративным требованиям.</a:t>
            </a:r>
          </a:p>
          <a:p>
            <a:pPr algn="just"/>
            <a:r>
              <a:rPr lang="ru-RU" dirty="0" smtClean="0"/>
              <a:t>Технологичность и экономичность – общее требование ко всем кровельным материалам.</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2776" y="-137021"/>
            <a:ext cx="1018456" cy="274042"/>
          </a:xfrm>
        </p:spPr>
        <p:txBody>
          <a:bodyPr>
            <a:normAutofit fontScale="90000"/>
          </a:bodyPr>
          <a:lstStyle/>
          <a:p>
            <a:endParaRPr lang="ru-RU" dirty="0"/>
          </a:p>
        </p:txBody>
      </p:sp>
      <p:sp>
        <p:nvSpPr>
          <p:cNvPr id="3" name="Содержимое 2"/>
          <p:cNvSpPr>
            <a:spLocks noGrp="1"/>
          </p:cNvSpPr>
          <p:nvPr>
            <p:ph idx="1"/>
          </p:nvPr>
        </p:nvSpPr>
        <p:spPr>
          <a:xfrm>
            <a:off x="457200" y="332656"/>
            <a:ext cx="8147248" cy="5793507"/>
          </a:xfrm>
        </p:spPr>
        <p:txBody>
          <a:bodyPr>
            <a:normAutofit fontScale="85000" lnSpcReduction="20000"/>
          </a:bodyPr>
          <a:lstStyle/>
          <a:p>
            <a:pPr algn="just"/>
            <a:r>
              <a:rPr lang="ru-RU" i="1" dirty="0" smtClean="0"/>
              <a:t>Гидроизоляционные материалы, </a:t>
            </a:r>
            <a:r>
              <a:rPr lang="ru-RU" dirty="0" smtClean="0"/>
              <a:t>в отличие от кровельных, работают в условиях, постоянного воздействия влаги или агрессивных водных растворов (часто под давлением); температурные условия их работы более стабильны, солнечное облучение отсутствует, но возможно развитие процессов, приводящих к гниению.</a:t>
            </a:r>
          </a:p>
          <a:p>
            <a:pPr algn="just"/>
            <a:r>
              <a:rPr lang="ru-RU" dirty="0" smtClean="0"/>
              <a:t>От гидроизоляционных материалов требуется полная водонепроницаемость, долговечность, зависящая от </a:t>
            </a:r>
            <a:r>
              <a:rPr lang="ru-RU" dirty="0" err="1" smtClean="0"/>
              <a:t>гнилостойкости</a:t>
            </a:r>
            <a:r>
              <a:rPr lang="ru-RU" dirty="0" smtClean="0"/>
              <a:t> и коррозионной стойкости, и свойства, обеспечивающие сохранение </a:t>
            </a:r>
            <a:r>
              <a:rPr lang="ru-RU" dirty="0" err="1" smtClean="0"/>
              <a:t>сплошности</a:t>
            </a:r>
            <a:r>
              <a:rPr lang="ru-RU" dirty="0" smtClean="0"/>
              <a:t> материала при различных внешних механических воздействиях.</a:t>
            </a:r>
          </a:p>
          <a:p>
            <a:pPr algn="just"/>
            <a:r>
              <a:rPr lang="ru-RU" dirty="0" smtClean="0"/>
              <a:t>Технологичность и экономичность остаются также непременными требованиями.</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0688" y="0"/>
            <a:ext cx="874440" cy="418058"/>
          </a:xfrm>
        </p:spPr>
        <p:txBody>
          <a:bodyPr>
            <a:normAutofit fontScale="90000"/>
          </a:bodyPr>
          <a:lstStyle/>
          <a:p>
            <a:endParaRPr lang="ru-RU" dirty="0"/>
          </a:p>
        </p:txBody>
      </p:sp>
      <p:sp>
        <p:nvSpPr>
          <p:cNvPr id="3" name="Содержимое 2"/>
          <p:cNvSpPr>
            <a:spLocks noGrp="1"/>
          </p:cNvSpPr>
          <p:nvPr>
            <p:ph idx="1"/>
          </p:nvPr>
        </p:nvSpPr>
        <p:spPr>
          <a:xfrm>
            <a:off x="467544" y="0"/>
            <a:ext cx="8208912" cy="6453336"/>
          </a:xfrm>
        </p:spPr>
        <p:txBody>
          <a:bodyPr>
            <a:normAutofit fontScale="92500" lnSpcReduction="10000"/>
          </a:bodyPr>
          <a:lstStyle/>
          <a:p>
            <a:pPr algn="just"/>
            <a:r>
              <a:rPr lang="ru-RU" i="1" dirty="0" smtClean="0"/>
              <a:t>Герметизирующие материалы – </a:t>
            </a:r>
            <a:r>
              <a:rPr lang="ru-RU" dirty="0" smtClean="0"/>
              <a:t>особый вид материалов, назначение которых – обеспечить герметичность (водонепроницаемость и </a:t>
            </a:r>
            <a:r>
              <a:rPr lang="ru-RU" dirty="0" err="1" smtClean="0"/>
              <a:t>непродуваемость</a:t>
            </a:r>
            <a:r>
              <a:rPr lang="ru-RU" dirty="0" smtClean="0"/>
              <a:t>) стыков элементов зданий и сооружений (уплотнение стыков между панелями или между оконными блоками и стеной).</a:t>
            </a:r>
          </a:p>
          <a:p>
            <a:pPr algn="just"/>
            <a:r>
              <a:rPr lang="ru-RU" dirty="0" smtClean="0"/>
              <a:t>Для получения кровельных и гидроизоляционных материалов и изделий используют разнообразные материалы: металлы, керамику (керамическая черепица), асбоцемент, битумы, полимеры.</a:t>
            </a:r>
          </a:p>
          <a:p>
            <a:pPr algn="just"/>
            <a:r>
              <a:rPr lang="ru-RU" dirty="0" smtClean="0"/>
              <a:t>Рассмотрим самые распространенные кровельные, гидроизоляционные и герметизирующие материалы, получаемые на основе битумов и полимеров.</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260648"/>
          </a:xfrm>
        </p:spPr>
        <p:txBody>
          <a:bodyPr>
            <a:noAutofit/>
          </a:bodyPr>
          <a:lstStyle/>
          <a:p>
            <a:pPr algn="ctr"/>
            <a:r>
              <a:rPr lang="ru-RU" sz="2800" b="1" dirty="0" smtClean="0"/>
              <a:t>Материалы на основе битума</a:t>
            </a:r>
            <a:endParaRPr lang="ru-RU" sz="2800" b="1" dirty="0"/>
          </a:p>
        </p:txBody>
      </p:sp>
      <p:sp>
        <p:nvSpPr>
          <p:cNvPr id="3" name="Содержимое 2"/>
          <p:cNvSpPr>
            <a:spLocks noGrp="1"/>
          </p:cNvSpPr>
          <p:nvPr>
            <p:ph idx="1"/>
          </p:nvPr>
        </p:nvSpPr>
        <p:spPr>
          <a:xfrm>
            <a:off x="0" y="404664"/>
            <a:ext cx="8820472" cy="6453336"/>
          </a:xfrm>
        </p:spPr>
        <p:txBody>
          <a:bodyPr>
            <a:normAutofit fontScale="85000" lnSpcReduction="20000"/>
          </a:bodyPr>
          <a:lstStyle/>
          <a:p>
            <a:pPr>
              <a:buNone/>
            </a:pPr>
            <a:r>
              <a:rPr lang="ru-RU" dirty="0" smtClean="0"/>
              <a:t>	</a:t>
            </a:r>
            <a:r>
              <a:rPr lang="ru-RU" sz="2400" b="1" dirty="0" smtClean="0"/>
              <a:t>Рулонные материалы</a:t>
            </a:r>
            <a:r>
              <a:rPr lang="ru-RU" sz="2400" dirty="0" smtClean="0"/>
              <a:t>.</a:t>
            </a:r>
          </a:p>
          <a:p>
            <a:pPr algn="just"/>
            <a:r>
              <a:rPr lang="ru-RU" sz="2400" dirty="0" smtClean="0"/>
              <a:t> </a:t>
            </a:r>
            <a:r>
              <a:rPr lang="ru-RU" sz="2400" i="1" dirty="0" smtClean="0"/>
              <a:t>Кровельный картон – </a:t>
            </a:r>
            <a:r>
              <a:rPr lang="ru-RU" sz="2400" dirty="0" smtClean="0"/>
              <a:t>получают из вторичного текстиля, макулатуры, древесного сырья. Картон имеет рыхлую структуру и хорошо впитывает, в частности, расплавленный битум. Марка картона устанавливается по его массе (г) на 1 м</a:t>
            </a:r>
            <a:r>
              <a:rPr lang="ru-RU" sz="2400" baseline="30000" dirty="0" smtClean="0"/>
              <a:t>3</a:t>
            </a:r>
            <a:r>
              <a:rPr lang="ru-RU" sz="2400" dirty="0" smtClean="0"/>
              <a:t> картона, она может быть от 300 до 500.</a:t>
            </a:r>
          </a:p>
          <a:p>
            <a:pPr algn="just"/>
            <a:r>
              <a:rPr lang="ru-RU" sz="2400" i="1" dirty="0" smtClean="0"/>
              <a:t> Пергамин – </a:t>
            </a:r>
            <a:r>
              <a:rPr lang="ru-RU" sz="2400" dirty="0" smtClean="0"/>
              <a:t>простейший рулонный материал, получаемый пропиткой кровельного картона расплавленным легкоплавким битумом. Применяют пергамин для нижних слоев кровельного ковра и для устройства пароизоляционных прокладок в строительных конструкциях. Марки пергамина: П-300; П-350 и т.п. (П – пергамин; 300 – марка картона).</a:t>
            </a:r>
          </a:p>
          <a:p>
            <a:pPr algn="just"/>
            <a:r>
              <a:rPr lang="ru-RU" sz="2400" i="1" dirty="0" smtClean="0"/>
              <a:t> Рубероид – </a:t>
            </a:r>
            <a:r>
              <a:rPr lang="ru-RU" sz="2400" dirty="0" smtClean="0"/>
              <a:t>многослойный материал, получаемый, как и пергамин, пропиткой кровельного картона легкоплавким битумом и последующего нанесения с обеих сторон слоя тугоплавкого битума, наполненного минеральным порошком. Лицевая сторона рубероида покрывается посыпкой (песком, слюдой, сланцевой мелочью и т.п.), защищающей материал от </a:t>
            </a:r>
            <a:r>
              <a:rPr lang="ru-RU" sz="2400" dirty="0" err="1" smtClean="0"/>
              <a:t>УФ-излучения</a:t>
            </a:r>
            <a:r>
              <a:rPr lang="ru-RU" sz="2400" dirty="0" smtClean="0"/>
              <a:t>; нижняя сторона – порошком из известняка или талька, для защиты от слипания слоев в рулоне. Марки рубероида – РКК-400; РКЧ-350 и т.п. (Р – рубероид; К – кровельный; К и Ч – вид посыпки, соответственно крупнозернистая или чешуйчатая). Для нижних слоев кровельного ковра выпускается рубероид подкладочный с пылевидной посыпкой с обеих сторон.</a:t>
            </a:r>
            <a:endParaRPr lang="ru-RU" i="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4904" y="404664"/>
            <a:ext cx="2674640" cy="130026"/>
          </a:xfrm>
        </p:spPr>
        <p:txBody>
          <a:bodyPr>
            <a:normAutofit fontScale="90000"/>
          </a:bodyPr>
          <a:lstStyle/>
          <a:p>
            <a:endParaRPr lang="ru-RU" dirty="0"/>
          </a:p>
        </p:txBody>
      </p:sp>
      <p:sp>
        <p:nvSpPr>
          <p:cNvPr id="3" name="Содержимое 2"/>
          <p:cNvSpPr>
            <a:spLocks noGrp="1"/>
          </p:cNvSpPr>
          <p:nvPr>
            <p:ph idx="1"/>
          </p:nvPr>
        </p:nvSpPr>
        <p:spPr>
          <a:xfrm>
            <a:off x="323528" y="620688"/>
            <a:ext cx="8568952" cy="5976664"/>
          </a:xfrm>
        </p:spPr>
        <p:txBody>
          <a:bodyPr>
            <a:normAutofit fontScale="77500" lnSpcReduction="20000"/>
          </a:bodyPr>
          <a:lstStyle/>
          <a:p>
            <a:pPr algn="just">
              <a:buNone/>
            </a:pPr>
            <a:r>
              <a:rPr lang="ru-RU" dirty="0" smtClean="0"/>
              <a:t>	Качество рулонных кровельных материалов оценивается в соответствии со стандартом комплексам показателей:</a:t>
            </a:r>
          </a:p>
          <a:p>
            <a:pPr algn="just"/>
            <a:r>
              <a:rPr lang="ru-RU" dirty="0" smtClean="0"/>
              <a:t> прочностью при разрыве, Н.</a:t>
            </a:r>
          </a:p>
          <a:p>
            <a:pPr algn="just"/>
            <a:r>
              <a:rPr lang="ru-RU" dirty="0" smtClean="0"/>
              <a:t> гибкостью на холоде, характеризуемой минимальной температурой, при которой материал не трескается при изгибе его вокруг бруса.</a:t>
            </a:r>
          </a:p>
          <a:p>
            <a:pPr algn="just"/>
            <a:r>
              <a:rPr lang="ru-RU" dirty="0" smtClean="0"/>
              <a:t> теплостойкостью, характеризуемой максимальной температурой, при которой у вертикально подвешенного образца не наблюдается стекания покровной массы.</a:t>
            </a:r>
          </a:p>
          <a:p>
            <a:pPr algn="just"/>
            <a:r>
              <a:rPr lang="ru-RU" dirty="0" smtClean="0"/>
              <a:t> </a:t>
            </a:r>
            <a:r>
              <a:rPr lang="ru-RU" dirty="0" err="1" smtClean="0"/>
              <a:t>водопоглощением</a:t>
            </a:r>
            <a:r>
              <a:rPr lang="ru-RU" dirty="0" smtClean="0"/>
              <a:t>.</a:t>
            </a:r>
          </a:p>
          <a:p>
            <a:pPr algn="just"/>
            <a:r>
              <a:rPr lang="ru-RU" dirty="0" smtClean="0"/>
              <a:t> водонепроницаемостью, характеризуемой временем, в течение которого образец не пропускает воду при определенном давлении.</a:t>
            </a:r>
          </a:p>
          <a:p>
            <a:pPr algn="just">
              <a:buNone/>
            </a:pPr>
            <a:r>
              <a:rPr lang="ru-RU" dirty="0" smtClean="0"/>
              <a:t>		Кровля из  рубероида и пергамина представляет собой многослойный кровельный ковер, выклеиваемый на крыше с помощью битумных мастик.</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a:t>
            </a:r>
            <a:endParaRPr lang="ru-RU" dirty="0"/>
          </a:p>
        </p:txBody>
      </p:sp>
      <p:sp>
        <p:nvSpPr>
          <p:cNvPr id="6" name="Рисунок 5"/>
          <p:cNvSpPr>
            <a:spLocks noGrp="1"/>
          </p:cNvSpPr>
          <p:nvPr>
            <p:ph type="pic" idx="1"/>
          </p:nvPr>
        </p:nvSpPr>
        <p:spPr>
          <a:xfrm>
            <a:off x="-6229200" y="0"/>
            <a:ext cx="4114800" cy="4114800"/>
          </a:xfrm>
        </p:spPr>
      </p:sp>
      <p:sp>
        <p:nvSpPr>
          <p:cNvPr id="3" name="Содержимое 2"/>
          <p:cNvSpPr>
            <a:spLocks noGrp="1"/>
          </p:cNvSpPr>
          <p:nvPr>
            <p:ph type="body" sz="half" idx="2"/>
          </p:nvPr>
        </p:nvSpPr>
        <p:spPr>
          <a:xfrm>
            <a:off x="1907704" y="332656"/>
            <a:ext cx="6912768" cy="6525344"/>
          </a:xfrm>
        </p:spPr>
        <p:txBody>
          <a:bodyPr>
            <a:normAutofit/>
          </a:bodyPr>
          <a:lstStyle/>
          <a:p>
            <a:pPr algn="just"/>
            <a:r>
              <a:rPr lang="ru-RU" dirty="0" smtClean="0"/>
              <a:t>	</a:t>
            </a:r>
            <a:r>
              <a:rPr lang="ru-RU" sz="1800" i="1" dirty="0" smtClean="0"/>
              <a:t>Наплавляемый рубероид – </a:t>
            </a:r>
            <a:r>
              <a:rPr lang="ru-RU" sz="1800" dirty="0" smtClean="0"/>
              <a:t>отличается от обычного рубероида более толстым слоем битума ( в особенности, на нижней стороне материала. Из наплавляемого рубероида кровельный ковер получают без клеящих мастик путем </a:t>
            </a:r>
            <a:r>
              <a:rPr lang="ru-RU" sz="1800" dirty="0" err="1" smtClean="0"/>
              <a:t>подплавления</a:t>
            </a:r>
            <a:r>
              <a:rPr lang="ru-RU" sz="1800" dirty="0" smtClean="0"/>
              <a:t> нижней части рубероида с последующей </a:t>
            </a:r>
            <a:r>
              <a:rPr lang="ru-RU" sz="1800" dirty="0" err="1" smtClean="0"/>
              <a:t>прикаткой</a:t>
            </a:r>
            <a:r>
              <a:rPr lang="ru-RU" sz="1800" dirty="0" smtClean="0"/>
              <a:t>. </a:t>
            </a:r>
          </a:p>
          <a:p>
            <a:pPr algn="just"/>
            <a:r>
              <a:rPr lang="ru-RU" sz="1800" dirty="0" smtClean="0"/>
              <a:t> Замена картонной основы на основу на базе </a:t>
            </a:r>
            <a:r>
              <a:rPr lang="ru-RU" sz="1800" i="1" dirty="0" smtClean="0"/>
              <a:t>стекловолокна</a:t>
            </a:r>
            <a:r>
              <a:rPr lang="ru-RU" sz="1800" dirty="0" smtClean="0"/>
              <a:t> и </a:t>
            </a:r>
            <a:r>
              <a:rPr lang="ru-RU" sz="1800" i="1" dirty="0" smtClean="0"/>
              <a:t>синтетического волокна </a:t>
            </a:r>
            <a:r>
              <a:rPr lang="ru-RU" sz="1800" dirty="0" smtClean="0"/>
              <a:t>в виде тканей, холста и нетканого полотна позволила значительно повысить качество рулонных материалов за счет малого удлинения при разрыве.</a:t>
            </a:r>
          </a:p>
          <a:p>
            <a:pPr algn="just"/>
            <a:r>
              <a:rPr lang="ru-RU" sz="1800" i="1" dirty="0" smtClean="0"/>
              <a:t> </a:t>
            </a:r>
            <a:r>
              <a:rPr lang="ru-RU" sz="1800" dirty="0" smtClean="0"/>
              <a:t>Производят материалы на основе алюминиевой и медной фольги (</a:t>
            </a:r>
            <a:r>
              <a:rPr lang="ru-RU" sz="1800" i="1" dirty="0" err="1" smtClean="0"/>
              <a:t>фольгоизол</a:t>
            </a:r>
            <a:r>
              <a:rPr lang="ru-RU" sz="1800" i="1" dirty="0" smtClean="0"/>
              <a:t>). </a:t>
            </a:r>
            <a:r>
              <a:rPr lang="ru-RU" sz="1800" dirty="0" smtClean="0"/>
              <a:t>Фольга, находящаяся на лицевой стороне материала, придает ему декоративные свойства и защищает от солнечного излучения.</a:t>
            </a:r>
          </a:p>
          <a:p>
            <a:pPr algn="just"/>
            <a:r>
              <a:rPr lang="ru-RU" sz="1800" i="1" dirty="0" smtClean="0"/>
              <a:t> Модификация битума полимерами </a:t>
            </a:r>
            <a:r>
              <a:rPr lang="ru-RU" sz="1800" dirty="0" smtClean="0"/>
              <a:t>позволило расширить диапазон рабочих температур, повышение его долговечности. Используют в основном </a:t>
            </a:r>
            <a:r>
              <a:rPr lang="ru-RU" sz="1800" i="1" dirty="0" err="1" smtClean="0"/>
              <a:t>термоэласты</a:t>
            </a:r>
            <a:r>
              <a:rPr lang="ru-RU" sz="1800" dirty="0" smtClean="0"/>
              <a:t> </a:t>
            </a:r>
          </a:p>
          <a:p>
            <a:pPr algn="just"/>
            <a:r>
              <a:rPr lang="ru-RU" sz="1800" i="1" dirty="0" smtClean="0"/>
              <a:t> </a:t>
            </a:r>
            <a:r>
              <a:rPr lang="ru-RU" sz="1800" dirty="0" smtClean="0"/>
              <a:t>У современных битумно-полимерных материалов для защиты от солнечного излучения применяют посыпки из цветной минеральной (сланцевой, керамической) или полимерной крошки. Такие посыпки более надежны, чем традиционные, и придают декоративность материалу.</a:t>
            </a:r>
            <a:endParaRPr lang="ru-RU" sz="1800" i="1" dirty="0"/>
          </a:p>
        </p:txBody>
      </p:sp>
      <p:pic>
        <p:nvPicPr>
          <p:cNvPr id="1028" name="Picture 4"/>
          <p:cNvPicPr>
            <a:picLocks noChangeAspect="1" noChangeArrowheads="1"/>
          </p:cNvPicPr>
          <p:nvPr/>
        </p:nvPicPr>
        <p:blipFill>
          <a:blip r:embed="rId2" cstate="print"/>
          <a:srcRect/>
          <a:stretch>
            <a:fillRect/>
          </a:stretch>
        </p:blipFill>
        <p:spPr bwMode="auto">
          <a:xfrm>
            <a:off x="0" y="332656"/>
            <a:ext cx="1752278" cy="14287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0" y="2060848"/>
            <a:ext cx="1624815" cy="1584176"/>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cstate="print"/>
          <a:srcRect/>
          <a:stretch>
            <a:fillRect/>
          </a:stretch>
        </p:blipFill>
        <p:spPr bwMode="auto">
          <a:xfrm>
            <a:off x="0" y="4005064"/>
            <a:ext cx="1688067" cy="17281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260648"/>
            <a:ext cx="8496944" cy="6986528"/>
          </a:xfrm>
          <a:prstGeom prst="rect">
            <a:avLst/>
          </a:prstGeom>
        </p:spPr>
        <p:txBody>
          <a:bodyPr wrap="square">
            <a:spAutoFit/>
          </a:bodyPr>
          <a:lstStyle/>
          <a:p>
            <a:pPr algn="just">
              <a:buFont typeface="Arial" pitchFamily="34" charset="0"/>
              <a:buChar char="•"/>
            </a:pPr>
            <a:r>
              <a:rPr lang="ru-RU" sz="2800" b="1" dirty="0" smtClean="0"/>
              <a:t>Нефтяные (искусственные) битумы</a:t>
            </a:r>
            <a:r>
              <a:rPr lang="ru-RU" sz="2800" dirty="0" smtClean="0"/>
              <a:t>, получаемые переработкой	 нефтяного сырья, в зависимости от технологии производства могут быть: </a:t>
            </a:r>
          </a:p>
          <a:p>
            <a:pPr algn="just">
              <a:buFont typeface="Wingdings" pitchFamily="2" charset="2"/>
              <a:buChar char="Ø"/>
            </a:pPr>
            <a:r>
              <a:rPr lang="ru-RU" sz="2800" dirty="0" smtClean="0"/>
              <a:t>  остаточные, получаемые из гудрона путем дальнейшего отбора их него масел; </a:t>
            </a:r>
          </a:p>
          <a:p>
            <a:pPr algn="just">
              <a:buFont typeface="Wingdings" pitchFamily="2" charset="2"/>
              <a:buChar char="Ø"/>
            </a:pPr>
            <a:r>
              <a:rPr lang="ru-RU" sz="2800" dirty="0" smtClean="0"/>
              <a:t> окисленные, получаемые окислением гудрона в специальных аппаратах (продувка воздухом); </a:t>
            </a:r>
          </a:p>
          <a:p>
            <a:pPr algn="just">
              <a:buFont typeface="Wingdings" pitchFamily="2" charset="2"/>
              <a:buChar char="Ø"/>
            </a:pPr>
            <a:r>
              <a:rPr lang="ru-RU" sz="2800" dirty="0" smtClean="0"/>
              <a:t> крекинговые, получаемые переработкой остатков, образующихся при крекинге нефти.</a:t>
            </a:r>
          </a:p>
          <a:p>
            <a:pPr algn="just">
              <a:buFont typeface="Arial" pitchFamily="34" charset="0"/>
              <a:buChar char="•"/>
            </a:pPr>
            <a:r>
              <a:rPr lang="ru-RU" sz="2800" b="1" dirty="0" smtClean="0"/>
              <a:t>Гудрон</a:t>
            </a:r>
            <a:r>
              <a:rPr lang="ru-RU" sz="2800" dirty="0" smtClean="0"/>
              <a:t> – остаток после отгонки из мазута масляных фракций; он является основным сырьем для получения нефтяных битумов, используется в виде связующего вещества в дорожном строительстве.</a:t>
            </a:r>
          </a:p>
          <a:p>
            <a:pPr algn="just">
              <a:buFont typeface="Arial" pitchFamily="34" charset="0"/>
              <a:buChar char="•"/>
            </a:pPr>
            <a:endParaRPr lang="ru-RU" sz="28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4704" y="548680"/>
            <a:ext cx="1234480" cy="634082"/>
          </a:xfrm>
        </p:spPr>
        <p:txBody>
          <a:bodyPr>
            <a:normAutofit fontScale="90000"/>
          </a:bodyPr>
          <a:lstStyle/>
          <a:p>
            <a:endParaRPr lang="ru-RU" dirty="0"/>
          </a:p>
        </p:txBody>
      </p:sp>
      <p:sp>
        <p:nvSpPr>
          <p:cNvPr id="3" name="Содержимое 2"/>
          <p:cNvSpPr>
            <a:spLocks noGrp="1"/>
          </p:cNvSpPr>
          <p:nvPr>
            <p:ph idx="1"/>
          </p:nvPr>
        </p:nvSpPr>
        <p:spPr>
          <a:xfrm>
            <a:off x="2087216" y="260648"/>
            <a:ext cx="7056784" cy="6858000"/>
          </a:xfrm>
        </p:spPr>
        <p:txBody>
          <a:bodyPr>
            <a:normAutofit fontScale="85000" lnSpcReduction="20000"/>
          </a:bodyPr>
          <a:lstStyle/>
          <a:p>
            <a:pPr algn="just"/>
            <a:r>
              <a:rPr lang="ru-RU" dirty="0" smtClean="0"/>
              <a:t>Подкладочный ковер </a:t>
            </a:r>
            <a:r>
              <a:rPr lang="ru-RU" dirty="0" err="1" smtClean="0"/>
              <a:t>Унифлекс</a:t>
            </a:r>
            <a:r>
              <a:rPr lang="ru-RU" dirty="0" smtClean="0"/>
              <a:t>  — рулонный гидроизоляционный материал, предназначен для дополнительной гидроизоляции кровли в местах наиболее вероятных протечек. Применяется в </a:t>
            </a:r>
            <a:r>
              <a:rPr lang="ru-RU" dirty="0" err="1" smtClean="0"/>
              <a:t>коттеджном</a:t>
            </a:r>
            <a:r>
              <a:rPr lang="ru-RU" dirty="0" smtClean="0"/>
              <a:t> и малоэтажном строительстве, как при реконструкции, так и на вновь возводимых зданиях и сооружениях различного назначения в качестве подкладочного гидроизоляционного ковра под гибкую черепицу в местах наиболее вероятных протечек за исключением карнизного свеса и ендовы. Укладывается на сплошной деревянный настил, крепится к основанию при помощи специальных кровельных гвоздей, а между собой полотна склеивается за счет битумной мастики.</a:t>
            </a:r>
          </a:p>
          <a:p>
            <a:pPr algn="just"/>
            <a:endParaRPr lang="ru-RU" dirty="0"/>
          </a:p>
        </p:txBody>
      </p:sp>
      <p:pic>
        <p:nvPicPr>
          <p:cNvPr id="4" name="Рисунок 3" descr="Подкладочный ковер Унифлекс Л ">
            <a:hlinkClick r:id="rId2" tgtFrame="&quot;_blank&quot;" tooltip="&quot;Подкладочный ковер Унифлекс Л &quot;"/>
          </p:cNvPr>
          <p:cNvPicPr/>
          <p:nvPr/>
        </p:nvPicPr>
        <p:blipFill>
          <a:blip r:embed="rId3" cstate="print"/>
          <a:srcRect/>
          <a:stretch>
            <a:fillRect/>
          </a:stretch>
        </p:blipFill>
        <p:spPr bwMode="auto">
          <a:xfrm rot="16034452">
            <a:off x="-421328" y="1971810"/>
            <a:ext cx="3649951" cy="2050283"/>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0728" y="0"/>
            <a:ext cx="802432" cy="346050"/>
          </a:xfrm>
        </p:spPr>
        <p:txBody>
          <a:bodyPr>
            <a:normAutofit fontScale="90000"/>
          </a:bodyPr>
          <a:lstStyle/>
          <a:p>
            <a:endParaRPr lang="ru-RU" dirty="0"/>
          </a:p>
        </p:txBody>
      </p:sp>
      <p:sp>
        <p:nvSpPr>
          <p:cNvPr id="3" name="Содержимое 2"/>
          <p:cNvSpPr>
            <a:spLocks noGrp="1"/>
          </p:cNvSpPr>
          <p:nvPr>
            <p:ph idx="1"/>
          </p:nvPr>
        </p:nvSpPr>
        <p:spPr>
          <a:xfrm>
            <a:off x="1763688" y="332656"/>
            <a:ext cx="7056784" cy="6525344"/>
          </a:xfrm>
        </p:spPr>
        <p:txBody>
          <a:bodyPr>
            <a:normAutofit fontScale="62500" lnSpcReduction="20000"/>
          </a:bodyPr>
          <a:lstStyle/>
          <a:p>
            <a:pPr algn="just"/>
            <a:r>
              <a:rPr lang="ru-RU" dirty="0" err="1" smtClean="0"/>
              <a:t>Бикрост</a:t>
            </a:r>
            <a:r>
              <a:rPr lang="ru-RU" dirty="0" smtClean="0"/>
              <a:t> представляет собой гидроизоляционное полотно, состоящее из прочной основы, на которую наносится смесь битумного вяжущего и наполнителей. Материал предназначается для устройства и ремонта кровельного ковра зданий и сооружений и гидроизоляции строительных конструкций.</a:t>
            </a:r>
          </a:p>
          <a:p>
            <a:pPr algn="just"/>
            <a:r>
              <a:rPr lang="ru-RU" dirty="0" err="1" smtClean="0"/>
              <a:t>Бикрост</a:t>
            </a:r>
            <a:r>
              <a:rPr lang="ru-RU" dirty="0" smtClean="0"/>
              <a:t> К применяется для устройства верхнего слоя кровельного ковра. Крупнозернистая посыпка с лицевой стороны защищает материал от воздействия солнечных лучей.</a:t>
            </a:r>
          </a:p>
          <a:p>
            <a:pPr algn="just"/>
            <a:r>
              <a:rPr lang="ru-RU" dirty="0" err="1" smtClean="0"/>
              <a:t>Бикрост</a:t>
            </a:r>
            <a:r>
              <a:rPr lang="ru-RU" dirty="0" smtClean="0"/>
              <a:t> П применяется в качестве </a:t>
            </a:r>
            <a:r>
              <a:rPr lang="ru-RU" dirty="0" err="1" smtClean="0"/>
              <a:t>пароизоляции</a:t>
            </a:r>
            <a:r>
              <a:rPr lang="ru-RU" dirty="0" smtClean="0"/>
              <a:t> при устройстве кровельного ковра (нижний слой системы). В качестве защитного слоя материала может использоваться мелкозернистая посыпка или пленка.</a:t>
            </a:r>
          </a:p>
          <a:p>
            <a:pPr algn="just"/>
            <a:r>
              <a:rPr lang="ru-RU" dirty="0" smtClean="0"/>
              <a:t>Материал </a:t>
            </a:r>
            <a:r>
              <a:rPr lang="ru-RU" dirty="0" err="1" smtClean="0"/>
              <a:t>Бикрост</a:t>
            </a:r>
            <a:r>
              <a:rPr lang="ru-RU" dirty="0" smtClean="0"/>
              <a:t> может использоваться во всех климатических районах.</a:t>
            </a:r>
          </a:p>
          <a:p>
            <a:pPr algn="just"/>
            <a:r>
              <a:rPr lang="ru-RU" dirty="0" err="1" smtClean="0"/>
              <a:t>Бикрост</a:t>
            </a:r>
            <a:r>
              <a:rPr lang="ru-RU" dirty="0" smtClean="0"/>
              <a:t> получают путем двустороннего нанесения на стекловолокнистую (стеклохолст, перфорированный стеклохолст, каркасная стеклоткань) или полиэфирную основу битумного вяжущего, состоящего из битума и наполнителя, с последующим нанесением на обе стороны полотна защитных слоев. </a:t>
            </a:r>
          </a:p>
          <a:p>
            <a:pPr algn="just"/>
            <a:r>
              <a:rPr lang="ru-RU" dirty="0" smtClean="0"/>
              <a:t>В качестве защитных слоев используют крупнозернистую (сланец), мелкозернистую (песок) посыпки и полимерную пленку.</a:t>
            </a:r>
          </a:p>
        </p:txBody>
      </p:sp>
      <p:pic>
        <p:nvPicPr>
          <p:cNvPr id="4" name="picture_obj" descr="http://www.tn.ru/img_out/catalogue_classes_products/uploadZ2Q8a2.jpg"/>
          <p:cNvPicPr/>
          <p:nvPr/>
        </p:nvPicPr>
        <p:blipFill>
          <a:blip r:embed="rId2" cstate="print"/>
          <a:srcRect/>
          <a:stretch>
            <a:fillRect/>
          </a:stretch>
        </p:blipFill>
        <p:spPr bwMode="auto">
          <a:xfrm>
            <a:off x="0" y="1052736"/>
            <a:ext cx="2123728" cy="2664296"/>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6792" y="260648"/>
            <a:ext cx="1162472" cy="274042"/>
          </a:xfrm>
        </p:spPr>
        <p:txBody>
          <a:bodyPr>
            <a:normAutofit fontScale="90000"/>
          </a:bodyPr>
          <a:lstStyle/>
          <a:p>
            <a:endParaRPr lang="ru-RU" dirty="0"/>
          </a:p>
        </p:txBody>
      </p:sp>
      <p:sp>
        <p:nvSpPr>
          <p:cNvPr id="3" name="Содержимое 2"/>
          <p:cNvSpPr>
            <a:spLocks noGrp="1"/>
          </p:cNvSpPr>
          <p:nvPr>
            <p:ph idx="1"/>
          </p:nvPr>
        </p:nvSpPr>
        <p:spPr>
          <a:xfrm>
            <a:off x="2267744" y="332656"/>
            <a:ext cx="6552728" cy="6525344"/>
          </a:xfrm>
        </p:spPr>
        <p:txBody>
          <a:bodyPr>
            <a:normAutofit lnSpcReduction="10000"/>
          </a:bodyPr>
          <a:lstStyle/>
          <a:p>
            <a:pPr algn="just"/>
            <a:r>
              <a:rPr lang="ru-RU" dirty="0" err="1" smtClean="0"/>
              <a:t>Бикроэласт</a:t>
            </a:r>
            <a:r>
              <a:rPr lang="ru-RU" dirty="0" smtClean="0"/>
              <a:t> получают путем двустороннего нанесения на стекловолокнистую (стеклохолст, стеклоткань) или полиэфирную основу битумного вяжущего, состоящего из битума, наполнителя и технологических добавок, с последующим нанесением на обе стороны полотна защитных слоев. В качестве защитных слоев используют крупнозернистую (сланец), мелкозернистую (песок) посыпки и полимерную пленку.</a:t>
            </a:r>
            <a:endParaRPr lang="ru-RU" dirty="0"/>
          </a:p>
        </p:txBody>
      </p:sp>
      <p:pic>
        <p:nvPicPr>
          <p:cNvPr id="7" name="Рисунок 6" descr="http://www.tn.ru/img_out/bikroelast_stroenie.jpg"/>
          <p:cNvPicPr/>
          <p:nvPr/>
        </p:nvPicPr>
        <p:blipFill>
          <a:blip r:embed="rId2" cstate="print"/>
          <a:srcRect/>
          <a:stretch>
            <a:fillRect/>
          </a:stretch>
        </p:blipFill>
        <p:spPr bwMode="auto">
          <a:xfrm>
            <a:off x="0" y="1052736"/>
            <a:ext cx="2627784" cy="288032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2736" y="332656"/>
            <a:ext cx="1378496" cy="274042"/>
          </a:xfrm>
        </p:spPr>
        <p:txBody>
          <a:bodyPr>
            <a:normAutofit fontScale="90000"/>
          </a:bodyPr>
          <a:lstStyle/>
          <a:p>
            <a:endParaRPr lang="ru-RU" dirty="0"/>
          </a:p>
        </p:txBody>
      </p:sp>
      <p:sp>
        <p:nvSpPr>
          <p:cNvPr id="3" name="Содержимое 2"/>
          <p:cNvSpPr>
            <a:spLocks noGrp="1"/>
          </p:cNvSpPr>
          <p:nvPr>
            <p:ph idx="1"/>
          </p:nvPr>
        </p:nvSpPr>
        <p:spPr>
          <a:xfrm>
            <a:off x="2051720" y="260648"/>
            <a:ext cx="6840760" cy="6912768"/>
          </a:xfrm>
        </p:spPr>
        <p:txBody>
          <a:bodyPr>
            <a:normAutofit fontScale="55000" lnSpcReduction="20000"/>
          </a:bodyPr>
          <a:lstStyle/>
          <a:p>
            <a:pPr algn="just"/>
            <a:r>
              <a:rPr lang="ru-RU" b="1" dirty="0" err="1" smtClean="0"/>
              <a:t>Биполь</a:t>
            </a:r>
            <a:r>
              <a:rPr lang="ru-RU" b="1" dirty="0" smtClean="0"/>
              <a:t> предназначен для устройства кровель с малым уклоном и гидроизоляции фундаментов зданий и сооружений</a:t>
            </a:r>
            <a:r>
              <a:rPr lang="ru-RU" dirty="0" smtClean="0"/>
              <a:t>.</a:t>
            </a:r>
          </a:p>
          <a:p>
            <a:pPr algn="just"/>
            <a:r>
              <a:rPr lang="ru-RU" dirty="0" err="1" smtClean="0"/>
              <a:t>Биполь</a:t>
            </a:r>
            <a:r>
              <a:rPr lang="ru-RU" dirty="0" smtClean="0"/>
              <a:t> состоит из прочной </a:t>
            </a:r>
            <a:r>
              <a:rPr lang="ru-RU" dirty="0" err="1" smtClean="0"/>
              <a:t>негниющей</a:t>
            </a:r>
            <a:r>
              <a:rPr lang="ru-RU" dirty="0" smtClean="0"/>
              <a:t> основы, на которую с двух сторон нанесено высококачественное </a:t>
            </a:r>
            <a:r>
              <a:rPr lang="ru-RU" dirty="0" err="1" smtClean="0"/>
              <a:t>битумнополимерное</a:t>
            </a:r>
            <a:r>
              <a:rPr lang="ru-RU" dirty="0" smtClean="0"/>
              <a:t> вяжущее. Нижняя сторона </a:t>
            </a:r>
            <a:r>
              <a:rPr lang="ru-RU" dirty="0" err="1" smtClean="0"/>
              <a:t>Биполя</a:t>
            </a:r>
            <a:r>
              <a:rPr lang="ru-RU" dirty="0" smtClean="0"/>
              <a:t> покрывается </a:t>
            </a:r>
            <a:r>
              <a:rPr lang="ru-RU" dirty="0" err="1" smtClean="0"/>
              <a:t>легкооплавляемой</a:t>
            </a:r>
            <a:r>
              <a:rPr lang="ru-RU" dirty="0" smtClean="0"/>
              <a:t> полимерной пленкой, верхняя сторона – пленкой, либо крупнозернистой минеральной посыпкой.</a:t>
            </a:r>
          </a:p>
          <a:p>
            <a:pPr algn="just"/>
            <a:r>
              <a:rPr lang="ru-RU" dirty="0" smtClean="0"/>
              <a:t>Очень высокие </a:t>
            </a:r>
            <a:r>
              <a:rPr lang="ru-RU" dirty="0" err="1" smtClean="0"/>
              <a:t>адгезионные</a:t>
            </a:r>
            <a:r>
              <a:rPr lang="ru-RU" dirty="0" smtClean="0"/>
              <a:t> свойства </a:t>
            </a:r>
            <a:r>
              <a:rPr lang="ru-RU" dirty="0" err="1" smtClean="0"/>
              <a:t>СБС-битумов</a:t>
            </a:r>
            <a:r>
              <a:rPr lang="ru-RU" dirty="0" smtClean="0"/>
              <a:t> позволяют наплавлять </a:t>
            </a:r>
            <a:r>
              <a:rPr lang="ru-RU" dirty="0" err="1" smtClean="0"/>
              <a:t>Биполь</a:t>
            </a:r>
            <a:r>
              <a:rPr lang="ru-RU" dirty="0" smtClean="0"/>
              <a:t> практически на любые горизонтальные, наклонные и вертикальные поверхности, изготовленные из негорючих материалов (цементно-песчаная стяжка, минеральные плиты и т. п.).</a:t>
            </a:r>
          </a:p>
          <a:p>
            <a:pPr algn="just"/>
            <a:r>
              <a:rPr lang="ru-RU" dirty="0" err="1" smtClean="0"/>
              <a:t>Биполь</a:t>
            </a:r>
            <a:r>
              <a:rPr lang="ru-RU" dirty="0" smtClean="0"/>
              <a:t> К — крупнозернистая посыпка с лицевой стороны защищает материал от воздействия солнечных лучей. Используется в качестве верхнего слоя кровельного ковра.</a:t>
            </a:r>
          </a:p>
          <a:p>
            <a:pPr algn="just"/>
            <a:r>
              <a:rPr lang="ru-RU" dirty="0" err="1" smtClean="0"/>
              <a:t>Биполь</a:t>
            </a:r>
            <a:r>
              <a:rPr lang="ru-RU" dirty="0" smtClean="0"/>
              <a:t> П — в качестве защитного покрытия применяется полимерная пленка. Используется для </a:t>
            </a:r>
            <a:r>
              <a:rPr lang="ru-RU" dirty="0" err="1" smtClean="0"/>
              <a:t>пароизоляции</a:t>
            </a:r>
            <a:r>
              <a:rPr lang="ru-RU" dirty="0" smtClean="0"/>
              <a:t> и в качестве первого слоя кровельного ковра.</a:t>
            </a:r>
          </a:p>
          <a:p>
            <a:pPr algn="just"/>
            <a:r>
              <a:rPr lang="ru-RU" dirty="0" smtClean="0"/>
              <a:t>Предназначен для устройства кровельного ковра зданий и сооружений и гидроизоляции строительных конструкций.</a:t>
            </a:r>
          </a:p>
          <a:p>
            <a:pPr algn="just"/>
            <a:r>
              <a:rPr lang="ru-RU" dirty="0" err="1" smtClean="0"/>
              <a:t>Биполь</a:t>
            </a:r>
            <a:r>
              <a:rPr lang="ru-RU" dirty="0" smtClean="0"/>
              <a:t> получают путем двустороннего нанесения на стекловолокнистую (стеклохолст, стеклоткань) или полиэфирную основу битумного вяжущего, состоящего из битума, наполнителя и технологических добавок, с последующим нанесением на обе стороны полотна защитных слоев. В качестве защитных слоев используют крупнозернистую (сланец), мелкозернистую (песок) посыпки и полимерную пленку.</a:t>
            </a:r>
          </a:p>
          <a:p>
            <a:pPr algn="just"/>
            <a:endParaRPr lang="ru-RU" dirty="0"/>
          </a:p>
        </p:txBody>
      </p:sp>
      <p:pic>
        <p:nvPicPr>
          <p:cNvPr id="5" name="Рисунок 4" descr="http://www.tn.ru/img_out/stroenie_bipol%281%29.jpg"/>
          <p:cNvPicPr/>
          <p:nvPr/>
        </p:nvPicPr>
        <p:blipFill>
          <a:blip r:embed="rId2" cstate="print"/>
          <a:srcRect/>
          <a:stretch>
            <a:fillRect/>
          </a:stretch>
        </p:blipFill>
        <p:spPr bwMode="auto">
          <a:xfrm>
            <a:off x="0" y="1700808"/>
            <a:ext cx="2411760" cy="2664296"/>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0728" y="0"/>
            <a:ext cx="370384" cy="490066"/>
          </a:xfrm>
        </p:spPr>
        <p:txBody>
          <a:bodyPr>
            <a:normAutofit fontScale="90000"/>
          </a:bodyPr>
          <a:lstStyle/>
          <a:p>
            <a:endParaRPr lang="ru-RU" dirty="0"/>
          </a:p>
        </p:txBody>
      </p:sp>
      <p:sp>
        <p:nvSpPr>
          <p:cNvPr id="3" name="Содержимое 2"/>
          <p:cNvSpPr>
            <a:spLocks noGrp="1"/>
          </p:cNvSpPr>
          <p:nvPr>
            <p:ph idx="1"/>
          </p:nvPr>
        </p:nvSpPr>
        <p:spPr>
          <a:xfrm>
            <a:off x="1475656" y="0"/>
            <a:ext cx="7668344" cy="7173416"/>
          </a:xfrm>
        </p:spPr>
        <p:txBody>
          <a:bodyPr>
            <a:normAutofit fontScale="62500" lnSpcReduction="20000"/>
          </a:bodyPr>
          <a:lstStyle/>
          <a:p>
            <a:pPr algn="just"/>
            <a:endParaRPr lang="ru-RU" dirty="0" smtClean="0"/>
          </a:p>
          <a:p>
            <a:pPr algn="just"/>
            <a:r>
              <a:rPr lang="ru-RU" dirty="0" err="1" smtClean="0"/>
              <a:t>Линокром</a:t>
            </a:r>
            <a:r>
              <a:rPr lang="ru-RU" dirty="0" smtClean="0"/>
              <a:t> — представляет собой гидроизоляционное полотно, состоящее из прочной </a:t>
            </a:r>
            <a:r>
              <a:rPr lang="ru-RU" dirty="0" err="1" smtClean="0"/>
              <a:t>негниющей</a:t>
            </a:r>
            <a:r>
              <a:rPr lang="ru-RU" dirty="0" smtClean="0"/>
              <a:t> основы, на которую с двух сторон наносится битумное вяжущее. Имеет многолетний опыт применения и является удачным решением для малобюджетных проектов.</a:t>
            </a:r>
          </a:p>
          <a:p>
            <a:pPr algn="just"/>
            <a:r>
              <a:rPr lang="ru-RU" dirty="0" err="1" smtClean="0"/>
              <a:t>Линокром</a:t>
            </a:r>
            <a:r>
              <a:rPr lang="ru-RU" dirty="0" smtClean="0"/>
              <a:t> К применяется для устройства верхнего слоя кровельного ковра. Крупнозернистая посыпка с лицевой стороны защищает материал от воздействия солнечных лучей.</a:t>
            </a:r>
          </a:p>
          <a:p>
            <a:pPr algn="just"/>
            <a:r>
              <a:rPr lang="ru-RU" dirty="0" err="1" smtClean="0"/>
              <a:t>Линокром</a:t>
            </a:r>
            <a:r>
              <a:rPr lang="ru-RU" dirty="0" smtClean="0"/>
              <a:t> П применяется в качестве </a:t>
            </a:r>
            <a:r>
              <a:rPr lang="ru-RU" dirty="0" err="1" smtClean="0"/>
              <a:t>пароизоляции</a:t>
            </a:r>
            <a:r>
              <a:rPr lang="ru-RU" dirty="0" smtClean="0"/>
              <a:t> при устройстве кровельного ковра (нижний слой системы). В качестве защитного слоя материала может использоваться мелкозернистая посыпка или полимерная пленка.</a:t>
            </a:r>
          </a:p>
          <a:p>
            <a:pPr algn="just"/>
            <a:r>
              <a:rPr lang="ru-RU" dirty="0" err="1" smtClean="0"/>
              <a:t>Линокром</a:t>
            </a:r>
            <a:r>
              <a:rPr lang="ru-RU" dirty="0" smtClean="0"/>
              <a:t> наплавляется с помощью </a:t>
            </a:r>
            <a:r>
              <a:rPr lang="ru-RU" dirty="0" err="1" smtClean="0"/>
              <a:t>пропановой</a:t>
            </a:r>
            <a:r>
              <a:rPr lang="ru-RU" dirty="0" smtClean="0"/>
              <a:t> горелки на подготовленное основание (рекомендуется укладывать на </a:t>
            </a:r>
            <a:r>
              <a:rPr lang="ru-RU" dirty="0" err="1" smtClean="0"/>
              <a:t>огрунтованное</a:t>
            </a:r>
            <a:r>
              <a:rPr lang="ru-RU" dirty="0" smtClean="0"/>
              <a:t> бетонное основание или цементно-песчаную стяжку).</a:t>
            </a:r>
          </a:p>
          <a:p>
            <a:pPr algn="just"/>
            <a:r>
              <a:rPr lang="ru-RU" dirty="0" smtClean="0"/>
              <a:t>Предназначен для устройства кровельного ковра зданий и сооружений и гидроизоляции строительных конструкций.</a:t>
            </a:r>
          </a:p>
          <a:p>
            <a:pPr algn="just"/>
            <a:r>
              <a:rPr lang="ru-RU" dirty="0" err="1" smtClean="0"/>
              <a:t>Линокром</a:t>
            </a:r>
            <a:r>
              <a:rPr lang="ru-RU" dirty="0" smtClean="0"/>
              <a:t> получают путем двустороннего нанесения на стекловолокнистую (стеклохолст, стеклоткань) или полиэфирную основу битумного вяжущего, состоящего из битума и наполнителя, с последующим нанесением на обе стороны полотна защитных слоев. В качестве защитных слоев используют крупнозернистую (сланец, </a:t>
            </a:r>
            <a:r>
              <a:rPr lang="ru-RU" dirty="0" err="1" smtClean="0"/>
              <a:t>асбагаль</a:t>
            </a:r>
            <a:r>
              <a:rPr lang="ru-RU" dirty="0" smtClean="0"/>
              <a:t>), мелкозернистую (песок) посыпки и полимерную пленку. </a:t>
            </a:r>
          </a:p>
          <a:p>
            <a:pPr algn="just"/>
            <a:endParaRPr lang="ru-RU" dirty="0"/>
          </a:p>
        </p:txBody>
      </p:sp>
      <p:pic>
        <p:nvPicPr>
          <p:cNvPr id="4" name="Рисунок 3" descr="Линокром">
            <a:hlinkClick r:id="rId2" tgtFrame="&quot;_blank&quot;" tooltip="&quot;Линокром&quot;"/>
          </p:cNvPr>
          <p:cNvPicPr/>
          <p:nvPr/>
        </p:nvPicPr>
        <p:blipFill>
          <a:blip r:embed="rId3" cstate="print"/>
          <a:srcRect/>
          <a:stretch>
            <a:fillRect/>
          </a:stretch>
        </p:blipFill>
        <p:spPr bwMode="auto">
          <a:xfrm>
            <a:off x="0" y="1628800"/>
            <a:ext cx="1906465" cy="2448272"/>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6632" y="0"/>
            <a:ext cx="298376" cy="562074"/>
          </a:xfrm>
        </p:spPr>
        <p:txBody>
          <a:bodyPr>
            <a:normAutofit fontScale="90000"/>
          </a:bodyPr>
          <a:lstStyle/>
          <a:p>
            <a:endParaRPr lang="ru-RU" dirty="0"/>
          </a:p>
        </p:txBody>
      </p:sp>
      <p:sp>
        <p:nvSpPr>
          <p:cNvPr id="3" name="Содержимое 2"/>
          <p:cNvSpPr>
            <a:spLocks noGrp="1"/>
          </p:cNvSpPr>
          <p:nvPr>
            <p:ph idx="1"/>
          </p:nvPr>
        </p:nvSpPr>
        <p:spPr>
          <a:xfrm>
            <a:off x="0" y="332656"/>
            <a:ext cx="8820472" cy="6525344"/>
          </a:xfrm>
        </p:spPr>
        <p:txBody>
          <a:bodyPr>
            <a:normAutofit fontScale="70000" lnSpcReduction="20000"/>
          </a:bodyPr>
          <a:lstStyle/>
          <a:p>
            <a:pPr algn="just"/>
            <a:r>
              <a:rPr lang="ru-RU" dirty="0" err="1" smtClean="0"/>
              <a:t>Техноэласт</a:t>
            </a:r>
            <a:r>
              <a:rPr lang="ru-RU" dirty="0" smtClean="0"/>
              <a:t> предназначен для устройства кровельного ковра зданий и сооружений, гидроизоляции фундаментов и других конструкций с повышенными требованиями надежности во всех климатических районах.</a:t>
            </a:r>
          </a:p>
          <a:p>
            <a:pPr algn="just"/>
            <a:r>
              <a:rPr lang="ru-RU" dirty="0" err="1" smtClean="0"/>
              <a:t>Техноэласт</a:t>
            </a:r>
            <a:r>
              <a:rPr lang="ru-RU" dirty="0" smtClean="0"/>
              <a:t> изготавливается путем нанесения на стекловолокнистую или полиэфирную основу битумно-полимерного вяжущего, содержащего битум, термопласт СБС и наполнители. </a:t>
            </a:r>
          </a:p>
          <a:p>
            <a:pPr algn="just"/>
            <a:r>
              <a:rPr lang="ru-RU" dirty="0" err="1" smtClean="0"/>
              <a:t>Техноэласт</a:t>
            </a:r>
            <a:r>
              <a:rPr lang="ru-RU" dirty="0" smtClean="0"/>
              <a:t> является </a:t>
            </a:r>
            <a:r>
              <a:rPr lang="ru-RU" dirty="0" err="1" smtClean="0"/>
              <a:t>биостойким</a:t>
            </a:r>
            <a:r>
              <a:rPr lang="ru-RU" dirty="0" smtClean="0"/>
              <a:t>.</a:t>
            </a:r>
          </a:p>
          <a:p>
            <a:pPr algn="just"/>
            <a:r>
              <a:rPr lang="ru-RU" dirty="0" err="1" smtClean="0"/>
              <a:t>Техноэласт</a:t>
            </a:r>
            <a:r>
              <a:rPr lang="ru-RU" dirty="0" smtClean="0"/>
              <a:t> получают путем двустороннего нанесения на стекло- или полиэфирную основу битумно-полимерного вяжущего, состоящего из битума, </a:t>
            </a:r>
            <a:r>
              <a:rPr lang="ru-RU" dirty="0" err="1" smtClean="0"/>
              <a:t>бутадиенстирольного</a:t>
            </a:r>
            <a:r>
              <a:rPr lang="ru-RU" dirty="0" smtClean="0"/>
              <a:t> термоэластопласта и наполнителя. В качестве защитного слоя используют крупнозернистую и мелкозернистую посыпки, полимерные пленки.</a:t>
            </a:r>
          </a:p>
          <a:p>
            <a:pPr algn="just"/>
            <a:r>
              <a:rPr lang="ru-RU" dirty="0" err="1" smtClean="0"/>
              <a:t>Техноэласт</a:t>
            </a:r>
            <a:r>
              <a:rPr lang="ru-RU" dirty="0" smtClean="0"/>
              <a:t> К разработан для применения в качестве верхнего слоя кровельного ковра. Крупнозернистая посыпка защищает материал от воздействия солнечных лучей.</a:t>
            </a:r>
          </a:p>
          <a:p>
            <a:pPr algn="just"/>
            <a:r>
              <a:rPr lang="ru-RU" dirty="0" err="1" smtClean="0"/>
              <a:t>Техноэласт</a:t>
            </a:r>
            <a:r>
              <a:rPr lang="ru-RU" dirty="0" smtClean="0"/>
              <a:t> П применяется для устройства нижнего слоя кровельного покрытия и для гидроизоляции строительных конструкций (фундаментов, тоннелей и др.).</a:t>
            </a:r>
          </a:p>
          <a:p>
            <a:pPr algn="just"/>
            <a:r>
              <a:rPr lang="ru-RU" dirty="0" smtClean="0"/>
              <a:t> </a:t>
            </a:r>
          </a:p>
          <a:p>
            <a:pPr algn="just"/>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8800" y="0"/>
            <a:ext cx="802432" cy="418058"/>
          </a:xfrm>
        </p:spPr>
        <p:txBody>
          <a:bodyPr>
            <a:normAutofit fontScale="90000"/>
          </a:bodyPr>
          <a:lstStyle/>
          <a:p>
            <a:endParaRPr lang="ru-RU" dirty="0"/>
          </a:p>
        </p:txBody>
      </p:sp>
      <p:sp>
        <p:nvSpPr>
          <p:cNvPr id="3" name="Содержимое 2"/>
          <p:cNvSpPr>
            <a:spLocks noGrp="1"/>
          </p:cNvSpPr>
          <p:nvPr>
            <p:ph idx="1"/>
          </p:nvPr>
        </p:nvSpPr>
        <p:spPr>
          <a:xfrm>
            <a:off x="1691680" y="0"/>
            <a:ext cx="7452320" cy="6858000"/>
          </a:xfrm>
        </p:spPr>
        <p:txBody>
          <a:bodyPr>
            <a:normAutofit fontScale="62500" lnSpcReduction="20000"/>
          </a:bodyPr>
          <a:lstStyle/>
          <a:p>
            <a:pPr algn="just"/>
            <a:r>
              <a:rPr lang="ru-RU" dirty="0" err="1" smtClean="0"/>
              <a:t>Унифлекс</a:t>
            </a:r>
            <a:r>
              <a:rPr lang="ru-RU" dirty="0" smtClean="0"/>
              <a:t> представляет собой гидроизоляционное полотно, имеющее в качестве основы полиэстер или стекловолокно. С обеих сторон основу пропитывают качественным </a:t>
            </a:r>
            <a:r>
              <a:rPr lang="ru-RU" dirty="0" err="1" smtClean="0"/>
              <a:t>битумнополимерным</a:t>
            </a:r>
            <a:r>
              <a:rPr lang="ru-RU" dirty="0" smtClean="0"/>
              <a:t> вяжущим. </a:t>
            </a:r>
            <a:r>
              <a:rPr lang="ru-RU" dirty="0" err="1" smtClean="0"/>
              <a:t>Унифлекс</a:t>
            </a:r>
            <a:r>
              <a:rPr lang="ru-RU" dirty="0" smtClean="0"/>
              <a:t> — материал класса бизнес, идеально подходит для гидроизоляции любых современных строительных конструкций и кровель.</a:t>
            </a:r>
          </a:p>
          <a:p>
            <a:pPr algn="just"/>
            <a:r>
              <a:rPr lang="ru-RU" dirty="0" err="1" smtClean="0"/>
              <a:t>Унифлекс</a:t>
            </a:r>
            <a:r>
              <a:rPr lang="ru-RU" dirty="0" smtClean="0"/>
              <a:t> К предназначен для верхнего слоя кровельного ковра. Крупнозернистая посыпка с лицевой стороны является эффективной защитой гидроизоляции от солнечных лучей, значительно увеличивая срок службы материала. </a:t>
            </a:r>
            <a:r>
              <a:rPr lang="ru-RU" dirty="0" err="1" smtClean="0"/>
              <a:t>Унифлекс</a:t>
            </a:r>
            <a:r>
              <a:rPr lang="ru-RU" dirty="0" smtClean="0"/>
              <a:t> П применяется для устройства нижнего слоя кровельного ковра и для гидроизоляции конструкций. Материал покрыт полимерной пленкой с обеих сторон полотна.</a:t>
            </a:r>
          </a:p>
          <a:p>
            <a:pPr algn="just"/>
            <a:r>
              <a:rPr lang="ru-RU" dirty="0" err="1" smtClean="0"/>
              <a:t>Унифлекс</a:t>
            </a:r>
            <a:r>
              <a:rPr lang="ru-RU" dirty="0" smtClean="0"/>
              <a:t> изготавливается путем нанесения на стекловолокнистую или полиэфирную основу битумно-полимерного вяжущего, содержащего битум, термопласт СБС и наполнители. В качестве защитного слоя используются крупнозернистая, мелкозернистая посыпка и полимерная пленка.</a:t>
            </a:r>
          </a:p>
          <a:p>
            <a:pPr algn="just"/>
            <a:r>
              <a:rPr lang="ru-RU" dirty="0" err="1" smtClean="0"/>
              <a:t>Унифлекс</a:t>
            </a:r>
            <a:r>
              <a:rPr lang="ru-RU" dirty="0" smtClean="0"/>
              <a:t> наплавляется с помощью </a:t>
            </a:r>
            <a:r>
              <a:rPr lang="ru-RU" dirty="0" err="1" smtClean="0"/>
              <a:t>пропановой</a:t>
            </a:r>
            <a:r>
              <a:rPr lang="ru-RU" dirty="0" smtClean="0"/>
              <a:t> горелки на подготовленное основание. </a:t>
            </a:r>
          </a:p>
          <a:p>
            <a:pPr algn="just"/>
            <a:r>
              <a:rPr lang="ru-RU" dirty="0" err="1" smtClean="0"/>
              <a:t>Унифлекс</a:t>
            </a:r>
            <a:r>
              <a:rPr lang="ru-RU" dirty="0" smtClean="0"/>
              <a:t> получают путем двустороннего нанесения на стекловолокнистую или полиэфирную основу битумно-полимерного вяжущего, состоящего из битума, бутадиен-стирольного термоэластопласта и наполнителя. В качестве защитного слоя используют крупнозернистую, мелкозернистую посыпки, фольгу и полимерную пленку.</a:t>
            </a:r>
          </a:p>
          <a:p>
            <a:pPr algn="just"/>
            <a:endParaRPr lang="ru-RU" dirty="0"/>
          </a:p>
        </p:txBody>
      </p:sp>
      <p:pic>
        <p:nvPicPr>
          <p:cNvPr id="4" name="Рисунок 3" descr="http://www.tn.ru/img_out/stroenie_uniflex.jpg"/>
          <p:cNvPicPr/>
          <p:nvPr/>
        </p:nvPicPr>
        <p:blipFill>
          <a:blip r:embed="rId2" cstate="print"/>
          <a:srcRect/>
          <a:stretch>
            <a:fillRect/>
          </a:stretch>
        </p:blipFill>
        <p:spPr bwMode="auto">
          <a:xfrm>
            <a:off x="0" y="1340768"/>
            <a:ext cx="2123728" cy="2736304"/>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0"/>
            <a:ext cx="946448" cy="274042"/>
          </a:xfrm>
        </p:spPr>
        <p:txBody>
          <a:bodyPr>
            <a:normAutofit fontScale="90000"/>
          </a:bodyPr>
          <a:lstStyle/>
          <a:p>
            <a:endParaRPr lang="ru-RU" dirty="0"/>
          </a:p>
        </p:txBody>
      </p:sp>
      <p:sp>
        <p:nvSpPr>
          <p:cNvPr id="3" name="Содержимое 2"/>
          <p:cNvSpPr>
            <a:spLocks noGrp="1"/>
          </p:cNvSpPr>
          <p:nvPr>
            <p:ph idx="1"/>
          </p:nvPr>
        </p:nvSpPr>
        <p:spPr>
          <a:xfrm>
            <a:off x="0" y="260648"/>
            <a:ext cx="8820472" cy="6192688"/>
          </a:xfrm>
        </p:spPr>
        <p:txBody>
          <a:bodyPr>
            <a:normAutofit fontScale="77500" lnSpcReduction="20000"/>
          </a:bodyPr>
          <a:lstStyle/>
          <a:p>
            <a:pPr algn="just">
              <a:buNone/>
            </a:pPr>
            <a:endParaRPr lang="ru-RU" dirty="0" smtClean="0"/>
          </a:p>
          <a:p>
            <a:pPr algn="just"/>
            <a:r>
              <a:rPr lang="ru-RU" dirty="0" err="1" smtClean="0"/>
              <a:t>Экофлекс</a:t>
            </a:r>
            <a:r>
              <a:rPr lang="ru-RU" dirty="0" smtClean="0"/>
              <a:t> представляет собой гидроизоляционное полотно, состоящее из прочной </a:t>
            </a:r>
            <a:r>
              <a:rPr lang="ru-RU" dirty="0" err="1" smtClean="0"/>
              <a:t>негниющей</a:t>
            </a:r>
            <a:r>
              <a:rPr lang="ru-RU" dirty="0" smtClean="0"/>
              <a:t> основы (стекловолокно или полиэфир), на которую с двух сторон наносится </a:t>
            </a:r>
            <a:r>
              <a:rPr lang="ru-RU" dirty="0" err="1" smtClean="0"/>
              <a:t>битумнополимерное</a:t>
            </a:r>
            <a:r>
              <a:rPr lang="ru-RU" dirty="0" smtClean="0"/>
              <a:t> вяжущее. </a:t>
            </a:r>
            <a:r>
              <a:rPr lang="ru-RU" dirty="0" err="1" smtClean="0"/>
              <a:t>Экофлекс</a:t>
            </a:r>
            <a:r>
              <a:rPr lang="ru-RU" dirty="0" smtClean="0"/>
              <a:t> сохраняет свои эксплуатационные свойства даже при очень высоких температурах (до +130°С).</a:t>
            </a:r>
          </a:p>
          <a:p>
            <a:pPr algn="just"/>
            <a:r>
              <a:rPr lang="ru-RU" dirty="0" err="1" smtClean="0"/>
              <a:t>Экофлекс</a:t>
            </a:r>
            <a:r>
              <a:rPr lang="ru-RU" dirty="0" smtClean="0"/>
              <a:t> К применяется для устройства верхнего слоя кровельного ковра. Крупнозернистая посыпка с лицевой стороны защищает материал от воздействия солнечных лучей. </a:t>
            </a:r>
            <a:r>
              <a:rPr lang="ru-RU" dirty="0" err="1" smtClean="0"/>
              <a:t>Экофлекс</a:t>
            </a:r>
            <a:r>
              <a:rPr lang="ru-RU" dirty="0" smtClean="0"/>
              <a:t> П применяется для гидроизоляции подземных частей конструкций либо в качестве нижнего слоя в кровельном ковре.</a:t>
            </a:r>
          </a:p>
          <a:p>
            <a:pPr algn="just"/>
            <a:r>
              <a:rPr lang="ru-RU" dirty="0" err="1" smtClean="0"/>
              <a:t>Экофлекс</a:t>
            </a:r>
            <a:r>
              <a:rPr lang="ru-RU" dirty="0" smtClean="0"/>
              <a:t> получают путем двустороннего нанесения на стекловолокнистую (стеклохолст, стеклоткань) или полиэфирную основу битумного вяжущего, состоящего из битума, наполнителя и технологических добавок, с последующим нанесением на обе стороны полотна защитных слоев. В качестве защитных слоев используют крупнозернистую (сланец), мелкозернистую (песок) посыпки и полимерную пленку.                               </a:t>
            </a:r>
          </a:p>
          <a:p>
            <a:pPr algn="just"/>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260648"/>
            <a:ext cx="946448" cy="490066"/>
          </a:xfrm>
        </p:spPr>
        <p:txBody>
          <a:bodyPr>
            <a:normAutofit fontScale="90000"/>
          </a:bodyPr>
          <a:lstStyle/>
          <a:p>
            <a:endParaRPr lang="ru-RU" dirty="0"/>
          </a:p>
        </p:txBody>
      </p:sp>
      <p:sp>
        <p:nvSpPr>
          <p:cNvPr id="3" name="Содержимое 2"/>
          <p:cNvSpPr>
            <a:spLocks noGrp="1"/>
          </p:cNvSpPr>
          <p:nvPr>
            <p:ph idx="1"/>
          </p:nvPr>
        </p:nvSpPr>
        <p:spPr>
          <a:xfrm>
            <a:off x="0" y="0"/>
            <a:ext cx="9144000" cy="7128792"/>
          </a:xfrm>
        </p:spPr>
        <p:txBody>
          <a:bodyPr>
            <a:normAutofit fontScale="70000" lnSpcReduction="20000"/>
          </a:bodyPr>
          <a:lstStyle/>
          <a:p>
            <a:pPr algn="just"/>
            <a:r>
              <a:rPr lang="ru-RU" dirty="0" smtClean="0"/>
              <a:t>ТЕХНОЭЛАСТМОСТ - битумно-полимерный рулонный наплавляемый гидроизоляционный материал,  предназначен для устройства гидроизоляции железобетонной плиты проезжей части (</a:t>
            </a:r>
            <a:r>
              <a:rPr lang="ru-RU" b="1" dirty="0" smtClean="0"/>
              <a:t>марка</a:t>
            </a:r>
            <a:r>
              <a:rPr lang="ru-RU" dirty="0" smtClean="0"/>
              <a:t> "</a:t>
            </a:r>
            <a:r>
              <a:rPr lang="ru-RU" b="1" dirty="0" smtClean="0"/>
              <a:t>Б</a:t>
            </a:r>
            <a:r>
              <a:rPr lang="ru-RU" dirty="0" smtClean="0"/>
              <a:t>"), устройства защитно-сцепляющего слоя на стальной плите пролетных строений мостовых сооружений (</a:t>
            </a:r>
            <a:r>
              <a:rPr lang="ru-RU" b="1" dirty="0" smtClean="0"/>
              <a:t>марка</a:t>
            </a:r>
            <a:r>
              <a:rPr lang="ru-RU" dirty="0" smtClean="0"/>
              <a:t> "</a:t>
            </a:r>
            <a:r>
              <a:rPr lang="ru-RU" b="1" dirty="0" smtClean="0"/>
              <a:t>С</a:t>
            </a:r>
            <a:r>
              <a:rPr lang="ru-RU" dirty="0" smtClean="0"/>
              <a:t>"). ТЕХНОЭЛАСТМОСТ применяется также для устройства однослойной гидроизоляции зданий и сооружений.</a:t>
            </a:r>
          </a:p>
          <a:p>
            <a:pPr algn="just"/>
            <a:r>
              <a:rPr lang="ru-RU" dirty="0" smtClean="0"/>
              <a:t>Уникальные физико-механические характеристики материала ТЕХНОЭЛАСТМОСТ обеспечиваются применением в каче­стве модификатора искусственного каучука — </a:t>
            </a:r>
            <a:r>
              <a:rPr lang="ru-RU" dirty="0" err="1" smtClean="0"/>
              <a:t>Стирол-Бутадиен-Стирола</a:t>
            </a:r>
            <a:r>
              <a:rPr lang="ru-RU" dirty="0" smtClean="0"/>
              <a:t> (</a:t>
            </a:r>
            <a:r>
              <a:rPr lang="ru-RU" b="1" dirty="0" smtClean="0"/>
              <a:t>марка</a:t>
            </a:r>
            <a:r>
              <a:rPr lang="ru-RU" dirty="0" smtClean="0"/>
              <a:t> "</a:t>
            </a:r>
            <a:r>
              <a:rPr lang="ru-RU" b="1" dirty="0" smtClean="0"/>
              <a:t>Б</a:t>
            </a:r>
            <a:r>
              <a:rPr lang="ru-RU" dirty="0" smtClean="0"/>
              <a:t>"), изотактического полипропилена и полиолефинов (</a:t>
            </a:r>
            <a:r>
              <a:rPr lang="ru-RU" b="1" dirty="0" smtClean="0"/>
              <a:t>марка</a:t>
            </a:r>
            <a:r>
              <a:rPr lang="ru-RU" dirty="0" smtClean="0"/>
              <a:t> "</a:t>
            </a:r>
            <a:r>
              <a:rPr lang="ru-RU" b="1" dirty="0" smtClean="0"/>
              <a:t>С</a:t>
            </a:r>
            <a:r>
              <a:rPr lang="ru-RU" dirty="0" smtClean="0"/>
              <a:t>").</a:t>
            </a:r>
          </a:p>
          <a:p>
            <a:pPr algn="just"/>
            <a:r>
              <a:rPr lang="ru-RU" dirty="0" smtClean="0"/>
              <a:t>ТЕХНОЭЛАСТМОСТ выпускается с основой из полиэстера и имеет толщину не менее 5,0 мм (</a:t>
            </a:r>
            <a:r>
              <a:rPr lang="ru-RU" b="1" dirty="0" smtClean="0"/>
              <a:t>марка</a:t>
            </a:r>
            <a:r>
              <a:rPr lang="ru-RU" dirty="0" smtClean="0"/>
              <a:t> "</a:t>
            </a:r>
            <a:r>
              <a:rPr lang="ru-RU" b="1" dirty="0" smtClean="0"/>
              <a:t>Б</a:t>
            </a:r>
            <a:r>
              <a:rPr lang="ru-RU" dirty="0" smtClean="0"/>
              <a:t>") и 5,5 мм (</a:t>
            </a:r>
            <a:r>
              <a:rPr lang="ru-RU" b="1" dirty="0" smtClean="0"/>
              <a:t>марка</a:t>
            </a:r>
            <a:r>
              <a:rPr lang="ru-RU" dirty="0" smtClean="0"/>
              <a:t> "</a:t>
            </a:r>
            <a:r>
              <a:rPr lang="ru-RU" b="1" dirty="0" smtClean="0"/>
              <a:t>С</a:t>
            </a:r>
            <a:r>
              <a:rPr lang="ru-RU" dirty="0" smtClean="0"/>
              <a:t>"). Нижняя сторона материала покрыта </a:t>
            </a:r>
            <a:r>
              <a:rPr lang="ru-RU" dirty="0" err="1" smtClean="0"/>
              <a:t>легкооплавляемой</a:t>
            </a:r>
            <a:r>
              <a:rPr lang="ru-RU" dirty="0" smtClean="0"/>
              <a:t> полимерной пленкой, а верхняя — мелкозернистым песком для лучшей адгезии к бетону.</a:t>
            </a:r>
          </a:p>
          <a:p>
            <a:pPr algn="just"/>
            <a:r>
              <a:rPr lang="ru-RU" b="1" dirty="0" smtClean="0"/>
              <a:t>ТЕХНОЭЛАСТМОСТ Б </a:t>
            </a:r>
            <a:r>
              <a:rPr lang="ru-RU" dirty="0" smtClean="0"/>
              <a:t>представляет собой гидроизоляционное полотно, состоящее из прочной </a:t>
            </a:r>
            <a:r>
              <a:rPr lang="ru-RU" dirty="0" err="1" smtClean="0"/>
              <a:t>негниющей</a:t>
            </a:r>
            <a:r>
              <a:rPr lang="ru-RU" dirty="0" smtClean="0"/>
              <a:t> полиэфирной основы, на которую с двух сторон наносится высококачественное битумно-полимерное вяжущее. Благодаря уникальной рецептуре вяжущего материал ТЕХНОЭЛАСТМОСТ Б обладает повышенной прочностью и износостойкостью. ТЕХНОЭЛАСТМОСТ Б предназначен для гидроизоляции железобетонной плиты проезжей части мостовых сооружений, гидроизоляции других строительных конструкций.</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404664"/>
            <a:ext cx="1594520" cy="346050"/>
          </a:xfrm>
        </p:spPr>
        <p:txBody>
          <a:bodyPr>
            <a:normAutofit fontScale="90000"/>
          </a:bodyPr>
          <a:lstStyle/>
          <a:p>
            <a:endParaRPr lang="ru-RU" dirty="0"/>
          </a:p>
        </p:txBody>
      </p:sp>
      <p:sp>
        <p:nvSpPr>
          <p:cNvPr id="3" name="Содержимое 2"/>
          <p:cNvSpPr>
            <a:spLocks noGrp="1"/>
          </p:cNvSpPr>
          <p:nvPr>
            <p:ph idx="1"/>
          </p:nvPr>
        </p:nvSpPr>
        <p:spPr>
          <a:xfrm>
            <a:off x="0" y="260648"/>
            <a:ext cx="8820472" cy="6597352"/>
          </a:xfrm>
        </p:spPr>
        <p:txBody>
          <a:bodyPr>
            <a:normAutofit fontScale="77500" lnSpcReduction="20000"/>
          </a:bodyPr>
          <a:lstStyle/>
          <a:p>
            <a:pPr algn="just"/>
            <a:r>
              <a:rPr lang="ru-RU" b="1" dirty="0" smtClean="0"/>
              <a:t>ТЕХНОЭЛАСТМОСТ С</a:t>
            </a:r>
            <a:r>
              <a:rPr lang="ru-RU" dirty="0" smtClean="0"/>
              <a:t> является гидроизоляционным материалом со сверхпрочной основой, покрытой специальным вяжущим. Обладает максимальными показателями по износостойкости, прочности и выдерживает высокие температуры (до +220°С). ТЕХНОЭЛАСТМОСТ С отлично зарекомендовал себя в качестве надежного материала для устройства гидроизоляции на транспортных объектах федерального значения. ТЕХНОЭЛАСТМОСТ С предназначен для устройства </a:t>
            </a:r>
            <a:r>
              <a:rPr lang="ru-RU" dirty="0" smtClean="0"/>
              <a:t>защитно-сцепляющего </a:t>
            </a:r>
            <a:r>
              <a:rPr lang="ru-RU" dirty="0" smtClean="0"/>
              <a:t>слоя на стальной и железобетонной плите проезжей части в случаях укладки асфальтобетона (температурой до +220°С) непосредственно на гидроизоляцию.</a:t>
            </a:r>
          </a:p>
          <a:p>
            <a:pPr algn="just"/>
            <a:r>
              <a:rPr lang="ru-RU" dirty="0" smtClean="0"/>
              <a:t>ТЕХНОЭЛАСТМОСТ получают путем двустороннего нанесения на полиэфирную основу битумно-полимерного вяжущего, состоящего из битума, полимерного модификатора и наполнителя, с последующим нанесением на обе стороны полотна защитных слоев. Для модифицирования битума применяют </a:t>
            </a:r>
            <a:r>
              <a:rPr lang="ru-RU" dirty="0" err="1" smtClean="0"/>
              <a:t>бутадиенстирольный</a:t>
            </a:r>
            <a:r>
              <a:rPr lang="ru-RU" dirty="0" smtClean="0"/>
              <a:t> термоэластопласт, изотактический полипропилен и полиолефины. В качестве защитных слоев используют мелкозернистую посыпку и (или) полимерные покрытия.</a:t>
            </a:r>
          </a:p>
          <a:p>
            <a:pPr algn="just"/>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87025"/>
            <a:ext cx="8208912" cy="6370975"/>
          </a:xfrm>
          <a:prstGeom prst="rect">
            <a:avLst/>
          </a:prstGeom>
        </p:spPr>
        <p:txBody>
          <a:bodyPr wrap="square">
            <a:spAutoFit/>
          </a:bodyPr>
          <a:lstStyle/>
          <a:p>
            <a:pPr algn="just">
              <a:buFont typeface="Arial" pitchFamily="34" charset="0"/>
              <a:buChar char="•"/>
            </a:pPr>
            <a:r>
              <a:rPr lang="ru-RU" sz="2400" dirty="0" smtClean="0"/>
              <a:t>Битумы относятся к наиболее распространенным органическим вяжущим веществам.</a:t>
            </a:r>
          </a:p>
          <a:p>
            <a:pPr algn="just">
              <a:buFont typeface="Arial" pitchFamily="34" charset="0"/>
              <a:buChar char="•"/>
            </a:pPr>
            <a:r>
              <a:rPr lang="ru-RU" sz="2400" dirty="0" smtClean="0"/>
              <a:t>Они обладают следующими свойствами:</a:t>
            </a:r>
          </a:p>
          <a:p>
            <a:pPr algn="just">
              <a:buFont typeface="Wingdings" pitchFamily="2" charset="2"/>
              <a:buChar char="ü"/>
            </a:pPr>
            <a:r>
              <a:rPr lang="ru-RU" sz="2400" dirty="0" smtClean="0"/>
              <a:t> водонепроницаемостью;</a:t>
            </a:r>
          </a:p>
          <a:p>
            <a:pPr algn="just">
              <a:buFont typeface="Wingdings" pitchFamily="2" charset="2"/>
              <a:buChar char="ü"/>
            </a:pPr>
            <a:r>
              <a:rPr lang="ru-RU" sz="2400" dirty="0" smtClean="0"/>
              <a:t> стойкостью против действия агрессивных жидкостей, щелочей и кислот;</a:t>
            </a:r>
          </a:p>
          <a:p>
            <a:pPr algn="just">
              <a:buFont typeface="Wingdings" pitchFamily="2" charset="2"/>
              <a:buChar char="ü"/>
            </a:pPr>
            <a:r>
              <a:rPr lang="ru-RU" sz="2400" dirty="0" smtClean="0"/>
              <a:t> способностью понижать вязкость при нагреве и восстанавливать ее при последующем охлаждении;</a:t>
            </a:r>
          </a:p>
          <a:p>
            <a:pPr algn="just">
              <a:buFont typeface="Wingdings" pitchFamily="2" charset="2"/>
              <a:buChar char="ü"/>
            </a:pPr>
            <a:r>
              <a:rPr lang="ru-RU" sz="2400" dirty="0" smtClean="0"/>
              <a:t> высокой </a:t>
            </a:r>
            <a:r>
              <a:rPr lang="ru-RU" sz="2400" dirty="0" err="1" smtClean="0"/>
              <a:t>адгезионной</a:t>
            </a:r>
            <a:r>
              <a:rPr lang="ru-RU" sz="2400" dirty="0" smtClean="0"/>
              <a:t> способностью к различным материалам – древесине, бетону, каменным материалам и др.</a:t>
            </a:r>
          </a:p>
          <a:p>
            <a:pPr algn="just">
              <a:buFont typeface="Arial" pitchFamily="34" charset="0"/>
              <a:buChar char="•"/>
            </a:pPr>
            <a:r>
              <a:rPr lang="ru-RU" sz="2400" dirty="0" smtClean="0"/>
              <a:t>Битумные материалы являются гидрофобными материалами, не смачиваемыми  и не растворимыми в воде.</a:t>
            </a:r>
          </a:p>
          <a:p>
            <a:pPr algn="just"/>
            <a:endParaRPr lang="ru-RU" sz="2400" dirty="0" smtClean="0"/>
          </a:p>
          <a:p>
            <a:pPr lvl="1" algn="just"/>
            <a:endParaRPr lang="ru-RU" sz="2400" dirty="0" smtClean="0"/>
          </a:p>
          <a:p>
            <a:pPr algn="just">
              <a:buFont typeface="Wingdings" pitchFamily="2" charset="2"/>
              <a:buChar char="v"/>
            </a:pPr>
            <a:endParaRPr lang="ru-RU"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684568" y="1124744"/>
            <a:ext cx="3053868" cy="1253808"/>
          </a:xfrm>
        </p:spPr>
        <p:txBody>
          <a:bodyPr/>
          <a:lstStyle/>
          <a:p>
            <a:endParaRPr lang="ru-RU" dirty="0"/>
          </a:p>
        </p:txBody>
      </p:sp>
      <p:sp>
        <p:nvSpPr>
          <p:cNvPr id="5" name="Рисунок 4"/>
          <p:cNvSpPr>
            <a:spLocks noGrp="1"/>
          </p:cNvSpPr>
          <p:nvPr>
            <p:ph type="pic" idx="1"/>
          </p:nvPr>
        </p:nvSpPr>
        <p:spPr>
          <a:xfrm>
            <a:off x="-5221088" y="0"/>
            <a:ext cx="4114800" cy="4114800"/>
          </a:xfrm>
        </p:spPr>
      </p:sp>
      <p:sp>
        <p:nvSpPr>
          <p:cNvPr id="3" name="Содержимое 2"/>
          <p:cNvSpPr>
            <a:spLocks noGrp="1"/>
          </p:cNvSpPr>
          <p:nvPr>
            <p:ph type="body" sz="half" idx="2"/>
          </p:nvPr>
        </p:nvSpPr>
        <p:spPr>
          <a:xfrm>
            <a:off x="2267744" y="260648"/>
            <a:ext cx="6624736" cy="6597351"/>
          </a:xfrm>
        </p:spPr>
        <p:txBody>
          <a:bodyPr>
            <a:normAutofit fontScale="92500"/>
          </a:bodyPr>
          <a:lstStyle/>
          <a:p>
            <a:pPr algn="just">
              <a:buNone/>
            </a:pPr>
            <a:r>
              <a:rPr lang="ru-RU" dirty="0" smtClean="0"/>
              <a:t>		</a:t>
            </a:r>
            <a:r>
              <a:rPr lang="ru-RU" sz="2400" b="1" dirty="0" smtClean="0"/>
              <a:t>Штучные материалы. </a:t>
            </a:r>
            <a:r>
              <a:rPr lang="ru-RU" sz="2400" dirty="0" smtClean="0"/>
              <a:t>Для крыш с большим уклоном, поверхность которых уже является декоративным элементом здания, необходимы кровельные материалы, придающие кровле цвет и фактуру. </a:t>
            </a:r>
          </a:p>
          <a:p>
            <a:pPr algn="just"/>
            <a:r>
              <a:rPr lang="ru-RU" sz="2400" dirty="0" smtClean="0"/>
              <a:t> </a:t>
            </a:r>
            <a:r>
              <a:rPr lang="ru-RU" sz="2400" i="1" dirty="0" smtClean="0"/>
              <a:t>Мягкая черепица </a:t>
            </a:r>
            <a:r>
              <a:rPr lang="ru-RU" sz="2400" dirty="0" smtClean="0"/>
              <a:t> - штучный материал, получаемый на основе традиционных рулонных материалов, путем вырубки из полотна фигурных полос, которые при укладке напоминают кровлю из натурального шифера. Мягкая черепица более долговечна, чем аналогичные по строению рулонные материалы, из-за того, что она на образует сплошного покрытия и деформации материала при старении локализуются в каждой плитке в отдельности, что исключает нарушение </a:t>
            </a:r>
            <a:r>
              <a:rPr lang="ru-RU" sz="2400" dirty="0" err="1" smtClean="0"/>
              <a:t>сплошности</a:t>
            </a:r>
            <a:r>
              <a:rPr lang="ru-RU" sz="2400" dirty="0" smtClean="0"/>
              <a:t> покрытия от внутренних напряжений.</a:t>
            </a:r>
          </a:p>
          <a:p>
            <a:pPr algn="just"/>
            <a:r>
              <a:rPr lang="ru-RU" sz="2400" dirty="0" smtClean="0"/>
              <a:t> </a:t>
            </a:r>
            <a:endParaRPr lang="ru-RU" sz="1400" dirty="0"/>
          </a:p>
        </p:txBody>
      </p:sp>
      <p:pic>
        <p:nvPicPr>
          <p:cNvPr id="2050" name="Picture 2"/>
          <p:cNvPicPr>
            <a:picLocks noChangeAspect="1" noChangeArrowheads="1"/>
          </p:cNvPicPr>
          <p:nvPr/>
        </p:nvPicPr>
        <p:blipFill>
          <a:blip r:embed="rId2" cstate="print"/>
          <a:srcRect/>
          <a:stretch>
            <a:fillRect/>
          </a:stretch>
        </p:blipFill>
        <p:spPr bwMode="auto">
          <a:xfrm>
            <a:off x="0" y="1124744"/>
            <a:ext cx="2158777" cy="35534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6832" y="1196752"/>
            <a:ext cx="671452" cy="394613"/>
          </a:xfrm>
        </p:spPr>
        <p:txBody>
          <a:bodyPr>
            <a:normAutofit fontScale="90000"/>
          </a:bodyPr>
          <a:lstStyle/>
          <a:p>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0" y="2681536"/>
            <a:ext cx="8640960" cy="4176464"/>
          </a:xfrm>
        </p:spPr>
        <p:txBody>
          <a:bodyPr>
            <a:noAutofit/>
          </a:bodyPr>
          <a:lstStyle/>
          <a:p>
            <a:pPr algn="just"/>
            <a:r>
              <a:rPr lang="ru-RU" sz="2400" b="1" dirty="0" smtClean="0"/>
              <a:t>Гибкая черепица SHINGLAS</a:t>
            </a:r>
            <a:r>
              <a:rPr lang="ru-RU" sz="2400" dirty="0" smtClean="0"/>
              <a:t> – это кровельный гидроизоляционный материал, относящийся к классу мелкоштучных. По своей структуре черепица аналогична рулонным </a:t>
            </a:r>
            <a:r>
              <a:rPr lang="ru-RU" sz="2400" dirty="0" err="1" smtClean="0"/>
              <a:t>битумно</a:t>
            </a:r>
            <a:r>
              <a:rPr lang="ru-RU" sz="2400" dirty="0" smtClean="0"/>
              <a:t>/битумно-полимерным материалам. SHINGLAS представляет собой небольшие плоские листы, с фигурными вырезами по одному краю.</a:t>
            </a:r>
          </a:p>
          <a:p>
            <a:pPr algn="just"/>
            <a:r>
              <a:rPr lang="ru-RU" sz="2400" dirty="0" smtClean="0"/>
              <a:t>Область применения: </a:t>
            </a:r>
            <a:r>
              <a:rPr lang="ru-RU" sz="2400" dirty="0" smtClean="0"/>
              <a:t>в</a:t>
            </a:r>
            <a:r>
              <a:rPr lang="ru-RU" sz="2400" dirty="0" smtClean="0"/>
              <a:t> </a:t>
            </a:r>
            <a:r>
              <a:rPr lang="ru-RU" sz="2400" dirty="0" err="1" smtClean="0"/>
              <a:t>коттеджном</a:t>
            </a:r>
            <a:r>
              <a:rPr lang="ru-RU" sz="2400" dirty="0" smtClean="0"/>
              <a:t> и малоэтажном строительстве, как при реконструкции, так и на вновь возводимых зданиях и сооружениях различного назначения в качестве основного кровельного покрытия.</a:t>
            </a:r>
            <a:br>
              <a:rPr lang="ru-RU" sz="2400" dirty="0" smtClean="0"/>
            </a:br>
            <a:endParaRPr lang="ru-RU" sz="2400" dirty="0"/>
          </a:p>
        </p:txBody>
      </p:sp>
      <p:pic>
        <p:nvPicPr>
          <p:cNvPr id="5" name="Рисунок 4" descr="http://www.tn.ru/img_out/struktura.jpg"/>
          <p:cNvPicPr/>
          <p:nvPr/>
        </p:nvPicPr>
        <p:blipFill>
          <a:blip r:embed="rId2" cstate="print"/>
          <a:srcRect t="17613" b="10546"/>
          <a:stretch>
            <a:fillRect/>
          </a:stretch>
        </p:blipFill>
        <p:spPr bwMode="auto">
          <a:xfrm>
            <a:off x="323528" y="260648"/>
            <a:ext cx="8568952" cy="2376264"/>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a:xfrm>
            <a:off x="539552" y="548681"/>
            <a:ext cx="8064896" cy="3096344"/>
          </a:xfrm>
        </p:spPr>
        <p:txBody>
          <a:bodyPr>
            <a:normAutofit fontScale="92500" lnSpcReduction="20000"/>
          </a:bodyPr>
          <a:lstStyle/>
          <a:p>
            <a:pPr algn="just"/>
            <a:r>
              <a:rPr lang="ru-RU" sz="2400" dirty="0" smtClean="0"/>
              <a:t>Применяемая для устройства мягкой кровли битумная черепица обладает улучшенными техническими характеристиками.  Если монтаж мягкой кровли выполнен профессионально, такая гибкая черепица прослужит дому свыше 50 лет.</a:t>
            </a:r>
          </a:p>
          <a:p>
            <a:pPr algn="just"/>
            <a:r>
              <a:rPr lang="ru-RU" sz="2400" dirty="0" smtClean="0"/>
              <a:t>Применяемая для устройства мягкой кровли гибкая черепица ШИНГЛАС подходит для скатной кровли. Кроме того, используемая при создании мягкой кровли технология позволяет добиться оптимального по стоимости и надежности решения.</a:t>
            </a:r>
            <a:endParaRPr lang="ru-RU" sz="2400" dirty="0" smtClean="0"/>
          </a:p>
        </p:txBody>
      </p:sp>
      <p:pic>
        <p:nvPicPr>
          <p:cNvPr id="5" name="Рисунок 4" descr="http://www.tn.ru/img_out/forma_narezki.jpg"/>
          <p:cNvPicPr/>
          <p:nvPr/>
        </p:nvPicPr>
        <p:blipFill>
          <a:blip r:embed="rId2" cstate="print"/>
          <a:srcRect l="2750" t="15166" b="2844"/>
          <a:stretch>
            <a:fillRect/>
          </a:stretch>
        </p:blipFill>
        <p:spPr bwMode="auto">
          <a:xfrm>
            <a:off x="611560" y="3645024"/>
            <a:ext cx="8064896" cy="2835013"/>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2843808" y="260648"/>
            <a:ext cx="5976664" cy="6264696"/>
          </a:xfrm>
        </p:spPr>
        <p:txBody>
          <a:bodyPr>
            <a:normAutofit/>
          </a:bodyPr>
          <a:lstStyle/>
          <a:p>
            <a:pPr algn="just"/>
            <a:r>
              <a:rPr lang="ru-RU" sz="2400" i="1" dirty="0" smtClean="0"/>
              <a:t>Волнистые битумно-картонные листы </a:t>
            </a:r>
            <a:r>
              <a:rPr lang="ru-RU" sz="2400" dirty="0" smtClean="0"/>
              <a:t> - штучный материал для кровель, представляющий собой гибкие листы – волнистый картон, пропитанный битумом и с лицевой стороны окрашенный атмосферостойкой полимерной краской. </a:t>
            </a:r>
          </a:p>
          <a:p>
            <a:pPr algn="just"/>
            <a:r>
              <a:rPr lang="ru-RU" sz="2400" dirty="0" smtClean="0"/>
              <a:t>Окраска создает декоративный эффект и защищает картон и битум от действия солнечного излучения.</a:t>
            </a:r>
          </a:p>
          <a:p>
            <a:pPr algn="just"/>
            <a:r>
              <a:rPr lang="ru-RU" sz="2400" dirty="0" smtClean="0"/>
              <a:t>Листы укладывают по решетчатой обрешетке, также возможна укладка по старому кровельному покрытию; укладку производят с </a:t>
            </a:r>
            <a:r>
              <a:rPr lang="ru-RU" sz="2400" dirty="0" err="1" smtClean="0"/>
              <a:t>нахлестом</a:t>
            </a:r>
            <a:r>
              <a:rPr lang="ru-RU" sz="2400" dirty="0" smtClean="0"/>
              <a:t> в одну волну с помощью гвоздей и шурупов.</a:t>
            </a:r>
          </a:p>
          <a:p>
            <a:pPr algn="just"/>
            <a:r>
              <a:rPr lang="ru-RU" sz="2400" dirty="0" smtClean="0"/>
              <a:t> Долговечность материала более 30 лет.</a:t>
            </a:r>
          </a:p>
          <a:p>
            <a:endParaRPr lang="ru-RU" dirty="0"/>
          </a:p>
        </p:txBody>
      </p:sp>
      <p:pic>
        <p:nvPicPr>
          <p:cNvPr id="5" name="Picture 3"/>
          <p:cNvPicPr>
            <a:picLocks noGrp="1" noChangeAspect="1" noChangeArrowheads="1"/>
          </p:cNvPicPr>
          <p:nvPr>
            <p:ph type="pic" idx="1"/>
          </p:nvPr>
        </p:nvPicPr>
        <p:blipFill>
          <a:blip r:embed="rId2" cstate="print"/>
          <a:srcRect l="12500" r="12500"/>
          <a:stretch>
            <a:fillRect/>
          </a:stretch>
        </p:blipFill>
        <p:spPr bwMode="auto">
          <a:xfrm>
            <a:off x="0" y="1988840"/>
            <a:ext cx="2627784" cy="3178696"/>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8880" y="908720"/>
            <a:ext cx="2242592" cy="346050"/>
          </a:xfrm>
        </p:spPr>
        <p:txBody>
          <a:bodyPr>
            <a:normAutofit fontScale="90000"/>
          </a:bodyPr>
          <a:lstStyle/>
          <a:p>
            <a:endParaRPr lang="ru-RU" dirty="0"/>
          </a:p>
        </p:txBody>
      </p:sp>
      <p:sp>
        <p:nvSpPr>
          <p:cNvPr id="3" name="Содержимое 2"/>
          <p:cNvSpPr>
            <a:spLocks noGrp="1"/>
          </p:cNvSpPr>
          <p:nvPr>
            <p:ph idx="1"/>
          </p:nvPr>
        </p:nvSpPr>
        <p:spPr>
          <a:xfrm>
            <a:off x="457200" y="0"/>
            <a:ext cx="8291264" cy="6858000"/>
          </a:xfrm>
        </p:spPr>
        <p:txBody>
          <a:bodyPr>
            <a:normAutofit fontScale="77500" lnSpcReduction="20000"/>
          </a:bodyPr>
          <a:lstStyle/>
          <a:p>
            <a:pPr>
              <a:buNone/>
            </a:pPr>
            <a:r>
              <a:rPr lang="ru-RU" b="1" dirty="0" smtClean="0"/>
              <a:t>		</a:t>
            </a:r>
          </a:p>
          <a:p>
            <a:pPr algn="just">
              <a:buNone/>
            </a:pPr>
            <a:r>
              <a:rPr lang="ru-RU" b="1" dirty="0" smtClean="0"/>
              <a:t>Жидкие гидроизоляционные </a:t>
            </a:r>
            <a:r>
              <a:rPr lang="ru-RU" b="1" dirty="0" smtClean="0"/>
              <a:t>материалы </a:t>
            </a:r>
            <a:r>
              <a:rPr lang="ru-RU" dirty="0" smtClean="0"/>
              <a:t>могут быть пропиточными и пленкообразующими.</a:t>
            </a:r>
          </a:p>
          <a:p>
            <a:pPr algn="just">
              <a:buNone/>
            </a:pPr>
            <a:r>
              <a:rPr lang="ru-RU" b="1" dirty="0" smtClean="0"/>
              <a:t>Пропиточные материалы – </a:t>
            </a:r>
            <a:r>
              <a:rPr lang="ru-RU" dirty="0" smtClean="0"/>
              <a:t>жидкости, проникающие в поры поверхностных слоев материала и образующие там водонепроницаемые барьеры или </a:t>
            </a:r>
            <a:r>
              <a:rPr lang="ru-RU" dirty="0" err="1" smtClean="0"/>
              <a:t>гидрофобизирующие</a:t>
            </a:r>
            <a:r>
              <a:rPr lang="ru-RU" dirty="0" smtClean="0"/>
              <a:t> поверхности пор.</a:t>
            </a:r>
          </a:p>
          <a:p>
            <a:pPr algn="just">
              <a:buNone/>
            </a:pPr>
            <a:r>
              <a:rPr lang="ru-RU" b="1" i="1" dirty="0" smtClean="0"/>
              <a:t>Битумы</a:t>
            </a:r>
            <a:r>
              <a:rPr lang="ru-RU" dirty="0" smtClean="0"/>
              <a:t>, приведенные в жидкое состояние, - простейшие пропиточные материалы. Они придают пропитанному слою материала водонепроницаемость. Для перевода в жидкое состояние битумы можно расплавить, растворить в органических растворителях или приготовить из них битумную эмульсию.</a:t>
            </a:r>
            <a:endParaRPr lang="ru-RU" b="1" i="1" dirty="0" smtClean="0"/>
          </a:p>
          <a:p>
            <a:pPr algn="just"/>
            <a:r>
              <a:rPr lang="ru-RU" dirty="0" smtClean="0"/>
              <a:t> </a:t>
            </a:r>
            <a:r>
              <a:rPr lang="ru-RU" i="1" dirty="0" smtClean="0"/>
              <a:t>Битумные эмульсии </a:t>
            </a:r>
            <a:r>
              <a:rPr lang="ru-RU" dirty="0" smtClean="0"/>
              <a:t>готовят в гомогенизаторах (высокоскоростных смесителях). В них расплавленный битум </a:t>
            </a:r>
            <a:r>
              <a:rPr lang="ru-RU" dirty="0" err="1" smtClean="0"/>
              <a:t>диспергируют</a:t>
            </a:r>
            <a:r>
              <a:rPr lang="ru-RU" dirty="0" smtClean="0"/>
              <a:t> в горячей воде (85-90</a:t>
            </a:r>
            <a:r>
              <a:rPr lang="ru-RU" baseline="30000" dirty="0" smtClean="0"/>
              <a:t>0</a:t>
            </a:r>
            <a:r>
              <a:rPr lang="en-US" dirty="0" smtClean="0"/>
              <a:t>C</a:t>
            </a:r>
            <a:r>
              <a:rPr lang="ru-RU" dirty="0" smtClean="0"/>
              <a:t>), в </a:t>
            </a:r>
            <a:r>
              <a:rPr lang="ru-RU" dirty="0" smtClean="0"/>
              <a:t>которой </a:t>
            </a:r>
            <a:r>
              <a:rPr lang="ru-RU" dirty="0" smtClean="0"/>
              <a:t>предварительно растворяют поверхностно-активные вещества-эмульгаторы, обеспечивающие стабильность эмульсии. Эмульсии могут быть модифицированы полимерами или латексами каучуков. Пропитка эмульсиями целесообразна для влажных материалов</a:t>
            </a:r>
            <a:r>
              <a:rPr lang="ru-RU" dirty="0" smtClean="0"/>
              <a:t>.</a:t>
            </a:r>
          </a:p>
          <a:p>
            <a:pPr algn="just"/>
            <a:endParaRPr lang="ru-RU"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0648" y="0"/>
            <a:ext cx="658416" cy="490066"/>
          </a:xfrm>
        </p:spPr>
        <p:txBody>
          <a:bodyPr>
            <a:normAutofit fontScale="90000"/>
          </a:bodyPr>
          <a:lstStyle/>
          <a:p>
            <a:endParaRPr lang="ru-RU" dirty="0"/>
          </a:p>
        </p:txBody>
      </p:sp>
      <p:sp>
        <p:nvSpPr>
          <p:cNvPr id="3" name="Содержимое 2"/>
          <p:cNvSpPr>
            <a:spLocks noGrp="1"/>
          </p:cNvSpPr>
          <p:nvPr>
            <p:ph idx="1"/>
          </p:nvPr>
        </p:nvSpPr>
        <p:spPr>
          <a:xfrm>
            <a:off x="457200" y="260648"/>
            <a:ext cx="8219256" cy="5865515"/>
          </a:xfrm>
        </p:spPr>
        <p:txBody>
          <a:bodyPr>
            <a:normAutofit fontScale="92500"/>
          </a:bodyPr>
          <a:lstStyle/>
          <a:p>
            <a:pPr algn="just"/>
            <a:r>
              <a:rPr lang="ru-RU" b="1" i="1" dirty="0" smtClean="0"/>
              <a:t>Инъекционные материалы</a:t>
            </a:r>
            <a:r>
              <a:rPr lang="ru-RU" dirty="0" smtClean="0"/>
              <a:t> нагнетают в поры изолируемого материала под давлением. В качестве инъекционных могут использоваться не только все пропиточные, но и более вязкие жидкости (эпоксидные смолы, полимерные дисперсии.</a:t>
            </a:r>
          </a:p>
          <a:p>
            <a:pPr algn="just"/>
            <a:r>
              <a:rPr lang="ru-RU" dirty="0" smtClean="0"/>
              <a:t>Принудительное нагнетание гидроизоляционного материала в конструкцию обеспечивает более высокую водонепроницаемость образующегося защитного слоя, чем свободная пропитка, но его выполнение значительно сложнее и дороже ее.</a:t>
            </a:r>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4704" y="0"/>
            <a:ext cx="874440" cy="346050"/>
          </a:xfrm>
        </p:spPr>
        <p:txBody>
          <a:bodyPr>
            <a:normAutofit fontScale="90000"/>
          </a:bodyPr>
          <a:lstStyle/>
          <a:p>
            <a:endParaRPr lang="ru-RU" dirty="0"/>
          </a:p>
        </p:txBody>
      </p:sp>
      <p:sp>
        <p:nvSpPr>
          <p:cNvPr id="3" name="Содержимое 2"/>
          <p:cNvSpPr>
            <a:spLocks noGrp="1"/>
          </p:cNvSpPr>
          <p:nvPr>
            <p:ph idx="1"/>
          </p:nvPr>
        </p:nvSpPr>
        <p:spPr>
          <a:xfrm>
            <a:off x="457200" y="332656"/>
            <a:ext cx="8219256" cy="5793507"/>
          </a:xfrm>
        </p:spPr>
        <p:txBody>
          <a:bodyPr/>
          <a:lstStyle/>
          <a:p>
            <a:pPr algn="just"/>
            <a:r>
              <a:rPr lang="ru-RU" b="1" i="1" dirty="0" smtClean="0"/>
              <a:t>Пленкообразующие материалы – </a:t>
            </a:r>
            <a:r>
              <a:rPr lang="ru-RU" dirty="0" err="1" smtClean="0"/>
              <a:t>вязкожидкие</a:t>
            </a:r>
            <a:r>
              <a:rPr lang="ru-RU" dirty="0" smtClean="0"/>
              <a:t> составы, которые после нанесения на поверхность изолируемой конструкции образуют на ней водонепроницаемую пленку.</a:t>
            </a:r>
          </a:p>
          <a:p>
            <a:pPr algn="just"/>
            <a:r>
              <a:rPr lang="ru-RU" dirty="0" smtClean="0"/>
              <a:t>Образование пленки происходит либо в результате улетучивания растворителя, либо в результате полимеризации.</a:t>
            </a:r>
          </a:p>
          <a:p>
            <a:pPr algn="just"/>
            <a:r>
              <a:rPr lang="ru-RU" dirty="0" smtClean="0"/>
              <a:t>Среди пленкообразующих веществ наибольшее распространение получили разжиженные битумы и битумные эмульсии, лаки и эмали.</a:t>
            </a:r>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2896" y="0"/>
            <a:ext cx="946448" cy="562074"/>
          </a:xfrm>
        </p:spPr>
        <p:txBody>
          <a:bodyPr>
            <a:normAutofit fontScale="90000"/>
          </a:bodyPr>
          <a:lstStyle/>
          <a:p>
            <a:endParaRPr lang="ru-RU" dirty="0"/>
          </a:p>
        </p:txBody>
      </p:sp>
      <p:sp>
        <p:nvSpPr>
          <p:cNvPr id="3" name="Содержимое 2"/>
          <p:cNvSpPr>
            <a:spLocks noGrp="1"/>
          </p:cNvSpPr>
          <p:nvPr>
            <p:ph idx="1"/>
          </p:nvPr>
        </p:nvSpPr>
        <p:spPr>
          <a:xfrm>
            <a:off x="0" y="476672"/>
            <a:ext cx="8676456" cy="6381328"/>
          </a:xfrm>
        </p:spPr>
        <p:txBody>
          <a:bodyPr>
            <a:normAutofit fontScale="77500" lnSpcReduction="20000"/>
          </a:bodyPr>
          <a:lstStyle/>
          <a:p>
            <a:pPr algn="just">
              <a:buNone/>
            </a:pPr>
            <a:r>
              <a:rPr lang="ru-RU" b="1" dirty="0" smtClean="0"/>
              <a:t>Пастообразные гидроизоляционные материалы</a:t>
            </a:r>
          </a:p>
          <a:p>
            <a:pPr algn="just"/>
            <a:r>
              <a:rPr lang="ru-RU" b="1" dirty="0" smtClean="0"/>
              <a:t> </a:t>
            </a:r>
            <a:r>
              <a:rPr lang="ru-RU" i="1" dirty="0" smtClean="0"/>
              <a:t>Мастики  - </a:t>
            </a:r>
            <a:r>
              <a:rPr lang="ru-RU" dirty="0" smtClean="0"/>
              <a:t>получают </a:t>
            </a:r>
            <a:r>
              <a:rPr lang="ru-RU" dirty="0" smtClean="0"/>
              <a:t>смешиванием органических вяжущих с минеральными наполнителями и специальными добавками (пластифицирующими, структурирующими и др.). </a:t>
            </a:r>
            <a:endParaRPr lang="ru-RU" dirty="0" smtClean="0"/>
          </a:p>
          <a:p>
            <a:pPr algn="just"/>
            <a:r>
              <a:rPr lang="ru-RU" i="1" dirty="0" smtClean="0"/>
              <a:t>По виду вяжущего </a:t>
            </a:r>
            <a:r>
              <a:rPr lang="ru-RU" dirty="0" smtClean="0"/>
              <a:t>различают мастики битумные, битумно-полимерные и полимерные.</a:t>
            </a:r>
          </a:p>
          <a:p>
            <a:pPr algn="just"/>
            <a:r>
              <a:rPr lang="ru-RU" i="1" dirty="0" smtClean="0"/>
              <a:t>Битумные </a:t>
            </a:r>
            <a:r>
              <a:rPr lang="ru-RU" i="1" dirty="0" smtClean="0"/>
              <a:t>мастики </a:t>
            </a:r>
            <a:r>
              <a:rPr lang="ru-RU" i="1" dirty="0" smtClean="0"/>
              <a:t>– </a:t>
            </a:r>
            <a:r>
              <a:rPr lang="ru-RU" dirty="0" smtClean="0"/>
              <a:t>самые распространенные; имеют </a:t>
            </a:r>
            <a:r>
              <a:rPr lang="ru-RU" dirty="0" smtClean="0"/>
              <a:t>хорошую адгезию к большинству материалов. Выпускают такие мастики в двух вариантах: </a:t>
            </a:r>
            <a:r>
              <a:rPr lang="ru-RU" i="1" dirty="0" smtClean="0"/>
              <a:t>холодные, </a:t>
            </a:r>
            <a:r>
              <a:rPr lang="ru-RU" dirty="0" smtClean="0"/>
              <a:t>готовые к употреблению (они содержат растворитель) и </a:t>
            </a:r>
            <a:r>
              <a:rPr lang="ru-RU" i="1" dirty="0" smtClean="0"/>
              <a:t>горячие, </a:t>
            </a:r>
            <a:r>
              <a:rPr lang="ru-RU" dirty="0" smtClean="0"/>
              <a:t>нуждающиеся в нагреве до 160…180</a:t>
            </a:r>
            <a:r>
              <a:rPr lang="ru-RU" baseline="30000" dirty="0" smtClean="0"/>
              <a:t>0</a:t>
            </a:r>
            <a:r>
              <a:rPr lang="en-US" dirty="0" smtClean="0"/>
              <a:t>C</a:t>
            </a:r>
            <a:r>
              <a:rPr lang="ru-RU" dirty="0" smtClean="0"/>
              <a:t>  для перевода в рабочее состояние</a:t>
            </a:r>
            <a:r>
              <a:rPr lang="ru-RU" dirty="0" smtClean="0"/>
              <a:t>.</a:t>
            </a:r>
          </a:p>
          <a:p>
            <a:pPr algn="just"/>
            <a:r>
              <a:rPr lang="ru-RU" dirty="0" smtClean="0"/>
              <a:t>Используют мастики в качестве приклеивающего материала (для наклейки рулонной гидроизоляции), в качестве материала, образующего гидроизоляционный слой на обрабатываемой конструкции (для обмазки наружных поверхностей стен подвалов и фундаментов).</a:t>
            </a:r>
          </a:p>
          <a:p>
            <a:pPr algn="just"/>
            <a:r>
              <a:rPr lang="ru-RU" dirty="0" smtClean="0"/>
              <a:t>Полимерные мастики применяют также для устройства антикоррозионных покрытий на бетонных и металлических конструкциях, работающих в агрессивных средах.</a:t>
            </a:r>
            <a:endParaRPr lang="ru-RU" dirty="0" smtClean="0"/>
          </a:p>
          <a:p>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332656"/>
            <a:ext cx="1162472" cy="346050"/>
          </a:xfrm>
        </p:spPr>
        <p:txBody>
          <a:bodyPr>
            <a:normAutofit fontScale="90000"/>
          </a:bodyPr>
          <a:lstStyle/>
          <a:p>
            <a:endParaRPr lang="ru-RU" dirty="0"/>
          </a:p>
        </p:txBody>
      </p:sp>
      <p:sp>
        <p:nvSpPr>
          <p:cNvPr id="3" name="Содержимое 2"/>
          <p:cNvSpPr>
            <a:spLocks noGrp="1"/>
          </p:cNvSpPr>
          <p:nvPr>
            <p:ph idx="1"/>
          </p:nvPr>
        </p:nvSpPr>
        <p:spPr>
          <a:xfrm>
            <a:off x="457200" y="692696"/>
            <a:ext cx="8147248" cy="5433467"/>
          </a:xfrm>
        </p:spPr>
        <p:txBody>
          <a:bodyPr>
            <a:normAutofit lnSpcReduction="10000"/>
          </a:bodyPr>
          <a:lstStyle/>
          <a:p>
            <a:pPr algn="just"/>
            <a:r>
              <a:rPr lang="ru-RU" b="1" i="1" dirty="0" smtClean="0"/>
              <a:t>Пасты </a:t>
            </a:r>
            <a:r>
              <a:rPr lang="ru-RU" dirty="0" smtClean="0"/>
              <a:t>получают на основе битумов путем их диспергирования в присутствии твердого эмульгатора (глины, извести).</a:t>
            </a:r>
          </a:p>
          <a:p>
            <a:pPr algn="just"/>
            <a:r>
              <a:rPr lang="ru-RU" dirty="0" smtClean="0"/>
              <a:t>На 50% легкоплавкого битума расходуется примерно 10-15% глины или извести и 35-45% воды.</a:t>
            </a:r>
          </a:p>
          <a:p>
            <a:pPr algn="just"/>
            <a:r>
              <a:rPr lang="ru-RU" dirty="0" smtClean="0"/>
              <a:t>Пасты хорошо смешиваются с наполнителями (песком) и легко наносятся даже на влажные поверхности; после высыхания капли битума сливаются и образуется мастичное покрытие.</a:t>
            </a:r>
            <a:r>
              <a:rPr lang="ru-RU" b="1" i="1" dirty="0" smtClean="0"/>
              <a:t> </a:t>
            </a:r>
            <a:endParaRPr lang="ru-RU" b="1" i="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6632" y="0"/>
            <a:ext cx="298376" cy="346050"/>
          </a:xfrm>
        </p:spPr>
        <p:txBody>
          <a:bodyPr>
            <a:normAutofit fontScale="90000"/>
          </a:bodyPr>
          <a:lstStyle/>
          <a:p>
            <a:endParaRPr lang="ru-RU" dirty="0"/>
          </a:p>
        </p:txBody>
      </p:sp>
      <p:sp>
        <p:nvSpPr>
          <p:cNvPr id="3" name="Содержимое 2"/>
          <p:cNvSpPr>
            <a:spLocks noGrp="1"/>
          </p:cNvSpPr>
          <p:nvPr>
            <p:ph idx="1"/>
          </p:nvPr>
        </p:nvSpPr>
        <p:spPr>
          <a:xfrm>
            <a:off x="251520" y="0"/>
            <a:ext cx="8568952" cy="6858000"/>
          </a:xfrm>
        </p:spPr>
        <p:txBody>
          <a:bodyPr>
            <a:normAutofit fontScale="85000" lnSpcReduction="20000"/>
          </a:bodyPr>
          <a:lstStyle/>
          <a:p>
            <a:pPr algn="just"/>
            <a:r>
              <a:rPr lang="ru-RU" b="1" i="1" dirty="0" smtClean="0"/>
              <a:t>Герметизирующие материалы </a:t>
            </a:r>
            <a:r>
              <a:rPr lang="ru-RU" dirty="0" smtClean="0"/>
              <a:t>должны обеспечивать эластичность, необходимую для восприятия температурных и усадочных деформаций, и не допускать проникания влаги через швы.</a:t>
            </a:r>
          </a:p>
          <a:p>
            <a:pPr algn="just"/>
            <a:r>
              <a:rPr lang="ru-RU" dirty="0" smtClean="0"/>
              <a:t>В</a:t>
            </a:r>
            <a:r>
              <a:rPr lang="ru-RU" dirty="0" smtClean="0"/>
              <a:t> настоящее время для заполнения и уплотнения швов служат герметизирующие мастики (нетвердеющие и твердеющие) и эластичные уплотняющие прокладки.</a:t>
            </a:r>
          </a:p>
          <a:p>
            <a:pPr algn="just"/>
            <a:r>
              <a:rPr lang="ru-RU" dirty="0" smtClean="0"/>
              <a:t>Герметизирующую мастику наносят в пластичном состоянии специальным  инструментом. </a:t>
            </a:r>
          </a:p>
          <a:p>
            <a:pPr algn="just"/>
            <a:r>
              <a:rPr lang="ru-RU" dirty="0" smtClean="0"/>
              <a:t>Мастика хорошо заполняет не только сам шов, но и места пересечений вертикальных и горизонтальных швов, являющиеся уязвимым местом сборной конструкции. Мастика хорошо прилипает к бетону и сохраняет адгезию к бетону при положительных и отрицательных температурах; она не должна сползать или стекать при повышении температуры (до 60</a:t>
            </a:r>
            <a:r>
              <a:rPr lang="ru-RU" baseline="30000" dirty="0" smtClean="0"/>
              <a:t>0</a:t>
            </a:r>
            <a:r>
              <a:rPr lang="ru-RU" dirty="0" smtClean="0"/>
              <a:t> С).</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208912" cy="954107"/>
          </a:xfrm>
          <a:prstGeom prst="rect">
            <a:avLst/>
          </a:prstGeom>
        </p:spPr>
        <p:txBody>
          <a:bodyPr wrap="square">
            <a:spAutoFit/>
          </a:bodyPr>
          <a:lstStyle/>
          <a:p>
            <a:pPr algn="just">
              <a:buFont typeface="Arial" pitchFamily="34" charset="0"/>
              <a:buChar char="•"/>
            </a:pPr>
            <a:r>
              <a:rPr lang="ru-RU" sz="2800" b="1" dirty="0" smtClean="0"/>
              <a:t>Элементарный состав </a:t>
            </a:r>
            <a:r>
              <a:rPr lang="ru-RU" sz="2800" dirty="0" smtClean="0"/>
              <a:t>битумов  колеблется в пределах:</a:t>
            </a:r>
          </a:p>
        </p:txBody>
      </p:sp>
      <p:graphicFrame>
        <p:nvGraphicFramePr>
          <p:cNvPr id="3" name="Таблица 2"/>
          <p:cNvGraphicFramePr>
            <a:graphicFrameLocks noGrp="1"/>
          </p:cNvGraphicFramePr>
          <p:nvPr/>
        </p:nvGraphicFramePr>
        <p:xfrm>
          <a:off x="539552" y="1628798"/>
          <a:ext cx="8136904" cy="4680522"/>
        </p:xfrm>
        <a:graphic>
          <a:graphicData uri="http://schemas.openxmlformats.org/drawingml/2006/table">
            <a:tbl>
              <a:tblPr firstRow="1" bandRow="1">
                <a:tableStyleId>{5C22544A-7EE6-4342-B048-85BDC9FD1C3A}</a:tableStyleId>
              </a:tblPr>
              <a:tblGrid>
                <a:gridCol w="4032448"/>
                <a:gridCol w="4104456"/>
              </a:tblGrid>
              <a:tr h="780087">
                <a:tc>
                  <a:txBody>
                    <a:bodyPr/>
                    <a:lstStyle/>
                    <a:p>
                      <a:r>
                        <a:rPr lang="ru-RU" sz="2800" dirty="0" smtClean="0"/>
                        <a:t>Химический элемент</a:t>
                      </a:r>
                    </a:p>
                  </a:txBody>
                  <a:tcPr/>
                </a:tc>
                <a:tc>
                  <a:txBody>
                    <a:bodyPr/>
                    <a:lstStyle/>
                    <a:p>
                      <a:pPr algn="ctr"/>
                      <a:r>
                        <a:rPr lang="ru-RU" sz="2800" dirty="0" smtClean="0"/>
                        <a:t>   Содержание</a:t>
                      </a:r>
                      <a:endParaRPr lang="ru-RU" sz="2800" dirty="0"/>
                    </a:p>
                  </a:txBody>
                  <a:tcPr/>
                </a:tc>
              </a:tr>
              <a:tr h="780087">
                <a:tc>
                  <a:txBody>
                    <a:bodyPr/>
                    <a:lstStyle/>
                    <a:p>
                      <a:r>
                        <a:rPr lang="ru-RU" sz="2800" dirty="0" smtClean="0"/>
                        <a:t>углерод</a:t>
                      </a:r>
                      <a:endParaRPr lang="ru-RU" sz="2800" dirty="0"/>
                    </a:p>
                  </a:txBody>
                  <a:tcPr/>
                </a:tc>
                <a:tc>
                  <a:txBody>
                    <a:bodyPr/>
                    <a:lstStyle/>
                    <a:p>
                      <a:pPr algn="ctr"/>
                      <a:r>
                        <a:rPr lang="ru-RU" sz="2800" dirty="0" smtClean="0"/>
                        <a:t>70-80%</a:t>
                      </a:r>
                      <a:endParaRPr lang="ru-RU" sz="2800" dirty="0"/>
                    </a:p>
                  </a:txBody>
                  <a:tcPr/>
                </a:tc>
              </a:tr>
              <a:tr h="780087">
                <a:tc>
                  <a:txBody>
                    <a:bodyPr/>
                    <a:lstStyle/>
                    <a:p>
                      <a:r>
                        <a:rPr lang="ru-RU" sz="2800" dirty="0" smtClean="0"/>
                        <a:t>водород</a:t>
                      </a:r>
                      <a:endParaRPr lang="ru-RU" sz="2800" dirty="0"/>
                    </a:p>
                  </a:txBody>
                  <a:tcPr/>
                </a:tc>
                <a:tc>
                  <a:txBody>
                    <a:bodyPr/>
                    <a:lstStyle/>
                    <a:p>
                      <a:pPr algn="ctr"/>
                      <a:r>
                        <a:rPr lang="ru-RU" sz="2800" dirty="0" smtClean="0"/>
                        <a:t>10-15%</a:t>
                      </a:r>
                      <a:endParaRPr lang="ru-RU" sz="2800" dirty="0"/>
                    </a:p>
                  </a:txBody>
                  <a:tcPr/>
                </a:tc>
              </a:tr>
              <a:tr h="780087">
                <a:tc>
                  <a:txBody>
                    <a:bodyPr/>
                    <a:lstStyle/>
                    <a:p>
                      <a:r>
                        <a:rPr lang="ru-RU" sz="2800" dirty="0" smtClean="0"/>
                        <a:t>сера</a:t>
                      </a:r>
                      <a:endParaRPr lang="ru-RU" sz="2800" dirty="0"/>
                    </a:p>
                  </a:txBody>
                  <a:tcPr/>
                </a:tc>
                <a:tc>
                  <a:txBody>
                    <a:bodyPr/>
                    <a:lstStyle/>
                    <a:p>
                      <a:pPr algn="ctr"/>
                      <a:r>
                        <a:rPr lang="ru-RU" sz="2800" dirty="0" smtClean="0"/>
                        <a:t>2-9%</a:t>
                      </a:r>
                      <a:endParaRPr lang="ru-RU" sz="2800" dirty="0"/>
                    </a:p>
                  </a:txBody>
                  <a:tcPr/>
                </a:tc>
              </a:tr>
              <a:tr h="780087">
                <a:tc>
                  <a:txBody>
                    <a:bodyPr/>
                    <a:lstStyle/>
                    <a:p>
                      <a:r>
                        <a:rPr lang="ru-RU" sz="2800" dirty="0" smtClean="0"/>
                        <a:t>кислород</a:t>
                      </a:r>
                      <a:endParaRPr lang="ru-RU" sz="2800" dirty="0"/>
                    </a:p>
                  </a:txBody>
                  <a:tcPr/>
                </a:tc>
                <a:tc>
                  <a:txBody>
                    <a:bodyPr/>
                    <a:lstStyle/>
                    <a:p>
                      <a:pPr algn="ctr"/>
                      <a:r>
                        <a:rPr lang="ru-RU" sz="2800" dirty="0" smtClean="0"/>
                        <a:t>1-5%</a:t>
                      </a:r>
                    </a:p>
                  </a:txBody>
                  <a:tcPr/>
                </a:tc>
              </a:tr>
              <a:tr h="780087">
                <a:tc>
                  <a:txBody>
                    <a:bodyPr/>
                    <a:lstStyle/>
                    <a:p>
                      <a:r>
                        <a:rPr lang="ru-RU" sz="2800" dirty="0" smtClean="0"/>
                        <a:t>азот</a:t>
                      </a:r>
                      <a:endParaRPr lang="ru-RU" sz="2800" dirty="0"/>
                    </a:p>
                  </a:txBody>
                  <a:tcPr/>
                </a:tc>
                <a:tc>
                  <a:txBody>
                    <a:bodyPr/>
                    <a:lstStyle/>
                    <a:p>
                      <a:pPr algn="ctr"/>
                      <a:r>
                        <a:rPr lang="ru-RU" sz="2800" dirty="0" smtClean="0"/>
                        <a:t>0-2%</a:t>
                      </a:r>
                    </a:p>
                  </a:txBody>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4704" y="0"/>
            <a:ext cx="1090464" cy="490066"/>
          </a:xfrm>
        </p:spPr>
        <p:txBody>
          <a:bodyPr>
            <a:normAutofit fontScale="90000"/>
          </a:bodyPr>
          <a:lstStyle/>
          <a:p>
            <a:endParaRPr lang="ru-RU" dirty="0"/>
          </a:p>
        </p:txBody>
      </p:sp>
      <p:sp>
        <p:nvSpPr>
          <p:cNvPr id="3" name="Содержимое 2"/>
          <p:cNvSpPr>
            <a:spLocks noGrp="1"/>
          </p:cNvSpPr>
          <p:nvPr>
            <p:ph idx="1"/>
          </p:nvPr>
        </p:nvSpPr>
        <p:spPr>
          <a:xfrm>
            <a:off x="1835696" y="0"/>
            <a:ext cx="7056784" cy="6858000"/>
          </a:xfrm>
        </p:spPr>
        <p:txBody>
          <a:bodyPr>
            <a:normAutofit fontScale="62500" lnSpcReduction="20000"/>
          </a:bodyPr>
          <a:lstStyle/>
          <a:p>
            <a:pPr algn="just">
              <a:buNone/>
            </a:pPr>
            <a:endParaRPr lang="ru-RU" dirty="0" smtClean="0"/>
          </a:p>
          <a:p>
            <a:pPr algn="just"/>
            <a:r>
              <a:rPr lang="ru-RU" dirty="0" smtClean="0"/>
              <a:t>Битумно-полимерный герметик ТЕХНОНИКОЛЬ является однокомпонентным материалом горячего применения, состоит из нефтяных битумов модифицированных полимером и технологических добавок. </a:t>
            </a:r>
          </a:p>
          <a:p>
            <a:pPr algn="just"/>
            <a:r>
              <a:rPr lang="ru-RU" dirty="0" smtClean="0"/>
              <a:t>Обладает широким диапазоном рабочих температур, высокой эластичностью, отсутствием усадки и небольшим временем отверждения.</a:t>
            </a:r>
          </a:p>
          <a:p>
            <a:pPr algn="just"/>
            <a:r>
              <a:rPr lang="ru-RU" dirty="0" smtClean="0"/>
              <a:t>Полимерно-битумное вяжущее ТЕХНОНИКОЛЬ состоит из нефтяных дорожных битумов модифицированных термопластичным синтетическим каучуком и </a:t>
            </a:r>
            <a:r>
              <a:rPr lang="ru-RU" dirty="0" err="1" smtClean="0"/>
              <a:t>адгезионной</a:t>
            </a:r>
            <a:r>
              <a:rPr lang="ru-RU" dirty="0" smtClean="0"/>
              <a:t> добавки.</a:t>
            </a:r>
          </a:p>
          <a:p>
            <a:pPr algn="just"/>
            <a:r>
              <a:rPr lang="ru-RU" dirty="0" smtClean="0"/>
              <a:t>Обеспечивает более широкий по сравнению с вязкими дорожными битумами температурный интервал работоспособности.</a:t>
            </a:r>
          </a:p>
          <a:p>
            <a:pPr algn="just"/>
            <a:r>
              <a:rPr lang="ru-RU" dirty="0" smtClean="0"/>
              <a:t>Увеличивает срок службы дорожных покрытий в 2-3 раза, тем самым существенно снижая затраты связанные с их эксплуатацией и текущим ремонтом.</a:t>
            </a:r>
          </a:p>
          <a:p>
            <a:pPr algn="just"/>
            <a:r>
              <a:rPr lang="ru-RU" dirty="0" smtClean="0"/>
              <a:t>Применяется: </a:t>
            </a:r>
          </a:p>
          <a:p>
            <a:pPr lvl="0" algn="just"/>
            <a:r>
              <a:rPr lang="ru-RU" dirty="0" smtClean="0"/>
              <a:t>В качестве вяжущего во всех видах горячих асфальтобетонных смесей (уплотняемых, щебеночно-мастичных, литых).</a:t>
            </a:r>
          </a:p>
          <a:p>
            <a:pPr lvl="0" algn="just"/>
            <a:r>
              <a:rPr lang="ru-RU" dirty="0" smtClean="0"/>
              <a:t>Для </a:t>
            </a:r>
            <a:r>
              <a:rPr lang="ru-RU" dirty="0" err="1" smtClean="0"/>
              <a:t>подгрунтовки</a:t>
            </a:r>
            <a:r>
              <a:rPr lang="ru-RU" dirty="0" smtClean="0"/>
              <a:t> – устройства </a:t>
            </a:r>
            <a:r>
              <a:rPr lang="ru-RU" dirty="0" err="1" smtClean="0"/>
              <a:t>трещинопрерывающей</a:t>
            </a:r>
            <a:r>
              <a:rPr lang="ru-RU" dirty="0" smtClean="0"/>
              <a:t> прослойки.</a:t>
            </a:r>
          </a:p>
        </p:txBody>
      </p:sp>
      <p:pic>
        <p:nvPicPr>
          <p:cNvPr id="4" name="picture_obj" descr="http://www.tn.ru/img_out/catalogue_classes_products/uploadalsik356s8b.jpg"/>
          <p:cNvPicPr/>
          <p:nvPr/>
        </p:nvPicPr>
        <p:blipFill>
          <a:blip r:embed="rId2" cstate="print"/>
          <a:srcRect/>
          <a:stretch>
            <a:fillRect/>
          </a:stretch>
        </p:blipFill>
        <p:spPr bwMode="auto">
          <a:xfrm>
            <a:off x="0" y="1772816"/>
            <a:ext cx="2195736" cy="2736304"/>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760" y="0"/>
            <a:ext cx="946448" cy="418058"/>
          </a:xfrm>
        </p:spPr>
        <p:txBody>
          <a:bodyPr>
            <a:normAutofit fontScale="90000"/>
          </a:bodyPr>
          <a:lstStyle/>
          <a:p>
            <a:endParaRPr lang="ru-RU" dirty="0"/>
          </a:p>
        </p:txBody>
      </p:sp>
      <p:sp>
        <p:nvSpPr>
          <p:cNvPr id="3" name="Содержимое 2"/>
          <p:cNvSpPr>
            <a:spLocks noGrp="1"/>
          </p:cNvSpPr>
          <p:nvPr>
            <p:ph idx="1"/>
          </p:nvPr>
        </p:nvSpPr>
        <p:spPr>
          <a:xfrm>
            <a:off x="1403648" y="260648"/>
            <a:ext cx="7416824" cy="7200800"/>
          </a:xfrm>
        </p:spPr>
        <p:txBody>
          <a:bodyPr>
            <a:normAutofit fontScale="55000" lnSpcReduction="20000"/>
          </a:bodyPr>
          <a:lstStyle/>
          <a:p>
            <a:pPr algn="just"/>
            <a:r>
              <a:rPr lang="ru-RU" dirty="0" err="1" smtClean="0"/>
              <a:t>Праймер</a:t>
            </a:r>
            <a:r>
              <a:rPr lang="ru-RU" dirty="0" smtClean="0"/>
              <a:t> битумно-полимерный применяется для обработки поверхностей пролетных строений мостовых сооружений перед укладкой гидроизоляционных материалов, </a:t>
            </a:r>
            <a:r>
              <a:rPr lang="ru-RU" dirty="0" err="1" smtClean="0"/>
              <a:t>огрунтовки</a:t>
            </a:r>
            <a:r>
              <a:rPr lang="ru-RU" dirty="0" smtClean="0"/>
              <a:t> цементно-песчаных, бетонных, металлических и других поверхностей перед укладкой наплавляемых, самоклеящихся кровельных и гидроизоляционных материалов.</a:t>
            </a:r>
          </a:p>
          <a:p>
            <a:pPr algn="just"/>
            <a:r>
              <a:rPr lang="ru-RU" b="1" dirty="0" smtClean="0"/>
              <a:t>Описание материала</a:t>
            </a:r>
            <a:endParaRPr lang="ru-RU" dirty="0" smtClean="0"/>
          </a:p>
          <a:p>
            <a:pPr algn="just"/>
            <a:r>
              <a:rPr lang="ru-RU" dirty="0" err="1" smtClean="0"/>
              <a:t>Праймер</a:t>
            </a:r>
            <a:r>
              <a:rPr lang="ru-RU" dirty="0" smtClean="0"/>
              <a:t> битумно-полимерный ТЕХНОНИКОЛЬ состоит из раствора нефтяного битума, полимеров и </a:t>
            </a:r>
            <a:r>
              <a:rPr lang="ru-RU" dirty="0" err="1" smtClean="0"/>
              <a:t>адгезионных</a:t>
            </a:r>
            <a:r>
              <a:rPr lang="ru-RU" dirty="0" smtClean="0"/>
              <a:t> добавок в органических растворителях. Материал обладает малым временем высыхания и надежно защищает металлическую поверхность от коррозии перед укладкой гидроизоляционного слоя. После укладки гидроизоляции увеличивает прочность сцепления наплавляемого материала с основанием.</a:t>
            </a:r>
          </a:p>
          <a:p>
            <a:pPr algn="just"/>
            <a:r>
              <a:rPr lang="ru-RU" dirty="0" err="1" smtClean="0"/>
              <a:t>Праймер</a:t>
            </a:r>
            <a:r>
              <a:rPr lang="ru-RU" dirty="0" smtClean="0"/>
              <a:t> наносится кистями, щетками, валиками либо при помощи установки безвоздушного напыления. Расход </a:t>
            </a:r>
            <a:r>
              <a:rPr lang="ru-RU" dirty="0" err="1" smtClean="0"/>
              <a:t>праймера</a:t>
            </a:r>
            <a:r>
              <a:rPr lang="ru-RU" dirty="0" smtClean="0"/>
              <a:t> — 0,25-0,35 л/м2 (1 л </a:t>
            </a:r>
            <a:r>
              <a:rPr lang="ru-RU" dirty="0" err="1" smtClean="0"/>
              <a:t>праймера</a:t>
            </a:r>
            <a:r>
              <a:rPr lang="ru-RU" dirty="0" smtClean="0"/>
              <a:t> на 4 м2 поверхности).</a:t>
            </a:r>
          </a:p>
          <a:p>
            <a:pPr algn="just"/>
            <a:r>
              <a:rPr lang="ru-RU" b="1" dirty="0" smtClean="0"/>
              <a:t>Область применения</a:t>
            </a:r>
            <a:endParaRPr lang="ru-RU" dirty="0" smtClean="0"/>
          </a:p>
          <a:p>
            <a:pPr lvl="0" algn="just"/>
            <a:r>
              <a:rPr lang="ru-RU" dirty="0" smtClean="0"/>
              <a:t>для обработки поверхности </a:t>
            </a:r>
            <a:r>
              <a:rPr lang="ru-RU" dirty="0" smtClean="0"/>
              <a:t>стальной </a:t>
            </a:r>
            <a:r>
              <a:rPr lang="ru-RU" dirty="0" smtClean="0"/>
              <a:t>плиты пролётных строений мостовых сооружений перед укладкой защитно-сцепляющего слоя;</a:t>
            </a:r>
          </a:p>
          <a:p>
            <a:pPr lvl="0" algn="just"/>
            <a:r>
              <a:rPr lang="ru-RU" dirty="0" smtClean="0"/>
              <a:t> для обработки поверхности железобетонной плиты проезжей части пролётных строений мостовых сооружений перед укладкой гидроизоляционного слоя; </a:t>
            </a:r>
          </a:p>
          <a:p>
            <a:pPr lvl="0" algn="just"/>
            <a:r>
              <a:rPr lang="ru-RU" dirty="0" smtClean="0"/>
              <a:t>для обработки других поверхностей строительных конструкций перед укладкой гидроизоляции.</a:t>
            </a:r>
          </a:p>
        </p:txBody>
      </p:sp>
      <p:pic>
        <p:nvPicPr>
          <p:cNvPr id="4" name="Рисунок 3" descr="Праймер битумно-полимерный ТЕХНОНИКОЛЬ №03">
            <a:hlinkClick r:id="rId2" tgtFrame="&quot;_blank&quot;" tooltip="&quot;Праймер битумно-полимерный ТЕХНОНИКОЛЬ №03&quot;"/>
          </p:cNvPr>
          <p:cNvPicPr/>
          <p:nvPr/>
        </p:nvPicPr>
        <p:blipFill>
          <a:blip r:embed="rId3" cstate="print"/>
          <a:srcRect/>
          <a:stretch>
            <a:fillRect/>
          </a:stretch>
        </p:blipFill>
        <p:spPr bwMode="auto">
          <a:xfrm>
            <a:off x="0" y="1772816"/>
            <a:ext cx="1684137" cy="216024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4744" y="0"/>
            <a:ext cx="1522512" cy="346050"/>
          </a:xfrm>
        </p:spPr>
        <p:txBody>
          <a:bodyPr>
            <a:normAutofit fontScale="90000"/>
          </a:bodyPr>
          <a:lstStyle/>
          <a:p>
            <a:endParaRPr lang="ru-RU" dirty="0"/>
          </a:p>
        </p:txBody>
      </p:sp>
      <p:sp>
        <p:nvSpPr>
          <p:cNvPr id="3" name="Содержимое 2"/>
          <p:cNvSpPr>
            <a:spLocks noGrp="1"/>
          </p:cNvSpPr>
          <p:nvPr>
            <p:ph idx="1"/>
          </p:nvPr>
        </p:nvSpPr>
        <p:spPr>
          <a:xfrm>
            <a:off x="0" y="260648"/>
            <a:ext cx="8892480" cy="6984776"/>
          </a:xfrm>
        </p:spPr>
        <p:txBody>
          <a:bodyPr>
            <a:normAutofit fontScale="70000" lnSpcReduction="20000"/>
          </a:bodyPr>
          <a:lstStyle/>
          <a:p>
            <a:pPr algn="just"/>
            <a:r>
              <a:rPr lang="ru-RU" dirty="0" smtClean="0"/>
              <a:t>Эмульсия Битумная Дорожная  (ЭБК) представляет собой однородную маловязкую жидкость, получаемую путем диспергирования битума в водном растворе эмульгатора. Такая эмульсия относится к классу прямых битумных эмульсий. Именно данный тип битума наиболее широко используется при проведении разного рода дорожных работ. За счет относительно низкой вязкости битумная эмульсия обеспечивает наиболее приемлемые условия для обработки дорожных материалов. </a:t>
            </a:r>
          </a:p>
          <a:p>
            <a:pPr algn="just"/>
            <a:r>
              <a:rPr lang="ru-RU" dirty="0" smtClean="0"/>
              <a:t>Эмульсию  изготавливают с применением специального оборудования и эмульгаторов,  обеспечивает альтернативный подход к хранению, транспортированию и использованию битума.</a:t>
            </a:r>
          </a:p>
          <a:p>
            <a:pPr algn="just"/>
            <a:r>
              <a:rPr lang="ru-RU" dirty="0" smtClean="0"/>
              <a:t>Она более безопасна и </a:t>
            </a:r>
            <a:r>
              <a:rPr lang="ru-RU" dirty="0" err="1" smtClean="0"/>
              <a:t>экологична</a:t>
            </a:r>
            <a:r>
              <a:rPr lang="ru-RU" dirty="0" smtClean="0"/>
              <a:t> по сравнению с традиционными способами использования битума, не требует большого расхода энергии, может применяться с холодным увлажненным каменным материалом.</a:t>
            </a:r>
          </a:p>
          <a:p>
            <a:pPr algn="just"/>
            <a:r>
              <a:rPr lang="ru-RU" b="1" dirty="0" smtClean="0"/>
              <a:t>Область применения</a:t>
            </a:r>
          </a:p>
          <a:p>
            <a:pPr lvl="0" algn="just"/>
            <a:r>
              <a:rPr lang="ru-RU" dirty="0" err="1" smtClean="0"/>
              <a:t>Подгрунтовка</a:t>
            </a:r>
            <a:r>
              <a:rPr lang="ru-RU" dirty="0" smtClean="0"/>
              <a:t> основания при строительстве автомобильных дорог.</a:t>
            </a:r>
          </a:p>
          <a:p>
            <a:pPr lvl="0" algn="just"/>
            <a:r>
              <a:rPr lang="ru-RU" dirty="0" smtClean="0"/>
              <a:t>Устройство слоев дорожных одежд способом пропитки и поверхностной обработки.</a:t>
            </a:r>
          </a:p>
          <a:p>
            <a:pPr lvl="0" algn="just"/>
            <a:r>
              <a:rPr lang="ru-RU" dirty="0" smtClean="0"/>
              <a:t>Устройство тонкослойных шероховатых слоев износа.</a:t>
            </a:r>
          </a:p>
          <a:p>
            <a:pPr lvl="0" algn="just"/>
            <a:r>
              <a:rPr lang="ru-RU" dirty="0" smtClean="0"/>
              <a:t>В составе эмульсионно-минеральной смеси при ямочном ремонте.</a:t>
            </a:r>
          </a:p>
          <a:p>
            <a:pPr algn="just"/>
            <a:endParaRPr lang="ru-R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4624" y="0"/>
            <a:ext cx="586408" cy="346050"/>
          </a:xfrm>
        </p:spPr>
        <p:txBody>
          <a:bodyPr>
            <a:normAutofit fontScale="90000"/>
          </a:bodyPr>
          <a:lstStyle/>
          <a:p>
            <a:endParaRPr lang="ru-RU" dirty="0"/>
          </a:p>
        </p:txBody>
      </p:sp>
      <p:sp>
        <p:nvSpPr>
          <p:cNvPr id="3" name="Содержимое 2"/>
          <p:cNvSpPr>
            <a:spLocks noGrp="1"/>
          </p:cNvSpPr>
          <p:nvPr>
            <p:ph idx="1"/>
          </p:nvPr>
        </p:nvSpPr>
        <p:spPr>
          <a:xfrm>
            <a:off x="0" y="260648"/>
            <a:ext cx="8748464" cy="6840760"/>
          </a:xfrm>
        </p:spPr>
        <p:txBody>
          <a:bodyPr>
            <a:normAutofit fontScale="62500" lnSpcReduction="20000"/>
          </a:bodyPr>
          <a:lstStyle/>
          <a:p>
            <a:pPr algn="just"/>
            <a:r>
              <a:rPr lang="ru-RU" b="1" dirty="0" smtClean="0"/>
              <a:t>Полимерные (ПВХ) мембраны </a:t>
            </a:r>
            <a:r>
              <a:rPr lang="ru-RU" dirty="0" smtClean="0"/>
              <a:t>— современный гидроизоляционный материал. Основное назначение — гидроизоляция кровли, фундаментов, бассейнов. Трехслойная полимерная гидроизоляционная мембрана на основе высококачественного пластифицированного поливинилхлорида (ПВХ) </a:t>
            </a:r>
            <a:r>
              <a:rPr lang="ru-RU" dirty="0" err="1" smtClean="0"/>
              <a:t>c</a:t>
            </a:r>
            <a:r>
              <a:rPr lang="ru-RU" dirty="0" smtClean="0"/>
              <a:t> внутренним армированием </a:t>
            </a:r>
            <a:r>
              <a:rPr lang="ru-RU" dirty="0" err="1" smtClean="0"/>
              <a:t>полиэстеровой</a:t>
            </a:r>
            <a:r>
              <a:rPr lang="ru-RU" dirty="0" smtClean="0"/>
              <a:t> сеткой. Содержит антипирены и специальные стабилизаторы. Обладает повышенной эластичностью для облегчения укладки при низкой температуре.</a:t>
            </a:r>
          </a:p>
          <a:p>
            <a:pPr algn="just"/>
            <a:r>
              <a:rPr lang="ru-RU" b="1" dirty="0" smtClean="0"/>
              <a:t>LOGICROOF T-SL – полимерная мембрана для гидроизоляции мостов, тоннелей, фундаментов зданий и сооружений.</a:t>
            </a:r>
            <a:r>
              <a:rPr lang="ru-RU" dirty="0" smtClean="0"/>
              <a:t/>
            </a:r>
            <a:br>
              <a:rPr lang="ru-RU" dirty="0" smtClean="0"/>
            </a:br>
            <a:r>
              <a:rPr lang="ru-RU" dirty="0" smtClean="0"/>
              <a:t>Двухслойная гидроизоляционная неармированная мембрана на основе высококачественного пластифицированного поливинилхлорида (ПВХ) с желтым сигнальным слоем, позволяющим быстро обнаружить повреждения гидроизоляционного ковра..</a:t>
            </a:r>
          </a:p>
          <a:p>
            <a:pPr algn="just"/>
            <a:r>
              <a:rPr lang="ru-RU" b="1" dirty="0" smtClean="0"/>
              <a:t>LOGICPOOL – полимерная мембрана для декоративной и гидроизоляционной облицовки плавательных бассейнов.</a:t>
            </a:r>
            <a:r>
              <a:rPr lang="ru-RU" dirty="0" smtClean="0"/>
              <a:t/>
            </a:r>
            <a:br>
              <a:rPr lang="ru-RU" dirty="0" smtClean="0"/>
            </a:br>
            <a:r>
              <a:rPr lang="ru-RU" dirty="0" smtClean="0"/>
              <a:t>Двухслойная гидроизоляционная мембрана на основе высококачественного пластифицированного поливинилхлорида (ПВХ) с защитным акриловым слоем.</a:t>
            </a:r>
          </a:p>
          <a:p>
            <a:pPr algn="just">
              <a:buNone/>
            </a:pPr>
            <a:endParaRPr lang="ru-RU" dirty="0" smtClean="0"/>
          </a:p>
          <a:p>
            <a:pPr algn="just"/>
            <a:r>
              <a:rPr lang="ru-RU" dirty="0" smtClean="0"/>
              <a:t>Главная причина старения ПВХ полимерных мембран заключается в агрессивном воздействии окружающей среды. Особенно губительным для ПВХ является старение под действием ультрафиолета в результате которого происходит деструкция и активизируются окислительные процессы. Разработанная специальная технология позволяет защитить мембрану от воздействия ультрафиолета, тем самым продлевая срок службы кровельной мембраны.</a:t>
            </a:r>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2432" y="0"/>
            <a:ext cx="802432" cy="418058"/>
          </a:xfrm>
        </p:spPr>
        <p:txBody>
          <a:bodyPr>
            <a:normAutofit fontScale="90000"/>
          </a:bodyPr>
          <a:lstStyle/>
          <a:p>
            <a:endParaRPr lang="ru-RU" dirty="0"/>
          </a:p>
        </p:txBody>
      </p:sp>
      <p:sp>
        <p:nvSpPr>
          <p:cNvPr id="3" name="Содержимое 2"/>
          <p:cNvSpPr>
            <a:spLocks noGrp="1"/>
          </p:cNvSpPr>
          <p:nvPr>
            <p:ph idx="1"/>
          </p:nvPr>
        </p:nvSpPr>
        <p:spPr>
          <a:xfrm>
            <a:off x="1403648" y="0"/>
            <a:ext cx="7740352" cy="7389440"/>
          </a:xfrm>
        </p:spPr>
        <p:txBody>
          <a:bodyPr>
            <a:normAutofit fontScale="47500" lnSpcReduction="20000"/>
          </a:bodyPr>
          <a:lstStyle/>
          <a:p>
            <a:pPr algn="just"/>
            <a:r>
              <a:rPr lang="ru-RU" dirty="0" smtClean="0"/>
              <a:t>Основная функция мембран PLANTER- защита гидроизоляционного слоя и организация </a:t>
            </a:r>
            <a:r>
              <a:rPr lang="ru-RU" dirty="0" err="1" smtClean="0"/>
              <a:t>пристенного</a:t>
            </a:r>
            <a:r>
              <a:rPr lang="ru-RU" dirty="0" smtClean="0"/>
              <a:t> дренажа. PLANTER обладает высокими прочностными характеристиками, а также стоек к химической агрессии, к воздействию плесени и бактерий, корней растений и УФ -излучению. </a:t>
            </a:r>
            <a:br>
              <a:rPr lang="ru-RU" dirty="0" smtClean="0"/>
            </a:br>
            <a:r>
              <a:rPr lang="ru-RU" dirty="0" smtClean="0"/>
              <a:t>Поверхность </a:t>
            </a:r>
            <a:r>
              <a:rPr lang="ru-RU" dirty="0" err="1" smtClean="0"/>
              <a:t>плантера</a:t>
            </a:r>
            <a:r>
              <a:rPr lang="ru-RU" dirty="0" smtClean="0"/>
              <a:t> эффективно распределяет давление грунта по всей площади основания или фундамента зданий и сооружений. При этом исключается образование локальных (точечных) нагрузок. </a:t>
            </a:r>
            <a:br>
              <a:rPr lang="ru-RU" dirty="0" smtClean="0"/>
            </a:br>
            <a:r>
              <a:rPr lang="ru-RU" dirty="0" smtClean="0"/>
              <a:t/>
            </a:r>
            <a:br>
              <a:rPr lang="ru-RU" dirty="0" smtClean="0"/>
            </a:br>
            <a:r>
              <a:rPr lang="ru-RU" dirty="0" smtClean="0"/>
              <a:t>Пространство между стеной и полотном </a:t>
            </a:r>
            <a:r>
              <a:rPr lang="ru-RU" dirty="0" err="1" smtClean="0"/>
              <a:t>плантера</a:t>
            </a:r>
            <a:r>
              <a:rPr lang="ru-RU" dirty="0" smtClean="0"/>
              <a:t>, образованное выступами, позволяет свободно циркулировать воздуху, улучшая температурно-влажностный режим помещения. </a:t>
            </a:r>
            <a:br>
              <a:rPr lang="ru-RU" dirty="0" smtClean="0"/>
            </a:br>
            <a:r>
              <a:rPr lang="ru-RU" dirty="0" smtClean="0"/>
              <a:t/>
            </a:r>
            <a:br>
              <a:rPr lang="ru-RU" dirty="0" smtClean="0"/>
            </a:br>
            <a:r>
              <a:rPr lang="ru-RU" dirty="0" err="1" smtClean="0"/>
              <a:t>Плантер</a:t>
            </a:r>
            <a:r>
              <a:rPr lang="ru-RU" dirty="0" smtClean="0"/>
              <a:t> отличается высокой механической прочностью и стойкостью к воздействию химически агрессивных сред, не подвержен разрушительному воздействию плесени и бактерий, устойчив к прорастанию корней деревьев и к воздействию ультрафиолета. </a:t>
            </a:r>
            <a:br>
              <a:rPr lang="ru-RU" dirty="0" smtClean="0"/>
            </a:br>
            <a:r>
              <a:rPr lang="ru-RU" dirty="0" smtClean="0"/>
              <a:t/>
            </a:r>
            <a:br>
              <a:rPr lang="ru-RU" dirty="0" smtClean="0"/>
            </a:br>
            <a:r>
              <a:rPr lang="ru-RU" dirty="0" err="1" smtClean="0"/>
              <a:t>Плантер</a:t>
            </a:r>
            <a:r>
              <a:rPr lang="ru-RU" dirty="0" smtClean="0"/>
              <a:t> может быть уложен как горизонтально, так и вертикально. При необходимости можно сварить полотна между собой по специально предусмотренному плоскому краю.</a:t>
            </a:r>
          </a:p>
          <a:p>
            <a:pPr algn="just"/>
            <a:r>
              <a:rPr lang="ru-RU" b="1" dirty="0" smtClean="0"/>
              <a:t>Защита гидроизоляции</a:t>
            </a:r>
            <a:r>
              <a:rPr lang="ru-RU" dirty="0" smtClean="0"/>
              <a:t> </a:t>
            </a:r>
          </a:p>
          <a:p>
            <a:pPr lvl="0" algn="just"/>
            <a:r>
              <a:rPr lang="ru-RU" dirty="0" smtClean="0"/>
              <a:t>от внешних воздействий на период строительства и при обратной засыпке грунта;</a:t>
            </a:r>
          </a:p>
          <a:p>
            <a:pPr lvl="0" algn="just"/>
            <a:r>
              <a:rPr lang="ru-RU" dirty="0" smtClean="0"/>
              <a:t>от прорастания корней деревьев;</a:t>
            </a:r>
          </a:p>
          <a:p>
            <a:pPr lvl="0" algn="just"/>
            <a:r>
              <a:rPr lang="ru-RU" dirty="0" smtClean="0"/>
              <a:t>от воздействия химически агрессивной среды;</a:t>
            </a:r>
          </a:p>
          <a:p>
            <a:pPr lvl="0" algn="just"/>
            <a:r>
              <a:rPr lang="ru-RU" dirty="0" smtClean="0"/>
              <a:t>от дождевой воды;</a:t>
            </a:r>
          </a:p>
          <a:p>
            <a:pPr lvl="0" algn="just"/>
            <a:r>
              <a:rPr lang="ru-RU" dirty="0" smtClean="0"/>
              <a:t>от осадки грунта.</a:t>
            </a:r>
          </a:p>
          <a:p>
            <a:pPr algn="just"/>
            <a:r>
              <a:rPr lang="ru-RU" b="1" dirty="0" smtClean="0"/>
              <a:t>Замена бетонной подготовки </a:t>
            </a:r>
            <a:endParaRPr lang="ru-RU" dirty="0" smtClean="0"/>
          </a:p>
          <a:p>
            <a:pPr lvl="0" algn="just"/>
            <a:r>
              <a:rPr lang="ru-RU" dirty="0" smtClean="0"/>
              <a:t>позволяет избежать затрат времени на изготовление бетонной подготовки;</a:t>
            </a:r>
          </a:p>
          <a:p>
            <a:pPr lvl="0" algn="just"/>
            <a:r>
              <a:rPr lang="ru-RU" dirty="0" smtClean="0"/>
              <a:t>защищает фундаментную плиту от напора воды снизу;</a:t>
            </a:r>
          </a:p>
          <a:p>
            <a:pPr lvl="0" algn="just"/>
            <a:r>
              <a:rPr lang="ru-RU" dirty="0" smtClean="0"/>
              <a:t>снижает трудоемкость и стоимость работ;</a:t>
            </a:r>
          </a:p>
          <a:p>
            <a:pPr lvl="0" algn="just"/>
            <a:r>
              <a:rPr lang="ru-RU" dirty="0" smtClean="0"/>
              <a:t>изолирует подвальную стену от влажного грунта</a:t>
            </a:r>
          </a:p>
          <a:p>
            <a:pPr lvl="0" algn="just"/>
            <a:r>
              <a:rPr lang="ru-RU" dirty="0" smtClean="0"/>
              <a:t>улучшает температурно-влажностный режим стены </a:t>
            </a:r>
          </a:p>
          <a:p>
            <a:pPr lvl="0" algn="just"/>
            <a:r>
              <a:rPr lang="ru-RU" dirty="0" smtClean="0"/>
              <a:t>изолирует подвальное помещение от влажной стены</a:t>
            </a:r>
          </a:p>
          <a:p>
            <a:pPr lvl="0" algn="just"/>
            <a:r>
              <a:rPr lang="ru-RU" dirty="0" smtClean="0"/>
              <a:t>обеспечивает оптимальный температурно-влажностный режим помещения</a:t>
            </a:r>
          </a:p>
          <a:p>
            <a:pPr lvl="0" algn="just"/>
            <a:r>
              <a:rPr lang="ru-RU" dirty="0" smtClean="0"/>
              <a:t>обеспечивает удаление скапливающейся влаги со стен во внутренний дренаж</a:t>
            </a:r>
          </a:p>
          <a:p>
            <a:pPr algn="just"/>
            <a:endParaRPr lang="ru-RU" dirty="0"/>
          </a:p>
        </p:txBody>
      </p:sp>
      <p:pic>
        <p:nvPicPr>
          <p:cNvPr id="5" name="Рисунок 4" descr="PLANTER standard"/>
          <p:cNvPicPr/>
          <p:nvPr/>
        </p:nvPicPr>
        <p:blipFill>
          <a:blip r:embed="rId2" cstate="print"/>
          <a:srcRect l="13193" t="9307" r="11266" b="11586"/>
          <a:stretch>
            <a:fillRect/>
          </a:stretch>
        </p:blipFill>
        <p:spPr bwMode="auto">
          <a:xfrm>
            <a:off x="0" y="1052736"/>
            <a:ext cx="1763688" cy="230425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791155"/>
            <a:ext cx="8820472" cy="78483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algn="ctr" fontAlgn="base">
              <a:spcBef>
                <a:spcPct val="0"/>
              </a:spcBef>
              <a:spcAft>
                <a:spcPct val="0"/>
              </a:spcAft>
            </a:pPr>
            <a:endParaRPr lang="ru-RU" sz="2800" b="1" u="sng" dirty="0" smtClean="0">
              <a:latin typeface="Arial" pitchFamily="34" charset="0"/>
              <a:ea typeface="Times New Roman" pitchFamily="18" charset="0"/>
            </a:endParaRPr>
          </a:p>
          <a:p>
            <a:pPr lvl="0" indent="457200" algn="ctr" fontAlgn="base">
              <a:spcBef>
                <a:spcPct val="0"/>
              </a:spcBef>
              <a:spcAft>
                <a:spcPct val="0"/>
              </a:spcAft>
            </a:pPr>
            <a:endParaRPr lang="ru-RU" sz="2800" b="1" u="sng" dirty="0" smtClean="0">
              <a:latin typeface="Arial" pitchFamily="34" charset="0"/>
              <a:ea typeface="Times New Roman" pitchFamily="18" charset="0"/>
            </a:endParaRPr>
          </a:p>
          <a:p>
            <a:pPr lvl="0" indent="457200" algn="ctr" fontAlgn="base">
              <a:spcBef>
                <a:spcPct val="0"/>
              </a:spcBef>
              <a:spcAft>
                <a:spcPct val="0"/>
              </a:spcAft>
            </a:pPr>
            <a:r>
              <a:rPr lang="ru-RU" sz="2800" b="1" u="sng" dirty="0" smtClean="0">
                <a:latin typeface="Arial" pitchFamily="34" charset="0"/>
                <a:ea typeface="Times New Roman" pitchFamily="18" charset="0"/>
              </a:rPr>
              <a:t>Состав, строение и свойства битума</a:t>
            </a:r>
            <a:endParaRPr lang="ru-RU" sz="2800" dirty="0" smtClean="0">
              <a:latin typeface="Arial" pitchFamily="34" charset="0"/>
              <a:ea typeface="Times New Roman" pitchFamily="18" charset="0"/>
            </a:endParaRPr>
          </a:p>
          <a:p>
            <a:pPr lvl="0" indent="457200" algn="just" eaLnBrk="0" fontAlgn="base" hangingPunct="0">
              <a:spcBef>
                <a:spcPct val="0"/>
              </a:spcBef>
              <a:spcAft>
                <a:spcPct val="0"/>
              </a:spcAft>
            </a:pPr>
            <a:r>
              <a:rPr lang="ru-RU" sz="2800" dirty="0" smtClean="0">
                <a:latin typeface="Arial" pitchFamily="34" charset="0"/>
                <a:ea typeface="Times New Roman" pitchFamily="18" charset="0"/>
              </a:rPr>
              <a:t>	Битумы состоят из сложных углеводородов, молекулы которых можно разделить на элементарные звенья.</a:t>
            </a:r>
            <a:endParaRPr lang="ru-RU" sz="2800" dirty="0" smtClean="0"/>
          </a:p>
          <a:p>
            <a:pPr algn="just"/>
            <a:r>
              <a:rPr lang="ru-RU" sz="2800" dirty="0" smtClean="0"/>
              <a:t>	Выделить индивидуальные углеводородные соединения из битумов весьма сложно. Поэтому для исследования структуры и свойств битумов специальными методами выделяют группы углеводородов с более или менее сходными свойствами. Такими группами являются:</a:t>
            </a:r>
          </a:p>
          <a:p>
            <a:pPr algn="just">
              <a:buFont typeface="Wingdings" pitchFamily="2" charset="2"/>
              <a:buChar char="v"/>
            </a:pPr>
            <a:r>
              <a:rPr lang="ru-RU" sz="2800" dirty="0" smtClean="0"/>
              <a:t>  масла, </a:t>
            </a:r>
          </a:p>
          <a:p>
            <a:pPr algn="just">
              <a:buFont typeface="Wingdings" pitchFamily="2" charset="2"/>
              <a:buChar char="v"/>
            </a:pPr>
            <a:r>
              <a:rPr lang="ru-RU" sz="2800" dirty="0" smtClean="0"/>
              <a:t>  смолы, </a:t>
            </a:r>
          </a:p>
          <a:p>
            <a:pPr algn="just">
              <a:buFont typeface="Wingdings" pitchFamily="2" charset="2"/>
              <a:buChar char="v"/>
            </a:pPr>
            <a:r>
              <a:rPr lang="ru-RU" sz="2800" dirty="0" smtClean="0"/>
              <a:t>  </a:t>
            </a:r>
            <a:r>
              <a:rPr lang="ru-RU" sz="2800" dirty="0" err="1" smtClean="0"/>
              <a:t>асфальтены</a:t>
            </a:r>
            <a:r>
              <a:rPr lang="ru-RU" sz="2800" dirty="0" smtClean="0"/>
              <a:t> и их модификации (</a:t>
            </a:r>
            <a:r>
              <a:rPr lang="ru-RU" sz="2800" dirty="0" err="1" smtClean="0"/>
              <a:t>карбены</a:t>
            </a:r>
            <a:r>
              <a:rPr lang="ru-RU" sz="2800" dirty="0" smtClean="0"/>
              <a:t> и </a:t>
            </a:r>
            <a:r>
              <a:rPr lang="ru-RU" sz="2800" dirty="0" err="1" smtClean="0"/>
              <a:t>карбоиды</a:t>
            </a:r>
            <a:r>
              <a:rPr lang="ru-RU" sz="2800" dirty="0" smtClean="0"/>
              <a:t>), </a:t>
            </a:r>
          </a:p>
          <a:p>
            <a:pPr algn="just">
              <a:buFont typeface="Wingdings" pitchFamily="2" charset="2"/>
              <a:buChar char="v"/>
            </a:pPr>
            <a:r>
              <a:rPr lang="ru-RU" sz="2800" dirty="0" smtClean="0"/>
              <a:t>  </a:t>
            </a:r>
            <a:r>
              <a:rPr lang="ru-RU" sz="2800" dirty="0" err="1" smtClean="0"/>
              <a:t>асфальтогеновые</a:t>
            </a:r>
            <a:r>
              <a:rPr lang="ru-RU" sz="2800" dirty="0" smtClean="0"/>
              <a:t> кислоты и их ангидриды.</a:t>
            </a:r>
          </a:p>
          <a:p>
            <a:pPr algn="just"/>
            <a:r>
              <a:rPr lang="ru-RU" sz="28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332656"/>
            <a:ext cx="8424936" cy="6001643"/>
          </a:xfrm>
          <a:prstGeom prst="rect">
            <a:avLst/>
          </a:prstGeom>
        </p:spPr>
        <p:txBody>
          <a:bodyPr wrap="square">
            <a:spAutoFit/>
          </a:bodyPr>
          <a:lstStyle/>
          <a:p>
            <a:pPr algn="just"/>
            <a:r>
              <a:rPr lang="ru-RU" sz="2400" b="1" dirty="0" smtClean="0"/>
              <a:t>Масла</a:t>
            </a:r>
            <a:r>
              <a:rPr lang="ru-RU" sz="2400" dirty="0" smtClean="0"/>
              <a:t> — жидкая при обычной температуре группа углеводородов, плотностью менее единицы и молекулярной массой 100..500. Повышенное содержание масел в битуме придает им подвижность и текучесть.</a:t>
            </a:r>
            <a:endParaRPr lang="ru-RU" sz="2400" b="1" dirty="0" smtClean="0"/>
          </a:p>
          <a:p>
            <a:pPr algn="just"/>
            <a:r>
              <a:rPr lang="ru-RU" sz="2400" b="1" dirty="0" smtClean="0"/>
              <a:t>Смолы</a:t>
            </a:r>
            <a:r>
              <a:rPr lang="ru-RU" sz="2400" dirty="0" smtClean="0"/>
              <a:t> — </a:t>
            </a:r>
            <a:r>
              <a:rPr lang="ru-RU" sz="2400" dirty="0" err="1" smtClean="0"/>
              <a:t>вязкопластичные</a:t>
            </a:r>
            <a:r>
              <a:rPr lang="ru-RU" sz="2400" dirty="0" smtClean="0"/>
              <a:t> вещества, твердые или полутвердые при обыкновенной температуре, плотностью </a:t>
            </a:r>
            <a:r>
              <a:rPr lang="ru-RU" sz="2400" dirty="0" smtClean="0">
                <a:latin typeface="Arial" pitchFamily="34" charset="0"/>
                <a:ea typeface="Times New Roman" pitchFamily="18" charset="0"/>
              </a:rPr>
              <a:t>приблизительно равной 1,0 г/см</a:t>
            </a:r>
            <a:r>
              <a:rPr lang="ru-RU" sz="2400" baseline="30000" dirty="0" smtClean="0">
                <a:latin typeface="Arial" pitchFamily="34" charset="0"/>
                <a:ea typeface="Times New Roman" pitchFamily="18" charset="0"/>
              </a:rPr>
              <a:t>3</a:t>
            </a:r>
            <a:r>
              <a:rPr lang="ru-RU" sz="2400" dirty="0" smtClean="0">
                <a:latin typeface="Arial" pitchFamily="34" charset="0"/>
                <a:ea typeface="Times New Roman" pitchFamily="18" charset="0"/>
              </a:rPr>
              <a:t>, растворяются в бензоле</a:t>
            </a:r>
            <a:r>
              <a:rPr lang="ru-RU" sz="2400" dirty="0" smtClean="0"/>
              <a:t>. </a:t>
            </a:r>
          </a:p>
          <a:p>
            <a:pPr algn="just"/>
            <a:r>
              <a:rPr lang="ru-RU" sz="2400" dirty="0" smtClean="0"/>
              <a:t>	Однако при длительном воздействии некоторых факторов (кислорода воздуха или другой окислительной среды, особенно в условиях повышенных температур) могут произойти необратимые изменения фазового состава битума, свидетельствующие о его химическом старении. </a:t>
            </a:r>
          </a:p>
          <a:p>
            <a:pPr algn="just"/>
            <a:r>
              <a:rPr lang="ru-RU" sz="2400" dirty="0" smtClean="0"/>
              <a:t>Смолы придают битумам вяжущие свойства и пластичность.</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9144000" cy="6555641"/>
          </a:xfrm>
          <a:prstGeom prst="rect">
            <a:avLst/>
          </a:prstGeom>
        </p:spPr>
        <p:txBody>
          <a:bodyPr wrap="square">
            <a:spAutoFit/>
          </a:bodyPr>
          <a:lstStyle/>
          <a:p>
            <a:pPr algn="just">
              <a:buFont typeface="Arial" pitchFamily="34" charset="0"/>
              <a:buChar char="•"/>
            </a:pPr>
            <a:r>
              <a:rPr lang="ru-RU" sz="2800" b="1" dirty="0" err="1" smtClean="0"/>
              <a:t>Асфальтены</a:t>
            </a:r>
            <a:r>
              <a:rPr lang="ru-RU" sz="2800" b="1" dirty="0" smtClean="0"/>
              <a:t> </a:t>
            </a:r>
            <a:r>
              <a:rPr lang="ru-RU" sz="2800" dirty="0" smtClean="0"/>
              <a:t>— твердые неплавкие соединения с плотностью более единицы и молекулярной массой 1000...5000 и более. </a:t>
            </a:r>
          </a:p>
          <a:p>
            <a:pPr algn="just">
              <a:buFont typeface="Arial" pitchFamily="34" charset="0"/>
              <a:buChar char="•"/>
            </a:pPr>
            <a:r>
              <a:rPr lang="ru-RU" sz="2800" dirty="0" smtClean="0"/>
              <a:t>Некоторые </a:t>
            </a:r>
            <a:r>
              <a:rPr lang="ru-RU" sz="2800" dirty="0" err="1" smtClean="0"/>
              <a:t>асфальтены</a:t>
            </a:r>
            <a:r>
              <a:rPr lang="ru-RU" sz="2800" dirty="0" smtClean="0"/>
              <a:t> растворимы в маслянистых и смолистых фракциях, другие — </a:t>
            </a:r>
            <a:r>
              <a:rPr lang="ru-RU" sz="2800" dirty="0" err="1" smtClean="0"/>
              <a:t>карбены</a:t>
            </a:r>
            <a:r>
              <a:rPr lang="ru-RU" sz="2800" dirty="0" smtClean="0"/>
              <a:t> и </a:t>
            </a:r>
            <a:r>
              <a:rPr lang="ru-RU" sz="2800" dirty="0" err="1" smtClean="0"/>
              <a:t>карбоиды</a:t>
            </a:r>
            <a:r>
              <a:rPr lang="ru-RU" sz="2800" dirty="0" smtClean="0"/>
              <a:t>, содержащие свободный углерод, нерастворимы. </a:t>
            </a:r>
          </a:p>
          <a:p>
            <a:pPr algn="just">
              <a:buFont typeface="Arial" pitchFamily="34" charset="0"/>
              <a:buChar char="•"/>
            </a:pPr>
            <a:r>
              <a:rPr lang="ru-RU" sz="2800" dirty="0" err="1" smtClean="0"/>
              <a:t>Асфальтены</a:t>
            </a:r>
            <a:r>
              <a:rPr lang="ru-RU" sz="2800" dirty="0" smtClean="0"/>
              <a:t> придают битуму твердость и теплоустойчивость. При длительном нагревании битума в присутствии воздуха масла и смолы переходят в </a:t>
            </a:r>
            <a:r>
              <a:rPr lang="ru-RU" sz="2800" dirty="0" err="1" smtClean="0"/>
              <a:t>асфальтены</a:t>
            </a:r>
            <a:r>
              <a:rPr lang="ru-RU" sz="2800" dirty="0" smtClean="0"/>
              <a:t>. Чрезмерно большое количество </a:t>
            </a:r>
            <a:r>
              <a:rPr lang="ru-RU" sz="2800" dirty="0" err="1" smtClean="0"/>
              <a:t>асфальтенов</a:t>
            </a:r>
            <a:r>
              <a:rPr lang="ru-RU" sz="2800" dirty="0" smtClean="0"/>
              <a:t> в битуме может образоваться также под действием солнечной радиации, что вызывает постепенное разрушение — «старение» битума.</a:t>
            </a:r>
            <a:endParaRPr lang="ru-RU" sz="2800"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6250068</TotalTime>
  <Words>4218</Words>
  <Application>Microsoft Office PowerPoint</Application>
  <PresentationFormat>Экран (4:3)</PresentationFormat>
  <Paragraphs>288</Paragraphs>
  <Slides>64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64</vt:i4>
      </vt:variant>
    </vt:vector>
  </HeadingPairs>
  <TitlesOfParts>
    <vt:vector size="65" baseType="lpstr">
      <vt:lpstr>Техническая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Физико-механические свойства нефтяных битумов</vt:lpstr>
      <vt:lpstr>Слайд 25</vt:lpstr>
      <vt:lpstr>Слайд 26</vt:lpstr>
      <vt:lpstr>Слайд 27</vt:lpstr>
      <vt:lpstr>Модификация битумов</vt:lpstr>
      <vt:lpstr>Слайд 29</vt:lpstr>
      <vt:lpstr>Слайд 30</vt:lpstr>
      <vt:lpstr>Слайд 31</vt:lpstr>
      <vt:lpstr>Слайд 32</vt:lpstr>
      <vt:lpstr>Строительные материалы специального назначения</vt:lpstr>
      <vt:lpstr>Слайд 34</vt:lpstr>
      <vt:lpstr>Слайд 35</vt:lpstr>
      <vt:lpstr>Слайд 36</vt:lpstr>
      <vt:lpstr>Материалы на основе битума</vt:lpstr>
      <vt:lpstr>Слайд 38</vt:lpstr>
      <vt:lpstr>  </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Your User Name</cp:lastModifiedBy>
  <cp:revision>88</cp:revision>
  <dcterms:modified xsi:type="dcterms:W3CDTF">2001-12-31T21:36:59Z</dcterms:modified>
</cp:coreProperties>
</file>