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99" r:id="rId4"/>
    <p:sldId id="300" r:id="rId5"/>
    <p:sldId id="298" r:id="rId6"/>
    <p:sldId id="268" r:id="rId7"/>
    <p:sldId id="267" r:id="rId8"/>
    <p:sldId id="266" r:id="rId9"/>
    <p:sldId id="302" r:id="rId10"/>
    <p:sldId id="306" r:id="rId11"/>
    <p:sldId id="269" r:id="rId12"/>
    <p:sldId id="309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7" r:id="rId21"/>
    <p:sldId id="288" r:id="rId22"/>
    <p:sldId id="289" r:id="rId23"/>
    <p:sldId id="291" r:id="rId24"/>
    <p:sldId id="293" r:id="rId25"/>
    <p:sldId id="295" r:id="rId26"/>
    <p:sldId id="296" r:id="rId27"/>
    <p:sldId id="297" r:id="rId28"/>
    <p:sldId id="307" r:id="rId29"/>
    <p:sldId id="308" r:id="rId30"/>
    <p:sldId id="262" r:id="rId3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F99-4D37-8787-AE5200F36CC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F99-4D37-8787-AE5200F36CC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F99-4D37-8787-AE5200F36CC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EF99-4D37-8787-AE5200F36CC6}"/>
              </c:ext>
            </c:extLst>
          </c:dPt>
          <c:cat>
            <c:strRef>
              <c:f>Лист1!$A$2:$A$5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</c:v>
                </c:pt>
                <c:pt idx="1">
                  <c:v>8</c:v>
                </c:pt>
                <c:pt idx="2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695-43A6-9E34-6E7F39CEA6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2587844488188982E-2"/>
          <c:y val="0.39422518490248615"/>
          <c:w val="0.17357431102362206"/>
          <c:h val="0.5917123159625790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B94-4C9F-80EB-69694330B98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B94-4C9F-80EB-69694330B98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B94-4C9F-80EB-69694330B98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B94-4C9F-80EB-69694330B984}"/>
              </c:ext>
            </c:extLst>
          </c:dPt>
          <c:cat>
            <c:strRef>
              <c:f>Лист1!$A$2:$A$5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074-4FF2-B7EE-DB5187EDF5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8837844488188977E-2"/>
          <c:y val="0.45047518144222554"/>
          <c:w val="0.15638681102362204"/>
          <c:h val="0.5354623194228396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6827C9-9B3F-4577-980F-5E5B2F2D0B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E468EA8-287C-4017-9573-C183964256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81A13A2-D68D-4318-AC7C-4C2A37010A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354D4-8548-47DD-9F0B-F20D015D4330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E311271-95AB-4811-9922-3E47F96440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DF9D7FF-5179-44C9-8EB0-15246D4DF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61563-3851-407F-910D-AB937AC99D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272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A18022-0B91-484F-9D60-08ABA7FDB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CCC7951-CC79-4C57-A456-F726F437D1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FF2F522-3E50-4405-96DD-34A6819736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354D4-8548-47DD-9F0B-F20D015D4330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13B2CDF-6067-478D-AC52-A977D7B5D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86C48F3-C776-4E13-9E22-06C39B45C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61563-3851-407F-910D-AB937AC99D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854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E579E5C-DBB4-435A-B651-0786A1FA17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F775166-79ED-433F-A8A6-080B59DECC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AB67E31-A48E-4DA2-AFF0-D773064FA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354D4-8548-47DD-9F0B-F20D015D4330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6AFC5DE-FFE3-43B7-9A20-85AC484D34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9919A0C-6FCE-4BF0-8539-B21F9A78B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61563-3851-407F-910D-AB937AC99D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663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008CD5-64EE-45CE-881F-41CFDE9688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1524443-8840-4944-9EDE-05602B186E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07A8F78-880F-4F3D-BAED-8920BF22D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354D4-8548-47DD-9F0B-F20D015D4330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9306116-83EC-45D4-A351-D0E056D7B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2ADB9EE-E329-4D8D-8E89-FA4D01745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61563-3851-407F-910D-AB937AC99D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486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D9BE71-8DD8-4CA5-A06F-5A12A14ED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200AF0C-9BE9-41BF-8C56-3FDF5C3048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CE5DE23-3795-485C-9871-DD691BACCF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354D4-8548-47DD-9F0B-F20D015D4330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141C598-A4D0-475C-84A8-B78E8A37BD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301F1CA-1DF4-467A-9EA5-95A48C88F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61563-3851-407F-910D-AB937AC99D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923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3F2CB6-3DF1-4AE4-8ADD-20CBD1F730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041B9FF-82D5-4326-BEC6-1C9F295C3E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247E5B3-971E-4AC7-9B00-19EB4319B5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CA6B474-7328-4F3F-B6E4-A353A3B39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354D4-8548-47DD-9F0B-F20D015D4330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B1226BB-187F-4B1B-9222-FAF39816E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AEDCC38-24A1-46DF-8A08-C200680DB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61563-3851-407F-910D-AB937AC99D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950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157B19-28B3-43B2-A597-65EEE794A5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F103020-663E-48FB-94D2-710729F89B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C378EF9-FEE8-4657-A3A2-307290B3A3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D4FA2DE-9BD1-47F4-B32E-21AB11A230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77967C7-2949-4040-9FC8-813D8A7B84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E27A281-E769-44ED-B01A-E7D67BA869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354D4-8548-47DD-9F0B-F20D015D4330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EE85CBA-E95C-4231-ABEF-0FA73E962E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3427102-3A2F-4A3D-AA54-DC55C3D61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61563-3851-407F-910D-AB937AC99D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8649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7D7FDC-17F7-4C3B-84BC-D42B04831B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10E386D-C0F9-4661-9527-0AA7272B50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354D4-8548-47DD-9F0B-F20D015D4330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BBCEDAC-FBFA-4836-92D4-408248ACA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EF5618B-B317-4C6F-B7E4-F16D6F931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61563-3851-407F-910D-AB937AC99D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092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6724286-CB90-405B-A5CB-1D7F726BF0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354D4-8548-47DD-9F0B-F20D015D4330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3599FD8-88D6-445B-B8B9-C10D55B2E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F1286D3-2047-4AE2-B16C-142507CA4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61563-3851-407F-910D-AB937AC99D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944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FF5A50-5AB9-4931-8DB9-8E0619FFE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3EB9B6B-0DE9-4E13-93CE-2CA91876DA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90F7A17-C68C-4883-81D1-6463F6156F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5A29BEE-BED6-4DCA-B749-39091B16B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354D4-8548-47DD-9F0B-F20D015D4330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CB193CB-9B77-466A-B287-501D2D941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331D656-E5E0-4F81-8983-1DA41721B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61563-3851-407F-910D-AB937AC99D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2586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5D04DA-3606-45AD-B5DC-F9F78AE44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F03C0D3-9F04-430F-A4FC-3F3E0CD1DD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077E038-1067-4CD9-97CB-F5E4A828F3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20641F6-1FE6-4205-807D-0199A25ACD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354D4-8548-47DD-9F0B-F20D015D4330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FA05632-FFF9-4E35-AF5C-421EFC25F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8E7A710-F2CC-4CEC-B28B-1A5A45745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61563-3851-407F-910D-AB937AC99D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9087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246096-9352-4BB1-95F3-FFB017621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7B8D10F-1FDE-4BAD-8424-9116A59512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2F80FC1-44CE-4BEE-9F32-46144E1663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C354D4-8548-47DD-9F0B-F20D015D4330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ECE5CE6-D63C-459D-BACF-1504A7D2F7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FCBD242-1194-46B4-9F4E-A8755722BA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461563-3851-407F-910D-AB937AC99D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7346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763F88C-643B-411F-812B-EDACC4DC2E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74DDDDE-9384-44E5-B5FD-9D55D862BE46}"/>
              </a:ext>
            </a:extLst>
          </p:cNvPr>
          <p:cNvSpPr txBox="1"/>
          <p:nvPr/>
        </p:nvSpPr>
        <p:spPr>
          <a:xfrm>
            <a:off x="2388093" y="2016689"/>
            <a:ext cx="809643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в младшей группе №3</a:t>
            </a:r>
          </a:p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«Давайте жить дружно!»</a:t>
            </a:r>
          </a:p>
          <a:p>
            <a:pPr algn="ctr"/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МКДОУ СМР ДС №23 «Ладушки», корпус 9 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младшей группы: Санина О.Е.</a:t>
            </a:r>
          </a:p>
          <a:p>
            <a:pPr algn="ct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07542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612A82B7-8012-4CE0-936A-0760D7D0FD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87CC797-DD62-4BA2-8D3A-C4C136DA92A4}"/>
              </a:ext>
            </a:extLst>
          </p:cNvPr>
          <p:cNvSpPr txBox="1"/>
          <p:nvPr/>
        </p:nvSpPr>
        <p:spPr>
          <a:xfrm>
            <a:off x="2814221" y="3364637"/>
            <a:ext cx="7767962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Ожидаемые результаты по проекту:          </a:t>
            </a:r>
          </a:p>
          <a:p>
            <a:r>
              <a:rPr lang="ru-RU" sz="1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 детей:</a:t>
            </a:r>
          </a:p>
          <a:p>
            <a:r>
              <a:rPr lang="ru-RU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расширятся знания детей по теме «Дружба»;</a:t>
            </a:r>
          </a:p>
          <a:p>
            <a:r>
              <a:rPr lang="ru-RU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-познакомятся с правилами дружеских отношений; научатся бережно относиться к своим товарищам, проявлять доброту и внимание;</a:t>
            </a:r>
          </a:p>
          <a:p>
            <a:r>
              <a:rPr lang="ru-RU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-повысится интерес к художественной литературе;</a:t>
            </a:r>
          </a:p>
          <a:p>
            <a:r>
              <a:rPr lang="ru-RU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-научатся правильно оценивать свои поступки и поступки своих друзей;</a:t>
            </a:r>
          </a:p>
          <a:p>
            <a:r>
              <a:rPr lang="ru-RU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-научатся продуктивно взаимодействовать со сверстниками и взрослыми в процессе совместной деятельности.</a:t>
            </a:r>
          </a:p>
          <a:p>
            <a:r>
              <a:rPr lang="ru-RU" sz="1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 родителей :</a:t>
            </a:r>
          </a:p>
          <a:p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-</a:t>
            </a:r>
            <a:r>
              <a:rPr lang="ru-RU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 родителей появится интерес к образовательному процессу, развитию творчества, знаний и умений у детей, желание общаться с педагогом, участвовать в жизни группы.</a:t>
            </a:r>
          </a:p>
        </p:txBody>
      </p:sp>
    </p:spTree>
    <p:extLst>
      <p:ext uri="{BB962C8B-B14F-4D97-AF65-F5344CB8AC3E}">
        <p14:creationId xmlns:p14="http://schemas.microsoft.com/office/powerpoint/2010/main" val="40356770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EFB8D56-C698-40CB-BF54-17BBE827025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DFA2EBE-0542-4FE9-B69B-EAFB9462A3CC}"/>
              </a:ext>
            </a:extLst>
          </p:cNvPr>
          <p:cNvSpPr txBox="1"/>
          <p:nvPr/>
        </p:nvSpPr>
        <p:spPr>
          <a:xfrm>
            <a:off x="2636668" y="807860"/>
            <a:ext cx="695121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определение целей и задач проекта, сбор материала, необходимого для реализации цели проекта;</a:t>
            </a:r>
            <a:b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 изучение, анализ и обобщение методической и художественной литературы по теме проекта «Давайте жить дружно!»;</a:t>
            </a:r>
            <a:b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 определение содержания деятельности всех участников проекта;</a:t>
            </a:r>
            <a:b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 создание психолого-педагогических условий формирования диалоговой речи у воспитанников на основе двигательно-игровой совместной деятельности;</a:t>
            </a:r>
            <a:b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 подбор материала и оборудования для проведения бесед, сюжетно-ролевых игр с детьми (иллюстративных, художественных и дидактических) </a:t>
            </a:r>
            <a:b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 подбор художественной литературы для чтения воспитанникам;</a:t>
            </a:r>
            <a:b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 подбор песен, музыкальных композиций, связанных с темой проекта;</a:t>
            </a:r>
            <a:b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 разработка консультаций и бесед для родителей на тему: «Дружба»;</a:t>
            </a:r>
            <a:b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 беседы с родителями о необходимости принятия участия в проекте.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ACE61F7-ED9D-4747-A960-3FF0DAE052EA}"/>
              </a:ext>
            </a:extLst>
          </p:cNvPr>
          <p:cNvSpPr txBox="1"/>
          <p:nvPr/>
        </p:nvSpPr>
        <p:spPr>
          <a:xfrm>
            <a:off x="3480046" y="99973"/>
            <a:ext cx="569724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проекта.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этап. Подготовительный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324166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EFB8D56-C698-40CB-BF54-17BBE827025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ACE61F7-ED9D-4747-A960-3FF0DAE052EA}"/>
              </a:ext>
            </a:extLst>
          </p:cNvPr>
          <p:cNvSpPr txBox="1"/>
          <p:nvPr/>
        </p:nvSpPr>
        <p:spPr>
          <a:xfrm>
            <a:off x="5157925" y="328473"/>
            <a:ext cx="204186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id="{465ABF82-0D58-468D-961D-A1EA220EFC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61833845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304997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EFB8D56-C698-40CB-BF54-17BBE827025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DFA2EBE-0542-4FE9-B69B-EAFB9462A3CC}"/>
              </a:ext>
            </a:extLst>
          </p:cNvPr>
          <p:cNvSpPr txBox="1"/>
          <p:nvPr/>
        </p:nvSpPr>
        <p:spPr>
          <a:xfrm>
            <a:off x="4261282" y="328474"/>
            <a:ext cx="52644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Игры со строительным материалом: </a:t>
            </a:r>
          </a:p>
          <a:p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«Построим дом для друзей»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9B51D06-E183-45BE-8D63-0636874CBB3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415742" y="1554612"/>
            <a:ext cx="2272687" cy="2004319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1800761-D1B6-402E-99EA-96C836E035A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7430" y="1489121"/>
            <a:ext cx="3568823" cy="2272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7814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EFB8D56-C698-40CB-BF54-17BBE827025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DFA2EBE-0542-4FE9-B69B-EAFB9462A3CC}"/>
              </a:ext>
            </a:extLst>
          </p:cNvPr>
          <p:cNvSpPr txBox="1"/>
          <p:nvPr/>
        </p:nvSpPr>
        <p:spPr>
          <a:xfrm>
            <a:off x="3116063" y="798990"/>
            <a:ext cx="728856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Беседа «С чего начинается </a:t>
            </a:r>
            <a:r>
              <a:rPr lang="ru-RU" sz="20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дружба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», «Будем вместе дружить», «Драться или договариваться», «Мои друзья».</a:t>
            </a:r>
          </a:p>
          <a:p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Цель: Развивать представление о том, что такое </a:t>
            </a:r>
            <a:r>
              <a:rPr lang="ru-RU" sz="20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дружба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Воспитывать необходимость соблюдения некоторых норм и правил поведения. Помочь детям осознать, друзьями могут быть и взрослые, и сверстники, и животные, и игрушки, и кто-то, кого они придумали сами.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BB5C281-0424-45FA-B67B-9305D88289A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1693" y="3207125"/>
            <a:ext cx="1799731" cy="2057333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3BCB1B8-9E41-4530-BA44-53842C7FE25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8793" y="3207125"/>
            <a:ext cx="1730747" cy="2057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7777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EFB8D56-C698-40CB-BF54-17BBE827025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DFA2EBE-0542-4FE9-B69B-EAFB9462A3CC}"/>
              </a:ext>
            </a:extLst>
          </p:cNvPr>
          <p:cNvSpPr txBox="1"/>
          <p:nvPr/>
        </p:nvSpPr>
        <p:spPr>
          <a:xfrm>
            <a:off x="3266983" y="816746"/>
            <a:ext cx="78436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Утреннее приветствие: "Здравствуй, солнце золотое!", "Здравствуй, правая рука!", "Собрались все дети в круг!", "Дили-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дили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!"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B97D4D2-AC4A-4F52-9418-365A0DF6CFB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0136" y="2188345"/>
            <a:ext cx="3308412" cy="248130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1247813-5602-4913-9C9B-166E90961E8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3454" y="1748901"/>
            <a:ext cx="2673288" cy="3564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914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EFB8D56-C698-40CB-BF54-17BBE827025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DFA2EBE-0542-4FE9-B69B-EAFB9462A3CC}"/>
              </a:ext>
            </a:extLst>
          </p:cNvPr>
          <p:cNvSpPr txBox="1"/>
          <p:nvPr/>
        </p:nvSpPr>
        <p:spPr>
          <a:xfrm>
            <a:off x="3098307" y="887767"/>
            <a:ext cx="66671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Пальчиковая гимнастика: «В гости к пальчику большому», "</a:t>
            </a:r>
            <a:r>
              <a:rPr lang="ru-RU" sz="20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Дружные пальчики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", "Наши пальчики </a:t>
            </a:r>
            <a:r>
              <a:rPr lang="ru-RU" sz="20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дружили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",             "</a:t>
            </a:r>
            <a:r>
              <a:rPr lang="ru-RU" sz="20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Дружба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".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FD5D139-0515-41D2-A915-EF9CB3BDE5E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2768" y="2663300"/>
            <a:ext cx="1931078" cy="2365899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A849CDC-84A6-4DAA-847A-1C8AD8311D5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2040" y="1811045"/>
            <a:ext cx="1931079" cy="236589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1C5E0BD-AD61-446F-984C-C180BE34506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9985" y="2663300"/>
            <a:ext cx="2046865" cy="2365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360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EFB8D56-C698-40CB-BF54-17BBE827025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DFA2EBE-0542-4FE9-B69B-EAFB9462A3CC}"/>
              </a:ext>
            </a:extLst>
          </p:cNvPr>
          <p:cNvSpPr txBox="1"/>
          <p:nvPr/>
        </p:nvSpPr>
        <p:spPr>
          <a:xfrm>
            <a:off x="3187083" y="665825"/>
            <a:ext cx="57616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Настольный театр: «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Заюшкина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избушка»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    д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раматизация сказки «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Теремок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".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D181199-34AD-46D7-9001-544CA9832E0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8108" y="1518081"/>
            <a:ext cx="5095783" cy="3821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4009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EFB8D56-C698-40CB-BF54-17BBE827025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DFA2EBE-0542-4FE9-B69B-EAFB9462A3CC}"/>
              </a:ext>
            </a:extLst>
          </p:cNvPr>
          <p:cNvSpPr txBox="1"/>
          <p:nvPr/>
        </p:nvSpPr>
        <p:spPr>
          <a:xfrm>
            <a:off x="3062796" y="727969"/>
            <a:ext cx="62054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Рассматривание сюжетных картинок «Уроки доброты».</a:t>
            </a:r>
          </a:p>
          <a:p>
            <a:pPr algn="just"/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Дидактическая игра: «Добрые и вежливые слова».</a:t>
            </a:r>
          </a:p>
          <a:p>
            <a:pPr algn="just"/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Познакомить с пословицами о </a:t>
            </a:r>
            <a:r>
              <a:rPr lang="ru-RU" sz="20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дружбе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B45503D-D9F4-4B8E-AE5F-B84D9A9131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2723774" y="1413072"/>
            <a:ext cx="1509208" cy="235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943C40F6-1275-4052-98AB-9842DBA58D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1985" y="3581306"/>
            <a:ext cx="2358414" cy="1603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86D4B620-9D0D-4AA7-B06B-1DC583E0F0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2516" y="1837675"/>
            <a:ext cx="3595457" cy="3346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60703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EFB8D56-C698-40CB-BF54-17BBE827025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DFA2EBE-0542-4FE9-B69B-EAFB9462A3CC}"/>
              </a:ext>
            </a:extLst>
          </p:cNvPr>
          <p:cNvSpPr txBox="1"/>
          <p:nvPr/>
        </p:nvSpPr>
        <p:spPr>
          <a:xfrm>
            <a:off x="3204840" y="284085"/>
            <a:ext cx="866357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Чтение художественной литературы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Цель: учить внимательно слушать литературное произведение; отвечать на вопросы по содержанию произведения, воспитывать интерес к художественной литературе, формировать способность сопереживать героям сказок, и доброжелательного отношения к ним.</a:t>
            </a:r>
          </a:p>
          <a:p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Чтение стихотворений: С. Михалков  «Кто в </a:t>
            </a:r>
            <a:r>
              <a:rPr lang="ru-RU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дружбу верит горячо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»;  Ю. Белоусова  «</a:t>
            </a:r>
            <a:r>
              <a:rPr lang="ru-RU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Дружба – это дар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»; А. Кузнецова «</a:t>
            </a:r>
            <a:r>
              <a:rPr lang="ru-RU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Подружки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»,  «Мой друг»; Ю. </a:t>
            </a:r>
            <a:r>
              <a:rPr lang="ru-RU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Энтин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«Про </a:t>
            </a:r>
            <a:r>
              <a:rPr lang="ru-RU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дружбу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»; Е. Благинина «Подарок»; С. Волков «В детском садике детишки.»;  В. Маяковский  "Что такое хорошо и что такое плохо"; В. Сутеев "Под грибом", "</a:t>
            </a:r>
            <a:r>
              <a:rPr lang="ru-RU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Палочка-выручалочка»;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р.н.с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"Кот, петух и лиса" </a:t>
            </a:r>
          </a:p>
          <a:p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Разучивание: стихотворения «Про </a:t>
            </a:r>
            <a:r>
              <a:rPr lang="ru-RU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дружбу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» Ю. </a:t>
            </a:r>
            <a:r>
              <a:rPr lang="ru-RU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Энтин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 "Подарок" Е. Благинина, стишки - </a:t>
            </a:r>
            <a:r>
              <a:rPr lang="ru-RU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мирилки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пословицы о </a:t>
            </a:r>
            <a:r>
              <a:rPr lang="ru-RU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дружбе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считалки.</a:t>
            </a:r>
          </a:p>
          <a:p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Обсуждение с </a:t>
            </a:r>
            <a:r>
              <a:rPr lang="ru-RU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детьми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поступков сказочных героев.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550EE70-C1ED-43A6-BB44-3354A16CBAA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561479">
            <a:off x="827181" y="2681056"/>
            <a:ext cx="2054071" cy="2738761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1225820-267B-4E12-8EF5-993964BF8B7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5307" y="3922509"/>
            <a:ext cx="2918967" cy="1837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716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F67FBB11-DCC2-4A98-AFF9-90F3C0AC39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518010A-AA5F-445E-8C97-1838669C8F3E}"/>
              </a:ext>
            </a:extLst>
          </p:cNvPr>
          <p:cNvSpPr txBox="1"/>
          <p:nvPr/>
        </p:nvSpPr>
        <p:spPr>
          <a:xfrm>
            <a:off x="2814221" y="3364638"/>
            <a:ext cx="7782798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Вид проекта:</a:t>
            </a:r>
          </a:p>
          <a:p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По числу участников: групповой, познавательно- игровой.</a:t>
            </a:r>
          </a:p>
          <a:p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 По времени проведения: краткосрочный  (1неделя)</a:t>
            </a:r>
          </a:p>
          <a:p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Участники проекта: </a:t>
            </a:r>
          </a:p>
          <a:p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дети 3 лет, воспитатели, родители воспитанников.</a:t>
            </a:r>
          </a:p>
          <a:p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48146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EFB8D56-C698-40CB-BF54-17BBE827025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DFA2EBE-0542-4FE9-B69B-EAFB9462A3CC}"/>
              </a:ext>
            </a:extLst>
          </p:cNvPr>
          <p:cNvSpPr txBox="1"/>
          <p:nvPr/>
        </p:nvSpPr>
        <p:spPr>
          <a:xfrm>
            <a:off x="2991776" y="772357"/>
            <a:ext cx="692458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Прос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лушивание музыкальных композиций: «Вместе весело шагать», «Мы едем, едем, едем»  «Песенка друзей», «Ты да я, да мы с тобой», "</a:t>
            </a:r>
            <a:r>
              <a:rPr lang="ru-RU" sz="20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Дружба - это не работа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", "Улыбка", "</a:t>
            </a:r>
            <a:r>
              <a:rPr lang="ru-RU" sz="20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Дружба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крепкая не сломается".</a:t>
            </a:r>
          </a:p>
          <a:p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Разучивание песни "Есть у солнышка друзья".</a:t>
            </a:r>
          </a:p>
          <a:p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Музыкальная танцевальная игра "Поссорились-помирились"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2ECA08E-0330-4D07-915A-5BD9F2A0C4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5348" y="2656642"/>
            <a:ext cx="2570163" cy="2687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C59529E-8051-4BF6-86B6-F2BF87B2800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8852" y="2640717"/>
            <a:ext cx="3422701" cy="2703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8617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EFB8D56-C698-40CB-BF54-17BBE827025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DFA2EBE-0542-4FE9-B69B-EAFB9462A3CC}"/>
              </a:ext>
            </a:extLst>
          </p:cNvPr>
          <p:cNvSpPr txBox="1"/>
          <p:nvPr/>
        </p:nvSpPr>
        <p:spPr>
          <a:xfrm>
            <a:off x="3604335" y="701336"/>
            <a:ext cx="4074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Рисование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«Рукавички для друзей».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EC1D254-30EC-4BC1-A563-5577D88FC84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045759" y="1104508"/>
            <a:ext cx="2663300" cy="343718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B0B9B95-E952-4BA6-B697-069C882BEA8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4067" y="2648072"/>
            <a:ext cx="2823100" cy="2663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3217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EFB8D56-C698-40CB-BF54-17BBE827025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DFA2EBE-0542-4FE9-B69B-EAFB9462A3CC}"/>
              </a:ext>
            </a:extLst>
          </p:cNvPr>
          <p:cNvSpPr txBox="1"/>
          <p:nvPr/>
        </p:nvSpPr>
        <p:spPr>
          <a:xfrm>
            <a:off x="3790765" y="321961"/>
            <a:ext cx="53709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Лепка «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Угощение</a:t>
            </a:r>
            <a:r>
              <a:rPr lang="ru-RU" sz="20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для друга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". </a:t>
            </a:r>
          </a:p>
          <a:p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Рисование: «Цветок для друзей», раскраски по теме проекта. 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4F2AFB3-3D89-46C6-8E3F-8E7B034BB54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7813" y="1715876"/>
            <a:ext cx="3072975" cy="241904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ED75FE4-B154-4564-8DAA-8796EBB0960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8395" y="1715876"/>
            <a:ext cx="3335000" cy="2525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4226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EFB8D56-C698-40CB-BF54-17BBE827025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DFA2EBE-0542-4FE9-B69B-EAFB9462A3CC}"/>
              </a:ext>
            </a:extLst>
          </p:cNvPr>
          <p:cNvSpPr txBox="1"/>
          <p:nvPr/>
        </p:nvSpPr>
        <p:spPr>
          <a:xfrm>
            <a:off x="3187084" y="372862"/>
            <a:ext cx="635641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Физминутки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«Настроение», «Детский сад».</a:t>
            </a:r>
          </a:p>
          <a:p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Малоподвижная игра «</a:t>
            </a:r>
            <a:r>
              <a:rPr lang="ru-RU" sz="20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Давайте поздороваемся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</a:p>
          <a:p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П/и "Мыши водят хоровод", "Найди свой домик", "Мышеловка"</a:t>
            </a:r>
          </a:p>
          <a:p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Спортивно-развлекательные игры. "Третий - лишний", "Кто быстрее?", "Эстафеты" Цель: сплочение детей, формирование умения уступать другим.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46D5DD1-E0DD-448B-87B2-657BA7467C3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0539" y="2638170"/>
            <a:ext cx="2293583" cy="2555267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A8ED952-CDDF-47CA-A64B-F442B6CA68A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6089" y="2619631"/>
            <a:ext cx="3589538" cy="2573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9929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EFB8D56-C698-40CB-BF54-17BBE827025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A92EE01-225A-4FFE-91CE-CC219226D1C0}"/>
              </a:ext>
            </a:extLst>
          </p:cNvPr>
          <p:cNvSpPr txBox="1"/>
          <p:nvPr/>
        </p:nvSpPr>
        <p:spPr>
          <a:xfrm>
            <a:off x="3133817" y="710214"/>
            <a:ext cx="693346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Просмотр мультфильмов: «По дороге с облаками», "Кораблик", "Грибок-теремок", "Есть у солнышка друзья", "Мы делили апельсин", "Петушок и бобовое зернышко", "Кот, петух и лиса", "Чебурашка и крокодил Гена", "Петушок, золотой гребешок", "Кот Леопольд", "Терем-теремок", и др. Обсуждение с </a:t>
            </a:r>
            <a:r>
              <a:rPr lang="ru-RU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детьми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поступков сказочных героев.</a:t>
            </a:r>
          </a:p>
          <a:p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Обыгрывание ситуаций из жизни: «День рождения у друга», «Мой друг в беде…», проблемных ситуаций «Мой друг меня обидел», «Я хочу с тобой </a:t>
            </a:r>
            <a:r>
              <a:rPr lang="ru-RU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дружить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».</a:t>
            </a:r>
          </a:p>
          <a:p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Игры на сплочение коллектива "Клубочек", "Ходит Ваня"</a:t>
            </a:r>
          </a:p>
          <a:p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Игры на развитие эмоций. "Я радуюсь, когда…", "Подарок другу", "Злюка", "Вежливый ребенок".</a:t>
            </a:r>
          </a:p>
          <a:p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Беседа "Уступайте друг другу".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AE61EF7C-A058-4CC4-ABCB-5974D3AE98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00547" y="4023908"/>
            <a:ext cx="2561208" cy="1606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12350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EFB8D56-C698-40CB-BF54-17BBE827025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8CA47E8-EDB2-474D-A45E-CC79052093FA}"/>
              </a:ext>
            </a:extLst>
          </p:cNvPr>
          <p:cNvSpPr txBox="1"/>
          <p:nvPr/>
        </p:nvSpPr>
        <p:spPr>
          <a:xfrm>
            <a:off x="2802699" y="440923"/>
            <a:ext cx="618159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этап. Заключительный.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EE5BEEE-1A2C-4032-9D73-DFA201363590}"/>
              </a:ext>
            </a:extLst>
          </p:cNvPr>
          <p:cNvSpPr txBox="1"/>
          <p:nvPr/>
        </p:nvSpPr>
        <p:spPr>
          <a:xfrm>
            <a:off x="3005203" y="1518141"/>
            <a:ext cx="6181594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-Подведение итогов проекта.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Обобщение результатов работы, их анализ, закрепление полученных знаний, формулировка выводов.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-Подготовка презентации по фотографиям.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9833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EFB8D56-C698-40CB-BF54-17BBE827025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EE5BEEE-1A2C-4032-9D73-DFA201363590}"/>
              </a:ext>
            </a:extLst>
          </p:cNvPr>
          <p:cNvSpPr txBox="1"/>
          <p:nvPr/>
        </p:nvSpPr>
        <p:spPr>
          <a:xfrm>
            <a:off x="2715017" y="1745110"/>
            <a:ext cx="61815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Выставка работ детей по теме проекта.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4956C8D-3197-45C7-9A4C-1751CB5E93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3671" y="2563465"/>
            <a:ext cx="3334801" cy="2530059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97B4BB7-B67C-47B3-AAB9-94C86A7B036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0199" y="2563465"/>
            <a:ext cx="3255125" cy="2530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1860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EFB8D56-C698-40CB-BF54-17BBE827025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8CA47E8-EDB2-474D-A45E-CC79052093FA}"/>
              </a:ext>
            </a:extLst>
          </p:cNvPr>
          <p:cNvSpPr txBox="1"/>
          <p:nvPr/>
        </p:nvSpPr>
        <p:spPr>
          <a:xfrm>
            <a:off x="3303740" y="287780"/>
            <a:ext cx="618159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с родителями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A95BD80-8275-464C-B334-FAB10EFFC6A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9641" y="1518937"/>
            <a:ext cx="2667927" cy="3820125"/>
          </a:xfrm>
          <a:prstGeom prst="rect">
            <a:avLst/>
          </a:prstGeom>
        </p:spPr>
      </p:pic>
      <p:pic>
        <p:nvPicPr>
          <p:cNvPr id="7" name="Рисунок 6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C579D0FF-7044-4691-854E-938C9A736D8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9173" y="1518937"/>
            <a:ext cx="2693188" cy="382012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386B529-6855-4484-B8C8-958CBAAAD350}"/>
              </a:ext>
            </a:extLst>
          </p:cNvPr>
          <p:cNvSpPr txBox="1"/>
          <p:nvPr/>
        </p:nvSpPr>
        <p:spPr>
          <a:xfrm>
            <a:off x="363269" y="2644170"/>
            <a:ext cx="182877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Печенье 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друзей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94811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EFB8D56-C698-40CB-BF54-17BBE827025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8CA47E8-EDB2-474D-A45E-CC79052093FA}"/>
              </a:ext>
            </a:extLst>
          </p:cNvPr>
          <p:cNvSpPr txBox="1"/>
          <p:nvPr/>
        </p:nvSpPr>
        <p:spPr>
          <a:xfrm>
            <a:off x="3005203" y="287780"/>
            <a:ext cx="618159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</a:t>
            </a:r>
          </a:p>
        </p:txBody>
      </p:sp>
      <p:graphicFrame>
        <p:nvGraphicFramePr>
          <p:cNvPr id="6" name="Диаграмма 5">
            <a:extLst>
              <a:ext uri="{FF2B5EF4-FFF2-40B4-BE49-F238E27FC236}">
                <a16:creationId xmlns:a16="http://schemas.microsoft.com/office/drawing/2014/main" id="{C82E1011-E3BC-4462-A913-E012BFB164D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38412363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514545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EFB8D56-C698-40CB-BF54-17BBE827025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8CA47E8-EDB2-474D-A45E-CC79052093FA}"/>
              </a:ext>
            </a:extLst>
          </p:cNvPr>
          <p:cNvSpPr txBox="1"/>
          <p:nvPr/>
        </p:nvSpPr>
        <p:spPr>
          <a:xfrm>
            <a:off x="3005203" y="287780"/>
            <a:ext cx="618159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6ADC699-7AF1-4E78-B16D-9EDF9F10204D}"/>
              </a:ext>
            </a:extLst>
          </p:cNvPr>
          <p:cNvSpPr txBox="1"/>
          <p:nvPr/>
        </p:nvSpPr>
        <p:spPr>
          <a:xfrm>
            <a:off x="3124940" y="1074198"/>
            <a:ext cx="6052350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считаем, что в ходе реализации проекта «Давайте жить дружно» предполагаемые результаты были достигнуты. Дети знают и называют  большое количество добрых и ласковых слов, поговорок, стихотворений о доброте, дружбе, выучили много разных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мирилок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дети стали более дружны и самостоятельны.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узнали как можно и нужно дружить и делают это с огромным удовольствием. Но это только начало, детки маленькие и нам еще надо многому учиться и мы будем продолжать работу над этой темой, так как тема дружбы на самом деле очень важная!</a:t>
            </a:r>
          </a:p>
        </p:txBody>
      </p:sp>
    </p:spTree>
    <p:extLst>
      <p:ext uri="{BB962C8B-B14F-4D97-AF65-F5344CB8AC3E}">
        <p14:creationId xmlns:p14="http://schemas.microsoft.com/office/powerpoint/2010/main" val="1303127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F67FBB11-DCC2-4A98-AFF9-90F3C0AC39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518010A-AA5F-445E-8C97-1838669C8F3E}"/>
              </a:ext>
            </a:extLst>
          </p:cNvPr>
          <p:cNvSpPr txBox="1"/>
          <p:nvPr/>
        </p:nvSpPr>
        <p:spPr>
          <a:xfrm>
            <a:off x="2707689" y="3293616"/>
            <a:ext cx="788933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Актуальность проекта:</a:t>
            </a:r>
          </a:p>
          <a:p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Дети младшего возраста еще не умеют правильно общаться друг с другом, поддерживать дружеские отношения. Их привычное «Я сам», «Я первый», зачастую приводят к спорам. Именно в этом возрасте нужно формировать навыки благородного и вежливого общения. Воспитывать у них доброту, желание дружить, уступать в игре другим детям.</a:t>
            </a:r>
          </a:p>
          <a:p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732467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цепь, металлоизделия, десерт&#10;&#10;Автоматически созданное описание">
            <a:extLst>
              <a:ext uri="{FF2B5EF4-FFF2-40B4-BE49-F238E27FC236}">
                <a16:creationId xmlns:a16="http://schemas.microsoft.com/office/drawing/2014/main" id="{54AAE171-7271-42F4-A6E3-CD76C0211A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CDCAE3E-A14B-464E-92B4-620B739A5750}"/>
              </a:ext>
            </a:extLst>
          </p:cNvPr>
          <p:cNvSpPr txBox="1"/>
          <p:nvPr/>
        </p:nvSpPr>
        <p:spPr>
          <a:xfrm>
            <a:off x="3006248" y="2918564"/>
            <a:ext cx="70068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834257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F67FBB11-DCC2-4A98-AFF9-90F3C0AC39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518010A-AA5F-445E-8C97-1838669C8F3E}"/>
              </a:ext>
            </a:extLst>
          </p:cNvPr>
          <p:cNvSpPr txBox="1"/>
          <p:nvPr/>
        </p:nvSpPr>
        <p:spPr>
          <a:xfrm>
            <a:off x="2663301" y="3355760"/>
            <a:ext cx="7933718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Проблема:</a:t>
            </a:r>
          </a:p>
          <a:p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 наблюдении за детьми во время их общения, мы обратили внимание на то, что они не могут играть дружно друг с другом длительное время, ругаются, отбирают друг у друга игрушки. Эта проблема и определила тему нашего проекта «Давайте жить дружно!»</a:t>
            </a:r>
          </a:p>
          <a:p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9196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F67FBB11-DCC2-4A98-AFF9-90F3C0AC39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518010A-AA5F-445E-8C97-1838669C8F3E}"/>
              </a:ext>
            </a:extLst>
          </p:cNvPr>
          <p:cNvSpPr txBox="1"/>
          <p:nvPr/>
        </p:nvSpPr>
        <p:spPr>
          <a:xfrm>
            <a:off x="2780777" y="3632548"/>
            <a:ext cx="7816242" cy="26161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Цель проекта:</a:t>
            </a:r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000000"/>
                </a:solidFill>
                <a:latin typeface="Times New Roman CYR" panose="02020603050405020304" pitchFamily="18" charset="0"/>
                <a:ea typeface="Times New Roman" panose="02020603050405020304" pitchFamily="18" charset="0"/>
              </a:rPr>
              <a:t>ф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 CYR" panose="02020603050405020304" pitchFamily="18" charset="0"/>
                <a:ea typeface="Times New Roman" panose="02020603050405020304" pitchFamily="18" charset="0"/>
              </a:rPr>
              <a:t>ормирование у детей представления о друге, дружбе, воспитание доброжелательного отношения друг к другу.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13428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C04F8D29-A0EC-42F4-8803-E95281A4EE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EEC50DA-878A-439F-95EC-8EC61A5F5E2E}"/>
              </a:ext>
            </a:extLst>
          </p:cNvPr>
          <p:cNvSpPr txBox="1"/>
          <p:nvPr/>
        </p:nvSpPr>
        <p:spPr>
          <a:xfrm>
            <a:off x="2614287" y="3429000"/>
            <a:ext cx="810451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effectLst/>
                <a:latin typeface="Times New Roman CYR" panose="02020603050405020304" pitchFamily="18" charset="0"/>
                <a:ea typeface="Times New Roman" panose="02020603050405020304" pitchFamily="18" charset="0"/>
              </a:rPr>
              <a:t>Для реализации цели были поставлены следующие задачи:</a:t>
            </a:r>
            <a:b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Образовательные: </a:t>
            </a:r>
            <a:b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формировать представления детей о дружбе, друзьях; </a:t>
            </a:r>
            <a:b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учить детей дружеским формам взаимодействия; </a:t>
            </a:r>
            <a:b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учить считаться с желаниями сверстников, ограничивая свои желания; </a:t>
            </a:r>
            <a:b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50083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A818F3C5-5D91-4E3D-AC3D-233B381F8C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193D810-E932-4F77-A81F-DFF09BD6DBE4}"/>
              </a:ext>
            </a:extLst>
          </p:cNvPr>
          <p:cNvSpPr txBox="1"/>
          <p:nvPr/>
        </p:nvSpPr>
        <p:spPr>
          <a:xfrm>
            <a:off x="2664912" y="3169457"/>
            <a:ext cx="7593904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Развивающие: </a:t>
            </a:r>
            <a:br>
              <a:rPr lang="ru-RU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развивать социально-коммуникативные качества; </a:t>
            </a:r>
            <a:b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развивать эмоциональную сторону детской личности; </a:t>
            </a:r>
            <a:b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развивать творческие и речевые способности детей. </a:t>
            </a:r>
            <a:b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755663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612A82B7-8012-4CE0-936A-0760D7D0FD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87CC797-DD62-4BA2-8D3A-C4C136DA92A4}"/>
              </a:ext>
            </a:extLst>
          </p:cNvPr>
          <p:cNvSpPr txBox="1"/>
          <p:nvPr/>
        </p:nvSpPr>
        <p:spPr>
          <a:xfrm>
            <a:off x="2502074" y="3332295"/>
            <a:ext cx="8170102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Воспитательные: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28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8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 CYR" panose="02020603050405020304" pitchFamily="18" charset="0"/>
                <a:ea typeface="Times New Roman" panose="02020603050405020304" pitchFamily="18" charset="0"/>
              </a:rPr>
              <a:t>воспитывать потребность проявлять доброту, заботу, внимание, сочувствие, оказывать взаимопомощь;</a:t>
            </a:r>
            <a:r>
              <a:rPr lang="en-US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b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8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8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 CYR" panose="02020603050405020304" pitchFamily="18" charset="0"/>
                <a:ea typeface="Times New Roman" panose="02020603050405020304" pitchFamily="18" charset="0"/>
              </a:rPr>
              <a:t>воспитывать здоровый дух соперничества и способствовать сплочению коллектива.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5553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612A82B7-8012-4CE0-936A-0760D7D0FD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87CC797-DD62-4BA2-8D3A-C4C136DA92A4}"/>
              </a:ext>
            </a:extLst>
          </p:cNvPr>
          <p:cNvSpPr txBox="1"/>
          <p:nvPr/>
        </p:nvSpPr>
        <p:spPr>
          <a:xfrm>
            <a:off x="2502074" y="3332295"/>
            <a:ext cx="8170102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Задачи по работе с родителями:</a:t>
            </a:r>
          </a:p>
          <a:p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Повысить компетентность родителей по теме проектной недели.</a:t>
            </a:r>
            <a:b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Обогащать знания детей при чтении дома детям стихов и рассказов о дружбе, разучивание песен.</a:t>
            </a:r>
          </a:p>
          <a:p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Создать атмосферу эмоционального комфорта, взаимопонимания и поддержки.</a:t>
            </a:r>
          </a:p>
        </p:txBody>
      </p:sp>
    </p:spTree>
    <p:extLst>
      <p:ext uri="{BB962C8B-B14F-4D97-AF65-F5344CB8AC3E}">
        <p14:creationId xmlns:p14="http://schemas.microsoft.com/office/powerpoint/2010/main" val="356524802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1824</TotalTime>
  <Words>1326</Words>
  <Application>Microsoft Office PowerPoint</Application>
  <PresentationFormat>Широкоэкранный</PresentationFormat>
  <Paragraphs>84</Paragraphs>
  <Slides>30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6" baseType="lpstr">
      <vt:lpstr>Arial</vt:lpstr>
      <vt:lpstr>Calibri</vt:lpstr>
      <vt:lpstr>Calibri Light</vt:lpstr>
      <vt:lpstr>Times New Roman</vt:lpstr>
      <vt:lpstr>Times New Roman CYR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Рябчикова</dc:creator>
  <cp:lastModifiedBy>Пользователь</cp:lastModifiedBy>
  <cp:revision>37</cp:revision>
  <dcterms:created xsi:type="dcterms:W3CDTF">2021-06-29T05:22:24Z</dcterms:created>
  <dcterms:modified xsi:type="dcterms:W3CDTF">2023-02-15T07:41:01Z</dcterms:modified>
</cp:coreProperties>
</file>