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7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0000FF"/>
    <a:srgbClr val="6600FF"/>
    <a:srgbClr val="080808"/>
    <a:srgbClr val="000066"/>
    <a:srgbClr val="333399"/>
    <a:srgbClr val="66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626" autoAdjust="0"/>
    <p:restoredTop sz="94660"/>
  </p:normalViewPr>
  <p:slideViewPr>
    <p:cSldViewPr>
      <p:cViewPr varScale="1">
        <p:scale>
          <a:sx n="69" d="100"/>
          <a:sy n="69" d="100"/>
        </p:scale>
        <p:origin x="-5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9B64E-D22B-495A-AF20-5EA02A9BDC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A522D-E18F-4FC2-BE0A-8CCEA16A36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B14BE1-89E9-4415-A703-151D9ADFEB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F080D-0C05-43BB-B9D1-D6F42A6064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569EF-9788-4F9A-A549-9B0F42A5E3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72A0D-167E-461E-8D38-1700ECE373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B254F-EDA3-4EBB-9A61-99A3602EE8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7C6BDB-D245-4FAE-A82C-AD31698843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2682A-202E-4E82-B8C2-4B26791A87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9DE8B-DE58-415E-8BEC-214BF40450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9DDE6-7C8A-4BB9-9E7B-F191264529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2226F-86EC-45FB-824A-4039744CED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CA461-8DC9-40DD-BE31-6D13336005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61E59C4-8506-4733-B49A-4BC5FC1F7F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ransition spd="med">
    <p:strips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img_449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463" y="476250"/>
            <a:ext cx="3981450" cy="597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3" name="WordArt 7"/>
          <p:cNvSpPr>
            <a:spLocks noChangeArrowheads="1" noChangeShapeType="1" noTextEdit="1"/>
          </p:cNvSpPr>
          <p:nvPr/>
        </p:nvSpPr>
        <p:spPr bwMode="auto">
          <a:xfrm>
            <a:off x="1042988" y="692150"/>
            <a:ext cx="2800350" cy="25717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Оренбургский</a:t>
            </a:r>
          </a:p>
        </p:txBody>
      </p:sp>
      <p:sp>
        <p:nvSpPr>
          <p:cNvPr id="4104" name="WordArt 8"/>
          <p:cNvSpPr>
            <a:spLocks noChangeArrowheads="1" noChangeShapeType="1" noTextEdit="1"/>
          </p:cNvSpPr>
          <p:nvPr/>
        </p:nvSpPr>
        <p:spPr bwMode="auto">
          <a:xfrm>
            <a:off x="1547813" y="2997200"/>
            <a:ext cx="1752600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пуховый</a:t>
            </a:r>
          </a:p>
        </p:txBody>
      </p:sp>
      <p:sp>
        <p:nvSpPr>
          <p:cNvPr id="4105" name="WordArt 9"/>
          <p:cNvSpPr>
            <a:spLocks noChangeArrowheads="1" noChangeShapeType="1" noTextEdit="1"/>
          </p:cNvSpPr>
          <p:nvPr/>
        </p:nvSpPr>
        <p:spPr bwMode="auto">
          <a:xfrm>
            <a:off x="1835150" y="4365625"/>
            <a:ext cx="1409700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платок</a:t>
            </a: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3" grpId="0" animBg="1"/>
      <p:bldP spid="4104" grpId="0" animBg="1"/>
      <p:bldP spid="410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2205038"/>
            <a:ext cx="3810000" cy="4114800"/>
          </a:xfrm>
        </p:spPr>
        <p:txBody>
          <a:bodyPr/>
          <a:lstStyle/>
          <a:p>
            <a:pPr eaLnBrk="1" hangingPunct="1"/>
            <a:r>
              <a:rPr lang="ru-RU" sz="2800" b="1" i="1" smtClean="0">
                <a:solidFill>
                  <a:srgbClr val="0000FF"/>
                </a:solidFill>
              </a:rPr>
              <a:t>Оренбургский пуховый платок</a:t>
            </a:r>
          </a:p>
          <a:p>
            <a:pPr eaLnBrk="1" hangingPunct="1"/>
            <a:r>
              <a:rPr lang="ru-RU" sz="2800" b="1" i="1" smtClean="0">
                <a:solidFill>
                  <a:srgbClr val="0000FF"/>
                </a:solidFill>
              </a:rPr>
              <a:t>Шаль пуховая</a:t>
            </a:r>
          </a:p>
          <a:p>
            <a:pPr eaLnBrk="1" hangingPunct="1"/>
            <a:r>
              <a:rPr lang="ru-RU" sz="2800" b="1" i="1" smtClean="0">
                <a:solidFill>
                  <a:srgbClr val="0000FF"/>
                </a:solidFill>
              </a:rPr>
              <a:t>Косынка пуховая</a:t>
            </a:r>
          </a:p>
          <a:p>
            <a:pPr eaLnBrk="1" hangingPunct="1"/>
            <a:r>
              <a:rPr lang="ru-RU" sz="2800" b="1" i="1" smtClean="0">
                <a:solidFill>
                  <a:srgbClr val="0000FF"/>
                </a:solidFill>
              </a:rPr>
              <a:t>Пуховая паутинка</a:t>
            </a:r>
          </a:p>
          <a:p>
            <a:pPr eaLnBrk="1" hangingPunct="1"/>
            <a:r>
              <a:rPr lang="ru-RU" sz="2800" b="1" i="1" smtClean="0">
                <a:solidFill>
                  <a:srgbClr val="0000FF"/>
                </a:solidFill>
              </a:rPr>
              <a:t>Палантин пуховый</a:t>
            </a:r>
          </a:p>
        </p:txBody>
      </p:sp>
      <p:sp>
        <p:nvSpPr>
          <p:cNvPr id="25604" name="WordArt 4"/>
          <p:cNvSpPr>
            <a:spLocks noChangeArrowheads="1" noChangeShapeType="1" noTextEdit="1"/>
          </p:cNvSpPr>
          <p:nvPr/>
        </p:nvSpPr>
        <p:spPr bwMode="auto">
          <a:xfrm>
            <a:off x="1403350" y="692150"/>
            <a:ext cx="6624638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Виды пуховых изделий</a:t>
            </a:r>
          </a:p>
        </p:txBody>
      </p:sp>
      <p:pic>
        <p:nvPicPr>
          <p:cNvPr id="25605" name="Picture 5" descr="img[1]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427538" y="2205038"/>
            <a:ext cx="4032250" cy="3282950"/>
          </a:xfrm>
          <a:noFill/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560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800" decel="1000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800" decel="10000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800" decel="100000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2560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2060575"/>
            <a:ext cx="3810000" cy="4114800"/>
          </a:xfrm>
        </p:spPr>
        <p:txBody>
          <a:bodyPr/>
          <a:lstStyle/>
          <a:p>
            <a:pPr eaLnBrk="1" hangingPunct="1">
              <a:buFont typeface="Symbol" pitchFamily="18" charset="2"/>
              <a:buNone/>
            </a:pPr>
            <a:r>
              <a:rPr lang="ru-RU" sz="3600" b="1" i="1" smtClean="0">
                <a:solidFill>
                  <a:srgbClr val="3333CC"/>
                </a:solidFill>
              </a:rPr>
              <a:t>   Квадратное изделие плотной вязки с ажурными зубцами или без зубцов по краям</a:t>
            </a:r>
            <a:r>
              <a:rPr lang="ru-RU" sz="2800" smtClean="0"/>
              <a:t> </a:t>
            </a:r>
          </a:p>
          <a:p>
            <a:pPr eaLnBrk="1" hangingPunct="1"/>
            <a:endParaRPr lang="ru-RU" sz="2800" smtClean="0"/>
          </a:p>
        </p:txBody>
      </p:sp>
      <p:sp>
        <p:nvSpPr>
          <p:cNvPr id="27652" name="WordArt 4"/>
          <p:cNvSpPr>
            <a:spLocks noChangeArrowheads="1" noChangeShapeType="1" noTextEdit="1"/>
          </p:cNvSpPr>
          <p:nvPr/>
        </p:nvSpPr>
        <p:spPr bwMode="auto">
          <a:xfrm>
            <a:off x="1476375" y="404813"/>
            <a:ext cx="6407150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Оренбургский пуховый платок</a:t>
            </a:r>
          </a:p>
        </p:txBody>
      </p:sp>
      <p:pic>
        <p:nvPicPr>
          <p:cNvPr id="27653" name="Picture 5" descr="37773_4[1]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00563" y="2205038"/>
            <a:ext cx="4100512" cy="3074987"/>
          </a:xfrm>
          <a:noFill/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765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Symbol" pitchFamily="18" charset="2"/>
              <a:buNone/>
            </a:pPr>
            <a:r>
              <a:rPr lang="ru-RU" sz="3600" smtClean="0"/>
              <a:t>   </a:t>
            </a:r>
            <a:r>
              <a:rPr lang="ru-RU" sz="3600" b="1" i="1" smtClean="0">
                <a:solidFill>
                  <a:srgbClr val="3333CC"/>
                </a:solidFill>
              </a:rPr>
              <a:t>Оренбургский пуховый платок большого размера, с вышивкой или бахромой по краям</a:t>
            </a:r>
            <a:r>
              <a:rPr lang="ru-RU" sz="2400" b="1" i="1" smtClean="0">
                <a:solidFill>
                  <a:srgbClr val="3333CC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</a:pPr>
            <a:endParaRPr lang="ru-RU" sz="2400" b="1" i="1" smtClean="0">
              <a:solidFill>
                <a:srgbClr val="3333CC"/>
              </a:solidFill>
            </a:endParaRPr>
          </a:p>
        </p:txBody>
      </p:sp>
      <p:sp>
        <p:nvSpPr>
          <p:cNvPr id="28676" name="WordArt 4"/>
          <p:cNvSpPr>
            <a:spLocks noChangeArrowheads="1" noChangeShapeType="1" noTextEdit="1"/>
          </p:cNvSpPr>
          <p:nvPr/>
        </p:nvSpPr>
        <p:spPr bwMode="auto">
          <a:xfrm>
            <a:off x="2484438" y="476250"/>
            <a:ext cx="4895850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Шаль пуховая</a:t>
            </a:r>
          </a:p>
        </p:txBody>
      </p:sp>
      <p:pic>
        <p:nvPicPr>
          <p:cNvPr id="28677" name="Picture 5" descr="img_6827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787900" y="1700213"/>
            <a:ext cx="3605213" cy="4754562"/>
          </a:xfrm>
          <a:noFill/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867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Symbol" pitchFamily="18" charset="2"/>
              <a:buNone/>
            </a:pPr>
            <a:r>
              <a:rPr lang="ru-RU" sz="2800" b="1" i="1" smtClean="0">
                <a:solidFill>
                  <a:srgbClr val="3333CC"/>
                </a:solidFill>
              </a:rPr>
              <a:t>      </a:t>
            </a:r>
            <a:r>
              <a:rPr lang="ru-RU" sz="3600" b="1" i="1" smtClean="0">
                <a:solidFill>
                  <a:srgbClr val="3333CC"/>
                </a:solidFill>
              </a:rPr>
              <a:t>Треугольное пуховое изделие с зубчиками или кистями по краям, плотной вязки</a:t>
            </a:r>
            <a:r>
              <a:rPr lang="ru-RU" sz="3600" smtClean="0"/>
              <a:t> </a:t>
            </a:r>
          </a:p>
          <a:p>
            <a:pPr eaLnBrk="1" hangingPunct="1"/>
            <a:endParaRPr lang="ru-RU" sz="3600" smtClean="0"/>
          </a:p>
        </p:txBody>
      </p:sp>
      <p:sp>
        <p:nvSpPr>
          <p:cNvPr id="29700" name="WordArt 4"/>
          <p:cNvSpPr>
            <a:spLocks noChangeArrowheads="1" noChangeShapeType="1" noTextEdit="1"/>
          </p:cNvSpPr>
          <p:nvPr/>
        </p:nvSpPr>
        <p:spPr bwMode="auto">
          <a:xfrm>
            <a:off x="2339975" y="620713"/>
            <a:ext cx="5327650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Косынка пуховая</a:t>
            </a:r>
          </a:p>
        </p:txBody>
      </p:sp>
      <p:pic>
        <p:nvPicPr>
          <p:cNvPr id="29701" name="Picture 5" descr="1s96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148263" y="1557338"/>
            <a:ext cx="3398837" cy="4876800"/>
          </a:xfrm>
          <a:noFill/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970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700213"/>
            <a:ext cx="3810000" cy="4114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b="1" i="1" smtClean="0"/>
              <a:t>   </a:t>
            </a:r>
            <a:r>
              <a:rPr lang="ru-RU" b="1" i="1" smtClean="0">
                <a:solidFill>
                  <a:srgbClr val="3333CC"/>
                </a:solidFill>
              </a:rPr>
              <a:t>Квадратное изделие, ажурное, с зубцами, очень легкое, тонко связанные паутинки легко проходят через обручальное кольцо</a:t>
            </a:r>
            <a:r>
              <a:rPr lang="ru-RU" sz="2800" b="1" i="1" smtClean="0"/>
              <a:t> </a:t>
            </a:r>
          </a:p>
        </p:txBody>
      </p:sp>
      <p:sp>
        <p:nvSpPr>
          <p:cNvPr id="30724" name="WordArt 4"/>
          <p:cNvSpPr>
            <a:spLocks noChangeArrowheads="1" noChangeShapeType="1" noTextEdit="1"/>
          </p:cNvSpPr>
          <p:nvPr/>
        </p:nvSpPr>
        <p:spPr bwMode="auto">
          <a:xfrm>
            <a:off x="2124075" y="620713"/>
            <a:ext cx="5616575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Пуховая паутинка</a:t>
            </a:r>
          </a:p>
        </p:txBody>
      </p:sp>
      <p:pic>
        <p:nvPicPr>
          <p:cNvPr id="30725" name="Picture 5" descr="11846487389803[1]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356100" y="1989138"/>
            <a:ext cx="4495800" cy="3803650"/>
          </a:xfrm>
          <a:noFill/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072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1557338"/>
            <a:ext cx="3810000" cy="4114800"/>
          </a:xfrm>
        </p:spPr>
        <p:txBody>
          <a:bodyPr/>
          <a:lstStyle/>
          <a:p>
            <a:pPr eaLnBrk="1" hangingPunct="1">
              <a:buFont typeface="Symbol" pitchFamily="18" charset="2"/>
              <a:buNone/>
            </a:pPr>
            <a:r>
              <a:rPr lang="ru-RU" sz="3600" smtClean="0"/>
              <a:t>    </a:t>
            </a:r>
            <a:r>
              <a:rPr lang="ru-RU" sz="3600" b="1" i="1" smtClean="0">
                <a:solidFill>
                  <a:srgbClr val="3333CC"/>
                </a:solidFill>
              </a:rPr>
              <a:t>Прямоугольный ажурный шарф с зубчиками, имеет свойства паутинки</a:t>
            </a:r>
            <a:r>
              <a:rPr lang="ru-RU" sz="3600" b="1" i="1" smtClean="0"/>
              <a:t> </a:t>
            </a:r>
          </a:p>
        </p:txBody>
      </p:sp>
      <p:sp>
        <p:nvSpPr>
          <p:cNvPr id="31748" name="WordArt 4"/>
          <p:cNvSpPr>
            <a:spLocks noChangeArrowheads="1" noChangeShapeType="1" noTextEdit="1"/>
          </p:cNvSpPr>
          <p:nvPr/>
        </p:nvSpPr>
        <p:spPr bwMode="auto">
          <a:xfrm>
            <a:off x="2268538" y="549275"/>
            <a:ext cx="5113337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Палантин пуховый</a:t>
            </a:r>
          </a:p>
        </p:txBody>
      </p:sp>
      <p:pic>
        <p:nvPicPr>
          <p:cNvPr id="31749" name="Picture 5" descr="ph031[1]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435600" y="1844675"/>
            <a:ext cx="3187700" cy="4248150"/>
          </a:xfrm>
          <a:noFill/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174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3600" b="1" i="1" smtClean="0"/>
              <a:t>    </a:t>
            </a:r>
            <a:r>
              <a:rPr lang="ru-RU" sz="3600" b="1" i="1" smtClean="0">
                <a:solidFill>
                  <a:srgbClr val="0000FF"/>
                </a:solidFill>
              </a:rPr>
              <a:t>Существует 10 мифов об оренбургских пуховых изделиях</a:t>
            </a:r>
          </a:p>
        </p:txBody>
      </p:sp>
      <p:sp>
        <p:nvSpPr>
          <p:cNvPr id="32772" name="WordArt 4"/>
          <p:cNvSpPr>
            <a:spLocks noChangeArrowheads="1" noChangeShapeType="1" noTextEdit="1"/>
          </p:cNvSpPr>
          <p:nvPr/>
        </p:nvSpPr>
        <p:spPr bwMode="auto">
          <a:xfrm>
            <a:off x="571500" y="571500"/>
            <a:ext cx="8286750" cy="84137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Мифы об оренбургском платке</a:t>
            </a:r>
          </a:p>
        </p:txBody>
      </p:sp>
      <p:pic>
        <p:nvPicPr>
          <p:cNvPr id="32773" name="Picture 5" descr="imgB[3]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292725" y="1719263"/>
            <a:ext cx="2592388" cy="5138737"/>
          </a:xfrm>
          <a:noFill/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277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260350"/>
            <a:ext cx="7772400" cy="1143000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000066"/>
                </a:solidFill>
              </a:rPr>
              <a:t>Миф 1. Оренбургские пуховые платки всегда носили только женщины.</a:t>
            </a:r>
            <a:r>
              <a:rPr lang="ru-RU" sz="4000" smtClean="0"/>
              <a:t> 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1700213"/>
            <a:ext cx="3810000" cy="4876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i="1" smtClean="0"/>
              <a:t>       </a:t>
            </a:r>
            <a:r>
              <a:rPr lang="ru-RU" sz="2400" i="1" smtClean="0">
                <a:solidFill>
                  <a:srgbClr val="0000FF"/>
                </a:solidFill>
              </a:rPr>
              <a:t>По одному из преданий прибывшие на Урал русские переселенцы были удивлены легкой одежде калмыкских и казахских джигитов, скачущих по бескрайним степям бывшей Киргиз-Кайсацкой Орды. Секрет противостояния лютым морозам оказался необычен: в качестве подкладки под свои легкие одежды они использовали платки, связанные из козьего пуха.</a:t>
            </a:r>
            <a:r>
              <a:rPr lang="ru-RU" sz="2000" b="1" i="1" smtClean="0">
                <a:solidFill>
                  <a:srgbClr val="0000FF"/>
                </a:solidFill>
              </a:rPr>
              <a:t> </a:t>
            </a:r>
          </a:p>
        </p:txBody>
      </p:sp>
      <p:pic>
        <p:nvPicPr>
          <p:cNvPr id="33796" name="Picture 4" descr="1s83"/>
          <p:cNvPicPr>
            <a:picLocks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780213" y="1628775"/>
            <a:ext cx="2019300" cy="3024188"/>
          </a:xfrm>
          <a:noFill/>
        </p:spPr>
      </p:pic>
      <p:pic>
        <p:nvPicPr>
          <p:cNvPr id="33798" name="Picture 6" descr="foto6675"/>
          <p:cNvPicPr>
            <a:picLocks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4716463" y="3141663"/>
            <a:ext cx="2381250" cy="3419475"/>
          </a:xfrm>
          <a:noFill/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379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7772400" cy="1143000"/>
          </a:xfrm>
        </p:spPr>
        <p:txBody>
          <a:bodyPr/>
          <a:lstStyle/>
          <a:p>
            <a:pPr eaLnBrk="1" hangingPunct="1"/>
            <a:r>
              <a:rPr lang="ru-RU" sz="4000" smtClean="0"/>
              <a:t/>
            </a:r>
            <a:br>
              <a:rPr lang="ru-RU" sz="4000" smtClean="0"/>
            </a:br>
            <a:r>
              <a:rPr lang="ru-RU" sz="3200" b="1" smtClean="0">
                <a:solidFill>
                  <a:srgbClr val="000066"/>
                </a:solidFill>
              </a:rPr>
              <a:t>Миф 2. Новые оренбургские пуховые платки - мягкие, теплые и пушистые.</a:t>
            </a:r>
            <a:r>
              <a:rPr lang="ru-RU" sz="4000" smtClean="0"/>
              <a:t> 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>
                <a:solidFill>
                  <a:srgbClr val="0000FF"/>
                </a:solidFill>
              </a:rPr>
              <a:t>    Настоящий оренбургский пуховый платок - поначалу нераспущенный. Он словно бутон прекрасного цветка становится прекраснее только распускаясь.</a:t>
            </a:r>
            <a:r>
              <a:rPr lang="ru-RU" sz="2800" smtClean="0"/>
              <a:t> </a:t>
            </a:r>
          </a:p>
        </p:txBody>
      </p:sp>
      <p:pic>
        <p:nvPicPr>
          <p:cNvPr id="34820" name="Picture 4" descr="iврлыо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076825" y="1916113"/>
            <a:ext cx="2770188" cy="4114800"/>
          </a:xfrm>
          <a:noFill/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481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>
                <a:solidFill>
                  <a:srgbClr val="000066"/>
                </a:solidFill>
              </a:rPr>
              <a:t>Миф 3. Все оренбургские пуховые платки проходят через кольцо.</a:t>
            </a:r>
            <a:r>
              <a:rPr lang="ru-RU" sz="4000" smtClean="0"/>
              <a:t> 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2276475"/>
            <a:ext cx="3810000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smtClean="0"/>
              <a:t>      </a:t>
            </a:r>
            <a:r>
              <a:rPr lang="ru-RU" sz="2800" b="1" i="1" smtClean="0">
                <a:solidFill>
                  <a:srgbClr val="0000FF"/>
                </a:solidFill>
              </a:rPr>
              <a:t>Не все палантины и паутинки проходят через обручальное кольцо - многое зависит от качества используемого пуха, мастерства вязальщицы и размера изделия</a:t>
            </a:r>
            <a:r>
              <a:rPr lang="ru-RU" sz="2800" smtClean="0">
                <a:solidFill>
                  <a:srgbClr val="0000FF"/>
                </a:solidFill>
              </a:rPr>
              <a:t>.</a:t>
            </a: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/>
              <a:t/>
            </a:r>
            <a:br>
              <a:rPr lang="ru-RU" sz="2800" smtClean="0"/>
            </a:br>
            <a:endParaRPr lang="ru-RU" sz="2800" smtClean="0"/>
          </a:p>
        </p:txBody>
      </p:sp>
      <p:pic>
        <p:nvPicPr>
          <p:cNvPr id="35844" name="Picture 4" descr="0_7133_e76eccaa_XL"/>
          <p:cNvPicPr>
            <a:picLocks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427538" y="2060575"/>
            <a:ext cx="2641600" cy="1981200"/>
          </a:xfrm>
          <a:noFill/>
        </p:spPr>
      </p:pic>
      <p:pic>
        <p:nvPicPr>
          <p:cNvPr id="35846" name="Picture 6" descr="platok"/>
          <p:cNvPicPr>
            <a:picLocks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6227763" y="3284538"/>
            <a:ext cx="2405062" cy="3171825"/>
          </a:xfrm>
          <a:noFill/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584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76250"/>
            <a:ext cx="7772400" cy="576103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4000" b="1" i="1" smtClean="0">
                <a:solidFill>
                  <a:srgbClr val="6600CC"/>
                </a:solidFill>
                <a:latin typeface="Monotype Corsiva" pitchFamily="66" charset="0"/>
              </a:rPr>
              <a:t>   В самую холодную пору, когда в небе, окутанном темными тучами, кружатся крупные хлопья снега, когда деревья сгибаются под тяжестью хрустящих белых шапок, когда мороз, не щадя никого, начинает пощипывать за щеки - вас надежно согреет оренбургский пуховый платок. </a:t>
            </a: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341438"/>
            <a:ext cx="3810000" cy="50847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b="1" i="1" smtClean="0"/>
              <a:t>   </a:t>
            </a:r>
            <a:r>
              <a:rPr lang="ru-RU" sz="2800" b="1" i="1" smtClean="0">
                <a:solidFill>
                  <a:srgbClr val="0000FF"/>
                </a:solidFill>
              </a:rPr>
              <a:t>То, что считалось еще совсем недавно роскошью, стало доступным всем. Надеемся, что у оренбургского пухового платка впереди большое будущее – будущее, основанное на вековых традициях.</a:t>
            </a:r>
            <a:r>
              <a:rPr lang="ru-RU" sz="2800" smtClean="0"/>
              <a:t> </a:t>
            </a:r>
          </a:p>
        </p:txBody>
      </p:sp>
      <p:pic>
        <p:nvPicPr>
          <p:cNvPr id="49160" name="Picture 8" descr="IMG_1504[1]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427538" y="1773238"/>
            <a:ext cx="4173537" cy="3892550"/>
          </a:xfrm>
          <a:noFill/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9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9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9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2349500"/>
            <a:ext cx="3810000" cy="4114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/>
              <a:t>    </a:t>
            </a:r>
            <a:r>
              <a:rPr lang="ru-RU" sz="2800" b="1" i="1" smtClean="0">
                <a:solidFill>
                  <a:srgbClr val="0000FF"/>
                </a:solidFill>
                <a:latin typeface="Book Antiqua" pitchFamily="18" charset="0"/>
              </a:rPr>
              <a:t>Существует множество разных легенд и преданий об истории возникновения оренбургского пухового платка.</a:t>
            </a:r>
          </a:p>
        </p:txBody>
      </p:sp>
      <p:pic>
        <p:nvPicPr>
          <p:cNvPr id="6148" name="Picture 4" descr="1s24snow2[1]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427538" y="2349500"/>
            <a:ext cx="4321175" cy="3241675"/>
          </a:xfrm>
          <a:noFill/>
        </p:spPr>
      </p:pic>
      <p:sp>
        <p:nvSpPr>
          <p:cNvPr id="6150" name="WordArt 6"/>
          <p:cNvSpPr>
            <a:spLocks noChangeArrowheads="1" noChangeShapeType="1" noTextEdit="1"/>
          </p:cNvSpPr>
          <p:nvPr/>
        </p:nvSpPr>
        <p:spPr bwMode="auto">
          <a:xfrm>
            <a:off x="2484438" y="836613"/>
            <a:ext cx="424815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Из истории</a:t>
            </a: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15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557338"/>
            <a:ext cx="4249738" cy="46799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1800" smtClean="0"/>
              <a:t>     </a:t>
            </a:r>
            <a:r>
              <a:rPr lang="ru-RU" sz="2000" b="1" i="1" smtClean="0">
                <a:solidFill>
                  <a:srgbClr val="0000FF"/>
                </a:solidFill>
              </a:rPr>
              <a:t>Оренбургский ажурный пуховый платок, наряду с тульским самоваром, матрёшкой, хохломской росписью, гжелью, палехом, вологодскими кружевами, дымковской игрушкой, ростовской финифтью, уральским малахитом — один из символов России. Пуховязальный промысел зародился в Оренбургском крае примерно 250 лет назад, ещё в XVIII веке.</a:t>
            </a:r>
          </a:p>
        </p:txBody>
      </p:sp>
      <p:pic>
        <p:nvPicPr>
          <p:cNvPr id="7174" name="Picture 6" descr="gerbru"/>
          <p:cNvPicPr>
            <a:picLocks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084888" y="620713"/>
            <a:ext cx="1584325" cy="1439862"/>
          </a:xfrm>
          <a:noFill/>
        </p:spPr>
      </p:pic>
      <p:sp>
        <p:nvSpPr>
          <p:cNvPr id="7173" name="WordArt 5"/>
          <p:cNvSpPr>
            <a:spLocks noChangeArrowheads="1" noChangeShapeType="1" noTextEdit="1"/>
          </p:cNvSpPr>
          <p:nvPr/>
        </p:nvSpPr>
        <p:spPr bwMode="auto">
          <a:xfrm>
            <a:off x="971550" y="765175"/>
            <a:ext cx="424815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Из истории</a:t>
            </a:r>
          </a:p>
        </p:txBody>
      </p:sp>
      <p:pic>
        <p:nvPicPr>
          <p:cNvPr id="7177" name="Picture 9" descr="Orenburgskij-puhovyj-platok"/>
          <p:cNvPicPr>
            <a:picLocks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4716463" y="2420938"/>
            <a:ext cx="4105275" cy="3079750"/>
          </a:xfrm>
          <a:noFill/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717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2636838"/>
            <a:ext cx="3810000" cy="37433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smtClean="0">
                <a:solidFill>
                  <a:srgbClr val="000066"/>
                </a:solidFill>
              </a:rPr>
              <a:t>     .. .Здешние козы составляют не вид, не род, а разве небольшое отродье, как донская киргизская или горская лошадь суть отродье общей породы конской</a:t>
            </a:r>
          </a:p>
          <a:p>
            <a:pPr eaLnBrk="1" hangingPunct="1">
              <a:buFontTx/>
              <a:buNone/>
            </a:pPr>
            <a:r>
              <a:rPr lang="ru-RU" sz="2400" smtClean="0">
                <a:solidFill>
                  <a:srgbClr val="000066"/>
                </a:solidFill>
              </a:rPr>
              <a:t>     В.И. Далъ. «О козьем   пухе». 1835</a:t>
            </a:r>
          </a:p>
        </p:txBody>
      </p:sp>
      <p:pic>
        <p:nvPicPr>
          <p:cNvPr id="8196" name="Picture 4" descr="big"/>
          <p:cNvPicPr>
            <a:picLocks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787900" y="2447925"/>
            <a:ext cx="4176713" cy="3132138"/>
          </a:xfrm>
          <a:noFill/>
        </p:spPr>
      </p:pic>
      <p:pic>
        <p:nvPicPr>
          <p:cNvPr id="8198" name="Picture 6" descr="004"/>
          <p:cNvPicPr>
            <a:picLocks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1258888" y="549275"/>
            <a:ext cx="1349375" cy="2016125"/>
          </a:xfrm>
          <a:noFill/>
        </p:spPr>
      </p:pic>
      <p:sp>
        <p:nvSpPr>
          <p:cNvPr id="8200" name="WordArt 8"/>
          <p:cNvSpPr>
            <a:spLocks noChangeArrowheads="1" noChangeShapeType="1" noTextEdit="1"/>
          </p:cNvSpPr>
          <p:nvPr/>
        </p:nvSpPr>
        <p:spPr bwMode="auto">
          <a:xfrm>
            <a:off x="3492500" y="765175"/>
            <a:ext cx="4895850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Оренбургские козы</a:t>
            </a: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820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800" decel="100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1989138"/>
            <a:ext cx="3810000" cy="4114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000" smtClean="0"/>
              <a:t>      </a:t>
            </a:r>
            <a:r>
              <a:rPr lang="ru-RU" sz="2400" b="1" i="1" smtClean="0">
                <a:solidFill>
                  <a:srgbClr val="0000FF"/>
                </a:solidFill>
              </a:rPr>
              <a:t>Этот пух очень тонкий, мягкий, легкий и эластичный, он обладает низкой теплопроводностью, изделия из оренбургского пуха не скатываются при  носке.</a:t>
            </a:r>
            <a:r>
              <a:rPr lang="ru-RU" sz="2800" smtClean="0">
                <a:solidFill>
                  <a:srgbClr val="0000FF"/>
                </a:solidFill>
              </a:rPr>
              <a:t> </a:t>
            </a:r>
          </a:p>
        </p:txBody>
      </p:sp>
      <p:pic>
        <p:nvPicPr>
          <p:cNvPr id="9220" name="Picture 4" descr="15okt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062538" y="1700213"/>
            <a:ext cx="3354387" cy="4465637"/>
          </a:xfrm>
          <a:noFill/>
        </p:spPr>
      </p:pic>
      <p:sp>
        <p:nvSpPr>
          <p:cNvPr id="9222" name="WordArt 6"/>
          <p:cNvSpPr>
            <a:spLocks noChangeArrowheads="1" noChangeShapeType="1" noTextEdit="1"/>
          </p:cNvSpPr>
          <p:nvPr/>
        </p:nvSpPr>
        <p:spPr bwMode="auto">
          <a:xfrm>
            <a:off x="3348038" y="404813"/>
            <a:ext cx="4103687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Козий пух</a:t>
            </a: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92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    </a:t>
            </a:r>
            <a:r>
              <a:rPr lang="ru-RU" sz="2400" smtClean="0">
                <a:solidFill>
                  <a:srgbClr val="0000FF"/>
                </a:solidFill>
              </a:rPr>
              <a:t>70 лет назад в Оренбурге была основана Фабрика пуховых платков, до сих пор являющаяся единственной в Оренбургском регионе. Среди мастеров цехов были вязальщицы с известных “пуховых” деревень, принесшие лучшие качества в фабричное вязание изделий. </a:t>
            </a:r>
          </a:p>
        </p:txBody>
      </p:sp>
      <p:sp>
        <p:nvSpPr>
          <p:cNvPr id="10244" name="WordArt 4"/>
          <p:cNvSpPr>
            <a:spLocks noChangeArrowheads="1" noChangeShapeType="1" noTextEdit="1"/>
          </p:cNvSpPr>
          <p:nvPr/>
        </p:nvSpPr>
        <p:spPr bwMode="auto">
          <a:xfrm>
            <a:off x="1258888" y="404813"/>
            <a:ext cx="6913562" cy="1008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Фабрика пуховых платков</a:t>
            </a:r>
          </a:p>
        </p:txBody>
      </p:sp>
      <p:pic>
        <p:nvPicPr>
          <p:cNvPr id="10245" name="Picture 5" descr="4ib5m9oc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859338" y="2636838"/>
            <a:ext cx="3381375" cy="2968625"/>
          </a:xfrm>
          <a:noFill/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24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773238"/>
            <a:ext cx="3810000" cy="46085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       </a:t>
            </a:r>
            <a:r>
              <a:rPr lang="ru-RU" sz="2400" b="1" i="1" smtClean="0">
                <a:solidFill>
                  <a:srgbClr val="0000FF"/>
                </a:solidFill>
              </a:rPr>
              <a:t>Оренбургский областной музей изобразительных искусств не только постоянно пополняет единственную в России коллекцию платков, но остается единственным учреждением, которое старается сохранить и поддержать этот вид декоративно-прикладного искусства.   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> </a:t>
            </a:r>
          </a:p>
        </p:txBody>
      </p:sp>
      <p:pic>
        <p:nvPicPr>
          <p:cNvPr id="12293" name="Picture 5" descr="%D0%9C%D0%B0%D0%B3%D0%B0%D0%B7%D0%B8%D0%BD_%D1%81_%D0%BF%D0%BB%D0%B0%D1%82%D0%BA%D0%B0%D0%BC%D0%B8[1]"/>
          <p:cNvPicPr>
            <a:picLocks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076825" y="549275"/>
            <a:ext cx="3429000" cy="2574925"/>
          </a:xfrm>
          <a:noFill/>
        </p:spPr>
      </p:pic>
      <p:sp>
        <p:nvSpPr>
          <p:cNvPr id="12292" name="WordArt 4"/>
          <p:cNvSpPr>
            <a:spLocks noChangeArrowheads="1" noChangeShapeType="1" noTextEdit="1"/>
          </p:cNvSpPr>
          <p:nvPr/>
        </p:nvSpPr>
        <p:spPr bwMode="auto">
          <a:xfrm>
            <a:off x="250825" y="549275"/>
            <a:ext cx="4535488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МУЗЕЙ ПЛАТКА</a:t>
            </a:r>
          </a:p>
        </p:txBody>
      </p:sp>
      <p:pic>
        <p:nvPicPr>
          <p:cNvPr id="12297" name="Picture 9" descr="image014"/>
          <p:cNvPicPr>
            <a:picLocks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3995738" y="3357563"/>
            <a:ext cx="3698875" cy="3055937"/>
          </a:xfrm>
          <a:noFill/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229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989138"/>
            <a:ext cx="38100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smtClean="0"/>
              <a:t>       </a:t>
            </a:r>
            <a:r>
              <a:rPr lang="ru-RU" sz="2800" b="1" i="1" smtClean="0">
                <a:solidFill>
                  <a:srgbClr val="0000FF"/>
                </a:solidFill>
              </a:rPr>
              <a:t>Рисунок на платках не повторяется, все изделия авторские. Платок состоит из множества мелких рисунков, которые складываются в единую композицию.</a:t>
            </a:r>
            <a:r>
              <a:rPr lang="ru-RU" sz="2000" smtClean="0"/>
              <a:t> </a:t>
            </a:r>
          </a:p>
        </p:txBody>
      </p:sp>
      <p:pic>
        <p:nvPicPr>
          <p:cNvPr id="13317" name="Picture 5" descr="q13x3100pgpg3rpiz7-2"/>
          <p:cNvPicPr>
            <a:picLocks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292725" y="3860800"/>
            <a:ext cx="3576638" cy="2682875"/>
          </a:xfrm>
          <a:noFill/>
        </p:spPr>
      </p:pic>
      <p:sp>
        <p:nvSpPr>
          <p:cNvPr id="13316" name="WordArt 4"/>
          <p:cNvSpPr>
            <a:spLocks noChangeArrowheads="1" noChangeShapeType="1" noTextEdit="1"/>
          </p:cNvSpPr>
          <p:nvPr/>
        </p:nvSpPr>
        <p:spPr bwMode="auto">
          <a:xfrm>
            <a:off x="1476375" y="476250"/>
            <a:ext cx="2879725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Узоры</a:t>
            </a:r>
          </a:p>
        </p:txBody>
      </p:sp>
      <p:pic>
        <p:nvPicPr>
          <p:cNvPr id="13320" name="Picture 8" descr="imgB[2]"/>
          <p:cNvPicPr>
            <a:picLocks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4427538" y="1773238"/>
            <a:ext cx="2052637" cy="2736850"/>
          </a:xfrm>
          <a:noFill/>
        </p:spPr>
      </p:pic>
      <p:pic>
        <p:nvPicPr>
          <p:cNvPr id="13324" name="Picture 12" descr="1-2008120313432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0425" y="692150"/>
            <a:ext cx="3030538" cy="227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331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398</TotalTime>
  <Words>545</Words>
  <Application>Microsoft PowerPoint</Application>
  <PresentationFormat>On-screen Show (4:3)</PresentationFormat>
  <Paragraphs>44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Times New Roman</vt:lpstr>
      <vt:lpstr>Arial</vt:lpstr>
      <vt:lpstr>Calibri</vt:lpstr>
      <vt:lpstr>Monotype Corsiva</vt:lpstr>
      <vt:lpstr>Book Antiqua</vt:lpstr>
      <vt:lpstr>Symbol</vt:lpstr>
      <vt:lpstr>Оформление по умолчанию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Миф 1. Оренбургские пуховые платки всегда носили только женщины. </vt:lpstr>
      <vt:lpstr> Миф 2. Новые оренбургские пуховые платки - мягкие, теплые и пушистые. </vt:lpstr>
      <vt:lpstr>Миф 3. Все оренбургские пуховые платки проходят через кольцо. </vt:lpstr>
      <vt:lpstr>Slide 20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Windows User</cp:lastModifiedBy>
  <cp:revision>11</cp:revision>
  <dcterms:created xsi:type="dcterms:W3CDTF">1601-01-01T00:00:00Z</dcterms:created>
  <dcterms:modified xsi:type="dcterms:W3CDTF">2016-09-04T13:43:01Z</dcterms:modified>
</cp:coreProperties>
</file>