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83" r:id="rId2"/>
    <p:sldId id="285" r:id="rId3"/>
    <p:sldId id="286" r:id="rId4"/>
    <p:sldId id="287" r:id="rId5"/>
    <p:sldId id="288" r:id="rId6"/>
    <p:sldId id="289" r:id="rId7"/>
    <p:sldId id="290" r:id="rId8"/>
    <p:sldId id="260" r:id="rId9"/>
    <p:sldId id="293" r:id="rId10"/>
    <p:sldId id="270" r:id="rId11"/>
    <p:sldId id="272" r:id="rId12"/>
    <p:sldId id="274" r:id="rId13"/>
    <p:sldId id="275" r:id="rId14"/>
    <p:sldId id="276" r:id="rId15"/>
    <p:sldId id="277" r:id="rId16"/>
    <p:sldId id="278" r:id="rId17"/>
    <p:sldId id="269" r:id="rId18"/>
    <p:sldId id="291" r:id="rId19"/>
    <p:sldId id="292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B176E-1CB2-4836-92AE-15C228894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9E40-135E-4CD2-876D-398DAD42C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C6F2-2B5B-4A89-8F60-C6F62DB64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7D3B2-8AB5-4FC9-B792-9863F1B17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70583-0D66-4491-864D-E3F34A874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1DBC3-D2B4-43D3-B1A0-0273784E7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8635C-592E-475B-B385-9D0391D17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39D44-E4C7-4107-A3CB-8D756C38F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0DDE2-208B-453C-89E9-44E350CFA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0D65-3B8A-4A2E-A3A5-D3BB25731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7FB-C7D2-44CB-BA3F-6CB39896A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fld id="{433C13B2-63FB-4421-87F3-1E6857CEA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3" r:id="rId4"/>
    <p:sldLayoutId id="2147483689" r:id="rId5"/>
    <p:sldLayoutId id="2147483684" r:id="rId6"/>
    <p:sldLayoutId id="2147483690" r:id="rId7"/>
    <p:sldLayoutId id="2147483691" r:id="rId8"/>
    <p:sldLayoutId id="2147483692" r:id="rId9"/>
    <p:sldLayoutId id="2147483685" r:id="rId10"/>
    <p:sldLayoutId id="214748369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moikompas.ru/img/compas/2009-01-26/pancakeweek/35662549_ori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" descr="1621727831_14-phonoteka_org-p-provodi-zimi-fon-dlya-afishi-2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642938"/>
            <a:ext cx="8501063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4455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Понедельник - Встреча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первый день масленицы русский народ справлял встречу Чистой масленицы - широкой боярыни. В старину дети с утра выходили на улицу строить снежные горы.</a:t>
            </a:r>
          </a:p>
        </p:txBody>
      </p:sp>
      <p:pic>
        <p:nvPicPr>
          <p:cNvPr id="19460" name="Picture 5" descr="mirdat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852738"/>
            <a:ext cx="46259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642938"/>
            <a:ext cx="82296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solidFill>
                  <a:srgbClr val="FF0000"/>
                </a:solidFill>
              </a:rPr>
              <a:t>К первому дню Масленицы устраивали горы, висячие качели, балаганы для скоморохов, столы со сладостями. Не кататься с гор и на качелях, не потешаться над скоморохами значило в старину - жить в горькой беде, а на старости лет лежать на смертном одре, сидеть калекой без ноги.</a:t>
            </a:r>
          </a:p>
        </p:txBody>
      </p:sp>
      <p:pic>
        <p:nvPicPr>
          <p:cNvPr id="20483" name="Picture 5" descr="PETRUS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357563"/>
            <a:ext cx="3671887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4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924175"/>
            <a:ext cx="4105275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18487" cy="1752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Вторник - </a:t>
            </a:r>
            <a:r>
              <a:rPr lang="ru-RU" b="1" dirty="0" err="1">
                <a:solidFill>
                  <a:srgbClr val="FF0000"/>
                </a:solidFill>
              </a:rPr>
              <a:t>Заигрыши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071563"/>
            <a:ext cx="8218488" cy="47545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/>
            </a:r>
            <a:br>
              <a:rPr lang="ru-RU" b="1" smtClean="0"/>
            </a:b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заигрыши с утра девицы и молодцы ходили в гости - покататься на горах, поесть блинов. Дети катались с гор во все дни масленицы – съезжали с гор на санях, на салазках, или на обледенелых рогожах. </a:t>
            </a:r>
          </a:p>
        </p:txBody>
      </p:sp>
      <p:pic>
        <p:nvPicPr>
          <p:cNvPr id="21508" name="Picture 4" descr="gorka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4149725"/>
            <a:ext cx="36004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maslenit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644900"/>
            <a:ext cx="47879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435975" cy="1752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Среда - Лакомка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0125"/>
            <a:ext cx="8362950" cy="4827588"/>
          </a:xfrm>
        </p:spPr>
        <p:txBody>
          <a:bodyPr/>
          <a:lstStyle/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Лакомку тещи принимали зятьев к блинам, а для забавы зятьев созывали всех родных. Этому обычаю посвящено огромное количество пословиц, поговорок, песен, в основном шуточных анекдотов и пр.: У тещи про зятя и ступа доит. Придет зять, где сметанки взять?</a:t>
            </a:r>
          </a:p>
        </p:txBody>
      </p:sp>
      <p:pic>
        <p:nvPicPr>
          <p:cNvPr id="22532" name="Picture 4" descr="i?id=22033999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76700"/>
            <a:ext cx="36004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18487" cy="1752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Четверг - Разгул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714375"/>
            <a:ext cx="8374063" cy="36639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/>
              <a:t>   </a:t>
            </a:r>
            <a:r>
              <a:rPr lang="ru-RU" sz="2800" dirty="0">
                <a:solidFill>
                  <a:srgbClr val="FF0000"/>
                </a:solidFill>
              </a:rPr>
              <a:t>С четверга, недаром называвшегося «широким», масленичный разгул развертывался во всю ширь. Всем миром, в качестве участников или активных, заинтересованных зрителей, выходили на кулачные бои, возведение и взятие снежного города, на конские бега, катание по улицам. </a:t>
            </a:r>
          </a:p>
        </p:txBody>
      </p:sp>
      <p:pic>
        <p:nvPicPr>
          <p:cNvPr id="23556" name="Рисунок 2" descr="http://zubova-poliana.narod.ru/history-tradition-earth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437063"/>
            <a:ext cx="33337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Пятница - Тещины вечерки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00125"/>
            <a:ext cx="8229600" cy="43830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/>
              <a:t/>
            </a:r>
            <a:br>
              <a:rPr lang="ru-RU" b="1" smtClean="0"/>
            </a:br>
            <a:endParaRPr lang="ru-RU" sz="2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Если в среду зятья гостили у своих тещ, то в пятницу зятья устраивали «тещины вечерки» - приглашали на блины... </a:t>
            </a:r>
          </a:p>
        </p:txBody>
      </p:sp>
      <p:pic>
        <p:nvPicPr>
          <p:cNvPr id="24580" name="Picture 4" descr="Блины к Маслени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141663"/>
            <a:ext cx="289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img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632200"/>
            <a:ext cx="367506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Суббота - </a:t>
            </a:r>
            <a:r>
              <a:rPr lang="ru-RU" b="1" dirty="0" err="1">
                <a:solidFill>
                  <a:srgbClr val="FF0000"/>
                </a:solidFill>
              </a:rPr>
              <a:t>Золовкины</a:t>
            </a:r>
            <a:r>
              <a:rPr lang="ru-RU" b="1" dirty="0">
                <a:solidFill>
                  <a:srgbClr val="FF0000"/>
                </a:solidFill>
              </a:rPr>
              <a:t> посиделки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229600" cy="2232025"/>
          </a:xfrm>
        </p:spPr>
        <p:txBody>
          <a:bodyPr/>
          <a:lstStyle/>
          <a:p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субботу, на золовкины посиделки (золовка - сестра мужа) молодая невестка приглашала родных мужа к себе в гости. </a:t>
            </a:r>
          </a:p>
        </p:txBody>
      </p:sp>
      <p:pic>
        <p:nvPicPr>
          <p:cNvPr id="25604" name="Picture 4" descr="479607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3573463"/>
            <a:ext cx="47450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53aa5621f34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068638"/>
            <a:ext cx="34559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Воскресение - Прощеный день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воскресенье - «прощеный день» устраивали проводы Масленицы. Сутра ребятишки собирали дрова для костра – жечь Масленицу. </a:t>
            </a:r>
            <a:b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последний день масленицы все друг у друга просили прощения, новобрачные ездили по своим родным, одаривали тестя и тещу, сватов и дружек за свадебные подарки. 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214313" y="357188"/>
            <a:ext cx="8715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Последний день Масленицы был самым шумным и весёлым. Устраивались соревнования</a:t>
            </a:r>
          </a:p>
        </p:txBody>
      </p:sp>
      <p:pic>
        <p:nvPicPr>
          <p:cNvPr id="8197" name="Picture 5" descr="D:\Марина\праздники на руси\масленица\борьб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0" y="1571625"/>
            <a:ext cx="44069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D:\Марина\праздники на руси\масленица\бой в конном строю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143250"/>
            <a:ext cx="441325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786313" y="6000750"/>
            <a:ext cx="385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Бой в конном строю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928813" y="1928813"/>
            <a:ext cx="2071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Кулачки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5786438"/>
            <a:ext cx="8286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Вечером устраивали большой костёр и Масленицу сжигали. Начинался пост</a:t>
            </a:r>
          </a:p>
        </p:txBody>
      </p:sp>
      <p:pic>
        <p:nvPicPr>
          <p:cNvPr id="24580" name="Picture 4" descr="D:\Марина\праздники на руси\масленица\event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371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6" descr="16324823538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5" y="500063"/>
            <a:ext cx="50879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"/>
          <p:cNvSpPr>
            <a:spLocks noChangeArrowheads="1"/>
          </p:cNvSpPr>
          <p:nvPr/>
        </p:nvSpPr>
        <p:spPr bwMode="auto">
          <a:xfrm>
            <a:off x="250825" y="3573463"/>
            <a:ext cx="5072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Гостей встречали поклонами, вкусно и сытно кормили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929188" y="428625"/>
            <a:ext cx="37861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Русские люди любили праздники. В гости ходили целыми семьями    </a:t>
            </a:r>
          </a:p>
        </p:txBody>
      </p:sp>
      <p:pic>
        <p:nvPicPr>
          <p:cNvPr id="3078" name="Picture 6" descr="D:\Марина\праздники на руси\карава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27146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D:\Марина\праздники на руси\inf_1910_bu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455136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D:\Марина\праздники на руси\хлеб-соль\default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4643438"/>
            <a:ext cx="2649537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-1116013" y="214313"/>
            <a:ext cx="8229601" cy="59070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прощай, прощай, Наша Масленица.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прощай, прощай, Наша широкая.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не в середу пришла И не в пятницу,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пришла в воскресенье,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Всю неделюшку веселье.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пришла с добром,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блинами, пирогами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со оладьями. Блины масленые,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Шаньги мазаные. Мы катаемся с горы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зари и до зари,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сегодня, в воскресенье,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Наше кончилось веселье. 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Прощай, прощай, </a:t>
            </a:r>
            <a:endParaRPr lang="en-US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Масленица!</a:t>
            </a:r>
          </a:p>
        </p:txBody>
      </p:sp>
      <p:pic>
        <p:nvPicPr>
          <p:cNvPr id="2" name="img_18" descr="356625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717925"/>
            <a:ext cx="4140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Box 2"/>
          <p:cNvSpPr txBox="1">
            <a:spLocks noChangeArrowheads="1"/>
          </p:cNvSpPr>
          <p:nvPr/>
        </p:nvSpPr>
        <p:spPr bwMode="auto">
          <a:xfrm>
            <a:off x="1000125" y="1000125"/>
            <a:ext cx="3929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Масленицу провожают зиму, встречают весеннее солнышко</a:t>
            </a:r>
          </a:p>
        </p:txBody>
      </p:sp>
      <p:sp>
        <p:nvSpPr>
          <p:cNvPr id="5125" name="TextBox 3"/>
          <p:cNvSpPr txBox="1">
            <a:spLocks noChangeArrowheads="1"/>
          </p:cNvSpPr>
          <p:nvPr/>
        </p:nvSpPr>
        <p:spPr bwMode="auto">
          <a:xfrm>
            <a:off x="4071938" y="5072063"/>
            <a:ext cx="4643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Масленица всегда была шумной, весёлой с песнями и играми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571750" y="214313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Масленица</a:t>
            </a:r>
          </a:p>
        </p:txBody>
      </p:sp>
      <p:pic>
        <p:nvPicPr>
          <p:cNvPr id="7" name="Picture 2" descr="D:\Марина\праздники на руси\ряженые\коляда\a96cf6898a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857250"/>
            <a:ext cx="3400425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D:\Марина\праздники на руси\масленица\567f760e60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714625"/>
            <a:ext cx="3286125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4500563" y="4214813"/>
            <a:ext cx="46434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Выходи, народ,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Становись у ворот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Весну закликать,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Зимушку провожать.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Весна, весна-красна,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Приди, весна, с радостью!</a:t>
            </a:r>
          </a:p>
        </p:txBody>
      </p:sp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714375" y="357188"/>
            <a:ext cx="8215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всё в будущем году было благополучно пели песенки-заклички</a:t>
            </a:r>
          </a:p>
        </p:txBody>
      </p:sp>
      <p:pic>
        <p:nvPicPr>
          <p:cNvPr id="6149" name="Picture 5" descr="D:\Марина\праздники на руси\ряженые\6_1_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42037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285750"/>
            <a:ext cx="83581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Всю неделю на Масленицу веселились, катались с горки, водили хороводы</a:t>
            </a:r>
          </a:p>
        </p:txBody>
      </p:sp>
      <p:pic>
        <p:nvPicPr>
          <p:cNvPr id="22530" name="Picture 2" descr="D:\Марина\праздники на руси\масленица\s-gori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2878138"/>
            <a:ext cx="4619625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D:\Марина\праздники на руси\ряженые\pes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80800">
            <a:off x="515938" y="1462088"/>
            <a:ext cx="4826000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4357688" y="4357688"/>
            <a:ext cx="46434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 масленой неделе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трубы блины летели.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Ой, блиночки мои,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Блины масленые,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Ой, блины, блины, блины,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Разрумяненькие!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2000250" y="285750"/>
            <a:ext cx="571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Памятна Масленица блинами</a:t>
            </a:r>
          </a:p>
        </p:txBody>
      </p:sp>
      <p:pic>
        <p:nvPicPr>
          <p:cNvPr id="15364" name="Рисунок 7" descr="recipe_49baf0e0-cc13-47da-92a5-1232392366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785813"/>
            <a:ext cx="526415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857500" y="4000500"/>
            <a:ext cx="4643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Румяный блин означал весеннее солнышко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71500" y="5287963"/>
            <a:ext cx="8429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наше время на Масленицу пекут блины. Это старинный русский обычай – встречать весну</a:t>
            </a:r>
          </a:p>
        </p:txBody>
      </p:sp>
      <p:pic>
        <p:nvPicPr>
          <p:cNvPr id="23554" name="Picture 2" descr="D:\Марина\праздники на руси\масленица\блины\834768_689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35655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D:\Марина\к презентациям\анимашки\анимация\звёзды\солнце копия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97208">
            <a:off x="5802313" y="587375"/>
            <a:ext cx="2687637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600" smtClean="0"/>
              <a:t/>
            </a:r>
            <a:br>
              <a:rPr lang="ru-RU" sz="1600" smtClean="0"/>
            </a:br>
            <a:r>
              <a:rPr lang="ru-RU" sz="2000" b="1" smtClean="0">
                <a:solidFill>
                  <a:srgbClr val="FF0000"/>
                </a:solidFill>
              </a:rPr>
              <a:t> Блин - символ солнца. Такой же круглый и горячий. </a:t>
            </a:r>
            <a:r>
              <a:rPr lang="ru-RU" sz="2000" smtClean="0">
                <a:solidFill>
                  <a:srgbClr val="FF0000"/>
                </a:solidFill>
              </a:rPr>
              <a:t>С пылу с жару подаются они на стол. С маслом, со сметаной, с икрой, грибами, севрюжиной или осетриной - выбирай на любой вкус. А, наевшись досыта – гуляй и развлекайся</a:t>
            </a:r>
            <a:r>
              <a:rPr lang="ru-RU" sz="1600" smtClean="0">
                <a:solidFill>
                  <a:srgbClr val="FF0000"/>
                </a:solidFill>
              </a:rPr>
              <a:t>! 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pic>
        <p:nvPicPr>
          <p:cNvPr id="17411" name="Picture 5" descr="53aa5621f34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16113"/>
            <a:ext cx="39338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44big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916113"/>
            <a:ext cx="4457700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7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0"/>
            <a:ext cx="8382000" cy="1295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день Масленицы имеет свое название и обряды</a:t>
            </a:r>
            <a:r>
              <a:rPr lang="ru-RU" sz="2800" b="1" i="1" dirty="0">
                <a:solidFill>
                  <a:srgbClr val="0033CC"/>
                </a:solidFill>
              </a:rPr>
              <a:t/>
            </a:r>
            <a:br>
              <a:rPr lang="ru-RU" sz="2800" b="1" i="1" dirty="0">
                <a:solidFill>
                  <a:srgbClr val="0033CC"/>
                </a:solidFill>
              </a:rPr>
            </a:br>
            <a:endParaRPr lang="ru-RU" sz="2800" b="1" i="1" dirty="0">
              <a:solidFill>
                <a:srgbClr val="0033CC"/>
              </a:solidFill>
            </a:endParaRPr>
          </a:p>
        </p:txBody>
      </p:sp>
      <p:pic>
        <p:nvPicPr>
          <p:cNvPr id="18435" name="Picture 3" descr="44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228600"/>
            <a:ext cx="6705600" cy="4672013"/>
          </a:xfr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2851</TotalTime>
  <Words>371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Tahoma</vt:lpstr>
      <vt:lpstr>Arial</vt:lpstr>
      <vt:lpstr>Franklin Gothic Medium</vt:lpstr>
      <vt:lpstr>Franklin Gothic Book</vt:lpstr>
      <vt:lpstr>Wingdings 2</vt:lpstr>
      <vt:lpstr>Calibri</vt:lpstr>
      <vt:lpstr>Times New Roman</vt:lpstr>
      <vt:lpstr>Wingdings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Каждый день Масленицы имеет свое название и обряды </vt:lpstr>
      <vt:lpstr>Понедельник - Встреча  </vt:lpstr>
      <vt:lpstr>Слайд 11</vt:lpstr>
      <vt:lpstr>Вторник - Заигрыши</vt:lpstr>
      <vt:lpstr>Среда - Лакомка</vt:lpstr>
      <vt:lpstr>Четверг - Разгул</vt:lpstr>
      <vt:lpstr>Пятница - Тещины вечерки</vt:lpstr>
      <vt:lpstr>Суббота - Золовкины посиделки </vt:lpstr>
      <vt:lpstr>Воскресение - Прощеный день 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Масленица.</dc:title>
  <dc:creator>User</dc:creator>
  <cp:lastModifiedBy>User</cp:lastModifiedBy>
  <cp:revision>8</cp:revision>
  <dcterms:created xsi:type="dcterms:W3CDTF">2002-12-31T22:15:29Z</dcterms:created>
  <dcterms:modified xsi:type="dcterms:W3CDTF">2023-02-15T03:47:57Z</dcterms:modified>
</cp:coreProperties>
</file>