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2" r:id="rId4"/>
    <p:sldId id="279" r:id="rId5"/>
    <p:sldId id="260" r:id="rId6"/>
    <p:sldId id="297" r:id="rId7"/>
    <p:sldId id="261" r:id="rId8"/>
    <p:sldId id="286" r:id="rId9"/>
    <p:sldId id="274" r:id="rId10"/>
    <p:sldId id="293" r:id="rId11"/>
    <p:sldId id="275" r:id="rId12"/>
    <p:sldId id="288" r:id="rId13"/>
    <p:sldId id="300" r:id="rId14"/>
    <p:sldId id="294" r:id="rId15"/>
    <p:sldId id="282" r:id="rId16"/>
    <p:sldId id="284" r:id="rId17"/>
    <p:sldId id="287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urok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5" name="Рисунок 4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140968"/>
            <a:ext cx="2376264" cy="33485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1196752"/>
            <a:ext cx="7992888" cy="73866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Муниципальное бюджетное дошкольное образовательное учреждение детский сад общеразвивающего вида с приоритетным осуществлением деятельности по художественно-эстетическому развитию детей №5 «Улыбка»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130426"/>
            <a:ext cx="5760640" cy="12003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Народные подвижные игры, как средство приобщения дошкольников к русской народной культуре</a:t>
            </a:r>
            <a:endParaRPr lang="ru-RU" sz="24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4815252"/>
            <a:ext cx="2232248" cy="73866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Подготовила:   воспитатель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Кузнецова Н. Ю.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5805264"/>
            <a:ext cx="1584176" cy="30777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75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412776"/>
            <a:ext cx="3511442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БЫТОВЫЕ ИГРЫ</a:t>
            </a:r>
            <a:endParaRPr lang="ru-RU" sz="2400" b="1" dirty="0"/>
          </a:p>
        </p:txBody>
      </p:sp>
      <p:pic>
        <p:nvPicPr>
          <p:cNvPr id="7" name="Рисунок 6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6376" y="4201380"/>
            <a:ext cx="1516871" cy="21375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67744" y="2202659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ctr"/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Игры, отражающие повседневные занятия наших предков - «Быт русского народа» . </a:t>
            </a:r>
          </a:p>
          <a:p>
            <a:pPr indent="360363" algn="ctr"/>
            <a:r>
              <a:rPr lang="ru-RU" sz="1600" dirty="0" smtClean="0">
                <a:latin typeface="Times New Roman" panose="02020603050405020304" pitchFamily="18" charset="0"/>
                <a:cs typeface="Times New Roman" pitchFamily="18" charset="0"/>
              </a:rPr>
              <a:t>Это 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такие игры как: «Дедушка-рожок», «Домики», «Ворота», «Встречный бой», «Заря», «Корзинки», «Каравай», «Невод», «Охотники и утки»,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Ловись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рыбка». «Птицелов», «Рыбаки»,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Продаем горшки», «Защита укрепления», «Захват флага», «Шишки, желуди, орехи», а также различные их варианты.</a:t>
            </a:r>
          </a:p>
        </p:txBody>
      </p:sp>
    </p:spTree>
    <p:extLst>
      <p:ext uri="{BB962C8B-B14F-4D97-AF65-F5344CB8AC3E}">
        <p14:creationId xmlns:p14="http://schemas.microsoft.com/office/powerpoint/2010/main" val="32303133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835696" y="1084457"/>
            <a:ext cx="4464496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СЕЗОННО-ОБРЯДОВЫЕ ИГРЫ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1984" y="1417638"/>
            <a:ext cx="40900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проводятся в определенное время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Соответствуют русским народным праздникам.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играм относятся: «Катание яиц», «Заря», «Петушки», «У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Салохи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«Богатырское двоеборье» и другие.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07" y="1569369"/>
            <a:ext cx="4222229" cy="3163612"/>
          </a:xfrm>
          <a:prstGeom prst="rect">
            <a:avLst/>
          </a:prstGeom>
        </p:spPr>
      </p:pic>
      <p:pic>
        <p:nvPicPr>
          <p:cNvPr id="1026" name="Picture 2" descr="https://www.ulibka.net.ru/sites/default/files/images/2021/03/image001_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6" y="3395247"/>
            <a:ext cx="4126878" cy="302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75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196752"/>
            <a:ext cx="3456383" cy="30469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СОСТЯЗАТЕЛЬНЫЕ ИГРЫ</a:t>
            </a:r>
            <a:endParaRPr lang="en-US" sz="2400" b="1" dirty="0" smtClean="0"/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тражают  стремление детей стать сильнее, победить всех.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не вспомнить о легендарных русских богатырях, которые не уступали ранее в популярности современным киногероям.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разделе применяются игры: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Тяни в круг», «Бой петухов», «Достань камешек», «Перетяни за черту», «Тяни за булавы»,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Борящаяся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цепь», «Цепи кованы», «Перетягивание каната»,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против каждого», «Бои на бревне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648" y="1196752"/>
            <a:ext cx="4664564" cy="25853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648" y="4005064"/>
            <a:ext cx="4707805" cy="225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791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1" y="-8709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915" y="2397081"/>
            <a:ext cx="40466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Русский народ всегда трепетно относился к природе, берег ее, прославлял. Такие игры воспитывают доброе отношение к окружающему миру. </a:t>
            </a:r>
          </a:p>
          <a:p>
            <a:pPr indent="360363" algn="just"/>
            <a:r>
              <a:rPr lang="ru-RU" sz="1600" dirty="0" smtClean="0">
                <a:latin typeface="Times New Roman" panose="02020603050405020304" pitchFamily="18" charset="0"/>
                <a:cs typeface="Times New Roman" pitchFamily="18" charset="0"/>
              </a:rPr>
              <a:t>Сюда 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относятся русские народные игры: «Гуси-лебеди», «Волк во рву», «Волк и овцы», «Вороны и воробьи», «Змейка», «Зайцы в огороде», «Пчелки и ласточки», </a:t>
            </a:r>
            <a:r>
              <a:rPr lang="ru-RU" sz="1600" dirty="0" smtClean="0"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У медведя во бору», «Коршун и наседка», «Стадо»,» Хромая лиса», «Филин и пташки». «Лягушата», «Медведь и медовый пряник», «Зайки и ежи», «Ящерица», «Хромой цыпленок», «Оса» и их различные варианты.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9127" y="4169899"/>
            <a:ext cx="2821305" cy="202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67744" y="1196752"/>
            <a:ext cx="4248472" cy="120032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отражающие отношение человека к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205462718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3728" y="1124744"/>
            <a:ext cx="3820186" cy="4616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«МЫШЕЛОВКА»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5"/>
            <a:ext cx="3888432" cy="4320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выдержку, умение согласовывать движения со словами, ловкость. Упражнять в беге и приседание, построение в круг и ходьбе по кругу.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  делятся на две неравные команды, большая образует круг – «мышеловку», остальные – мыши. Слова: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 как мыши надоели,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погрызли, все поели.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Берегитесь же плутовки,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Доберемся мы до вас.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расставим мышеловки,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Переловим всех сейчас!</a:t>
            </a:r>
          </a:p>
          <a:p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дети опускают руки вниз, и «мыши» оставшиеся в кругу встают в круг и мышеловка увеличивается.</a:t>
            </a:r>
            <a:endParaRPr lang="ru-RU" sz="1400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04864"/>
            <a:ext cx="4630806" cy="34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019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1178358"/>
            <a:ext cx="6120680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«КАРУСЕЛЬ»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492896"/>
            <a:ext cx="23042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со словами игры начинают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движение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вправо: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Еле, еле, еле, еле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Закружились карусели,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потом, потом, потом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Все бегом, бегом, бегом.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Тише, тише, не спешите,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Карусель остановите.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Раз-два, раз-два,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Вот и кончилась игра.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Затем дети начинают движение в левую  сторону.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92276"/>
            <a:ext cx="6174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181818"/>
                </a:solidFill>
                <a:latin typeface="Times New Roman" panose="02020603050405020304" pitchFamily="18" charset="0"/>
              </a:rPr>
              <a:t>Цель игры:</a:t>
            </a:r>
            <a:r>
              <a:rPr lang="ru-RU" sz="1400" dirty="0">
                <a:solidFill>
                  <a:srgbClr val="181818"/>
                </a:solidFill>
                <a:latin typeface="Times New Roman" panose="02020603050405020304" pitchFamily="18" charset="0"/>
              </a:rPr>
              <a:t> р</a:t>
            </a:r>
            <a:r>
              <a:rPr lang="ru-RU" sz="1400" dirty="0">
                <a:latin typeface="Times New Roman" panose="02020603050405020304" pitchFamily="18" charset="0"/>
              </a:rPr>
              <a:t>азвивать у детей ритмичность движений и умение согласовывать их со словами. Упражнять в беге, ходьбе по кругу и построении в круг.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2852936"/>
            <a:ext cx="5906099" cy="314388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908720"/>
            <a:ext cx="7929618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«СОЛНЫШКО И ДОЖДИК»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556792"/>
            <a:ext cx="79928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Приучать  детей ходить и бегать врассыпную, не наталкиваясь друг на друга, действовать по сигналу воспитателя.</a:t>
            </a:r>
          </a:p>
          <a:p>
            <a:r>
              <a:rPr lang="ru-RU" sz="1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  <a:r>
              <a:rPr lang="ru-RU" sz="14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вариант: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присаживаются на корточки за чертой, обозначенной воспитателем. Воспитатель говорит: «На небе солнышко! Можно идти гулять». Дети бегают по площадке. На сигнал: «Дождик! Скорей домой!» - бегут за обозначенную линию и присаживаются на корточки. Воспитатель снова говорит: «Солнышко! Идите гулять», и игра повторяется.</a:t>
            </a:r>
          </a:p>
          <a:p>
            <a:r>
              <a:rPr lang="ru-RU" sz="1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вариант: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 сигналу: «Дождик! Скорее домой!» дети бегут к воспитателю, у которого в руках большой зонтик. 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 «дождь идет, скорей домой» дети убегают. Воспитатель говорит «Солнышко светит», Игра повторяется.</a:t>
            </a:r>
            <a:endParaRPr lang="ru-RU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861048"/>
            <a:ext cx="4758005" cy="23172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712"/>
            <a:ext cx="9135879" cy="6858000"/>
          </a:xfrm>
          <a:prstGeom prst="rect">
            <a:avLst/>
          </a:prstGeom>
        </p:spPr>
      </p:pic>
      <p:pic>
        <p:nvPicPr>
          <p:cNvPr id="5" name="Рисунок 4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4149080"/>
            <a:ext cx="1618998" cy="22814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1124745"/>
            <a:ext cx="3816424" cy="5847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ВЫВОДЫ: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973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9521"/>
            <a:ext cx="6030416" cy="34778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Использование русских народных игр в воспитании дошкольников помогает духовному  совершенствованию  личности ребенка, расширению его историко-культурного кругозора и повышению уровня национального самосознания.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Благодаря народным подвижным играм, дети приучаются самостоятельно находить выход из любой сложившейся ситуации, быстро принимают решения, осуществляют их, то есть приобретают важные качества, необходимые им в будущей жизни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835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75" y="0"/>
            <a:ext cx="9135879" cy="6858000"/>
          </a:xfrm>
          <a:prstGeom prst="rect">
            <a:avLst/>
          </a:prstGeom>
        </p:spPr>
      </p:pic>
      <p:pic>
        <p:nvPicPr>
          <p:cNvPr id="3" name="Рисунок 2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312" y="4581128"/>
            <a:ext cx="1389778" cy="19584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71800" y="1124744"/>
            <a:ext cx="3312368" cy="5232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ИСТОЧНИКИ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7272808" cy="369331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Детские народные подвижные игры: Кн. для воспитателей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дет.сада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родителей /Сост. А.Н.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Кенеман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Т.И. Осокина – 2 –е изд.,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дораб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М.: Просвещение;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1995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Князева.О.Л.Приобщение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детей к истокам русской народной  культуры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Программа, Учебно-методическое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пособие –СПб:Детство-Пресс,2010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Литвинова.М.Ф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Русские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народные подвижные игры.-М.:Айрис-пресс,2003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Лялина.Н.А.Народные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игры в детском саду.-М.: ТЦ Сфера,2009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https://dohcolonoc.ru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Подборка русских народных игр для детей дошкольного возраста.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https://infourok.ru/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Народные игры для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6319435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75" y="0"/>
            <a:ext cx="9135879" cy="6858000"/>
          </a:xfrm>
          <a:prstGeom prst="rect">
            <a:avLst/>
          </a:prstGeom>
        </p:spPr>
      </p:pic>
      <p:pic>
        <p:nvPicPr>
          <p:cNvPr id="3" name="Рисунок 2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4509120"/>
            <a:ext cx="1470729" cy="20725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1196752"/>
            <a:ext cx="3960441" cy="5232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3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Народные игры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часть традиционной культуры каждого народа всегда занимали значимое место в социализации ребенка, они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являются традиционным средством педагогики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Испокон веков в них ярко отражался образ жизни людей, их быт, труд, национальные устои, представления о чести, смелости, мужестве, желание обладать силой, ловкостью, выносливостью, быстротой движений; проявлять смекалку, выдержку, волю и стремление к победе.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Актуальность  темы исходит из значимости игры как уникального феномена детства в духовно-нравственном воспитании дошкольников. </a:t>
            </a:r>
          </a:p>
        </p:txBody>
      </p:sp>
    </p:spTree>
    <p:extLst>
      <p:ext uri="{BB962C8B-B14F-4D97-AF65-F5344CB8AC3E}">
        <p14:creationId xmlns:p14="http://schemas.microsoft.com/office/powerpoint/2010/main" val="20018886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94" y="-6333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1169124"/>
            <a:ext cx="2346113" cy="5232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625" y="1692344"/>
            <a:ext cx="516632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актуальной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сохранения национальных традиций, формирования национального самосознания человека. Детский сад, решая задачи разностороннего развития детей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</a:t>
            </a:r>
          </a:p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 культуры, отдает предпочтение народным играм.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830" y="3933056"/>
            <a:ext cx="3817248" cy="227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780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75" y="0"/>
            <a:ext cx="913587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844824"/>
            <a:ext cx="8352928" cy="163121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Русская народная подвижная игра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незаменимое средство получения ребенком знаний и представлений об окружающем мире, развития мышления, смекалки, ловкости, сноровки, ценных морально-волевых качеств.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734" y="3573016"/>
            <a:ext cx="3768706" cy="28307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10"/>
            <a:ext cx="9135879" cy="6858000"/>
          </a:xfrm>
          <a:prstGeom prst="rect">
            <a:avLst/>
          </a:prstGeom>
        </p:spPr>
      </p:pic>
      <p:sp>
        <p:nvSpPr>
          <p:cNvPr id="6" name="Блок-схема: узел 5"/>
          <p:cNvSpPr/>
          <p:nvPr/>
        </p:nvSpPr>
        <p:spPr>
          <a:xfrm>
            <a:off x="3143240" y="2428868"/>
            <a:ext cx="2428892" cy="2214578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Русские народные игры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2857488" y="428604"/>
            <a:ext cx="3071834" cy="1785950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Дают представления 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традициях русского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643570" y="1500174"/>
            <a:ext cx="3000396" cy="18573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Формируют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нравственные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качества личности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14282" y="1571612"/>
            <a:ext cx="3071834" cy="1785950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Способствуют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воспитанию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волевых качеств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57158" y="3786190"/>
            <a:ext cx="3000396" cy="18573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Создают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эмоционально-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положительную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основу для развития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патриотических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чувств</a:t>
            </a:r>
          </a:p>
          <a:p>
            <a:pPr algn="ctr"/>
            <a:endParaRPr lang="ru-RU" dirty="0" smtClean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5357818" y="3786190"/>
            <a:ext cx="3214710" cy="1928826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Удовлетворяют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потребность детей 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двигательной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6" idx="0"/>
            <a:endCxn id="7" idx="4"/>
          </p:cNvCxnSpPr>
          <p:nvPr/>
        </p:nvCxnSpPr>
        <p:spPr>
          <a:xfrm rot="5400000" flipH="1" flipV="1">
            <a:off x="4268388" y="2303852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1"/>
          </p:cNvCxnSpPr>
          <p:nvPr/>
        </p:nvCxnSpPr>
        <p:spPr>
          <a:xfrm rot="16200000" flipV="1">
            <a:off x="3337529" y="2591770"/>
            <a:ext cx="110003" cy="212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3"/>
          </p:cNvCxnSpPr>
          <p:nvPr/>
        </p:nvCxnSpPr>
        <p:spPr>
          <a:xfrm rot="5400000">
            <a:off x="3337529" y="4339155"/>
            <a:ext cx="181441" cy="141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7"/>
            <a:endCxn id="10" idx="2"/>
          </p:cNvCxnSpPr>
          <p:nvPr/>
        </p:nvCxnSpPr>
        <p:spPr>
          <a:xfrm rot="5400000" flipH="1" flipV="1">
            <a:off x="5267841" y="2377457"/>
            <a:ext cx="324317" cy="427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286380" y="4286256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1412776"/>
            <a:ext cx="7177127" cy="95410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28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НАРОДНОЙ ПОДВИЖНОЙ ИГРЫ: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6377" y="4149080"/>
            <a:ext cx="1646366" cy="23200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2366883"/>
            <a:ext cx="6174432" cy="378565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 Игровой зачин или игровая прелюдия: речь идет о считалках или жеребьевках.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Считалка вводит в игру, распределяет роли,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самоорганизовывает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детей. Жеребьевка применяется в тех играх, где нужно разбиться на две партии.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Игровые действия: анализ поведения и характера игровых персонажей,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прочувствование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игрового образа.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 завязка;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 развитие действия;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 кульминация;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 развязка.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498650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00034" y="1071546"/>
            <a:ext cx="8001056" cy="501675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Классификация народных игр: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Ловишки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Хороводные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Бытовые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Сезонно – обрядовые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Состязательные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Игры, отражающие отношение человека к природе</a:t>
            </a:r>
          </a:p>
          <a:p>
            <a:pPr>
              <a:buFont typeface="Wingdings" pitchFamily="2" charset="2"/>
              <a:buChar char="v"/>
            </a:pPr>
            <a:endParaRPr lang="ru-RU" sz="2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tanec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0042" y="2231835"/>
            <a:ext cx="1768850" cy="249261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5" y="1268760"/>
            <a:ext cx="2113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980728"/>
            <a:ext cx="2004647" cy="83099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ИГРЫ-ЛОВИШКИ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8274" y="1926124"/>
            <a:ext cx="24195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развивать у детей умение согласовывать движения со словами. Упражнять в ритмической ходьбе, в беге с </a:t>
            </a:r>
            <a:r>
              <a:rPr lang="ru-RU" dirty="0" err="1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увертыванием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ловле, в  построении в круг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204864"/>
            <a:ext cx="5498846" cy="408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31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043608" y="1417638"/>
            <a:ext cx="4289972" cy="5232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ХОРОВОДНЫЕ ИГРЫ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79304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, serif"/>
              </a:rPr>
              <a:t>Цель: </a:t>
            </a:r>
            <a:r>
              <a:rPr lang="ru-RU" sz="1600" dirty="0">
                <a:latin typeface="Times New Roman, serif"/>
              </a:rPr>
              <a:t>учить детей водить хоровод, развитие эмоциональной отзывчивости.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83858"/>
            <a:ext cx="3961060" cy="29811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059" y="3110795"/>
            <a:ext cx="3968920" cy="29811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2747</TotalTime>
  <Words>853</Words>
  <Application>Microsoft Office PowerPoint</Application>
  <PresentationFormat>Экран (4:3)</PresentationFormat>
  <Paragraphs>117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Times New Roman, serif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ZEKA</cp:lastModifiedBy>
  <cp:revision>232</cp:revision>
  <dcterms:created xsi:type="dcterms:W3CDTF">2019-10-30T17:05:54Z</dcterms:created>
  <dcterms:modified xsi:type="dcterms:W3CDTF">2023-02-15T11:14:47Z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938928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