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72" r:id="rId13"/>
    <p:sldId id="268" r:id="rId14"/>
    <p:sldId id="273" r:id="rId15"/>
    <p:sldId id="269" r:id="rId16"/>
    <p:sldId id="274" r:id="rId17"/>
    <p:sldId id="281" r:id="rId18"/>
    <p:sldId id="270" r:id="rId19"/>
    <p:sldId id="275" r:id="rId20"/>
    <p:sldId id="276" r:id="rId21"/>
    <p:sldId id="277" r:id="rId22"/>
    <p:sldId id="271" r:id="rId23"/>
    <p:sldId id="278" r:id="rId24"/>
    <p:sldId id="280" r:id="rId2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38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39776-95AF-4C0E-9E4C-4C906AFDEA82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8444-BD43-4A3D-A385-0217EC08F6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39776-95AF-4C0E-9E4C-4C906AFDEA82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8444-BD43-4A3D-A385-0217EC08F6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39776-95AF-4C0E-9E4C-4C906AFDEA82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8444-BD43-4A3D-A385-0217EC08F6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39776-95AF-4C0E-9E4C-4C906AFDEA82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8444-BD43-4A3D-A385-0217EC08F6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39776-95AF-4C0E-9E4C-4C906AFDEA82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8444-BD43-4A3D-A385-0217EC08F6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39776-95AF-4C0E-9E4C-4C906AFDEA82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8444-BD43-4A3D-A385-0217EC08F6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39776-95AF-4C0E-9E4C-4C906AFDEA82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8444-BD43-4A3D-A385-0217EC08F6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39776-95AF-4C0E-9E4C-4C906AFDEA82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8444-BD43-4A3D-A385-0217EC08F6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39776-95AF-4C0E-9E4C-4C906AFDEA82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8444-BD43-4A3D-A385-0217EC08F6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39776-95AF-4C0E-9E4C-4C906AFDEA82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8444-BD43-4A3D-A385-0217EC08F6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39776-95AF-4C0E-9E4C-4C906AFDEA82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8444-BD43-4A3D-A385-0217EC08F6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39776-95AF-4C0E-9E4C-4C906AFDEA82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368444-BD43-4A3D-A385-0217EC08F6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a393fa50aa5d0f1f28019402f13eaf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7999" cy="9144000"/>
          </a:xfrm>
          <a:prstGeom prst="rect">
            <a:avLst/>
          </a:prstGeom>
        </p:spPr>
      </p:pic>
      <p:pic>
        <p:nvPicPr>
          <p:cNvPr id="4" name="Рисунок 3" descr="293658736022211.png"/>
          <p:cNvPicPr>
            <a:picLocks noChangeAspect="1"/>
          </p:cNvPicPr>
          <p:nvPr/>
        </p:nvPicPr>
        <p:blipFill>
          <a:blip r:embed="rId3"/>
          <a:srcRect t="7865" r="1574"/>
          <a:stretch>
            <a:fillRect/>
          </a:stretch>
        </p:blipFill>
        <p:spPr>
          <a:xfrm>
            <a:off x="214290" y="2714612"/>
            <a:ext cx="5953146" cy="607223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1785918"/>
            <a:ext cx="5829300" cy="5929354"/>
          </a:xfrm>
        </p:spPr>
        <p:txBody>
          <a:bodyPr>
            <a:prstTxWarp prst="textArchUp">
              <a:avLst>
                <a:gd name="adj" fmla="val 7667931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Планета Земля наш общий дом</a:t>
            </a:r>
            <a:endParaRPr lang="ru-RU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30" y="7786710"/>
            <a:ext cx="4143404" cy="1071570"/>
          </a:xfrm>
        </p:spPr>
        <p:txBody>
          <a:bodyPr>
            <a:normAutofit fontScale="62500" lnSpcReduction="20000"/>
          </a:bodyPr>
          <a:lstStyle/>
          <a:p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Познавательно – исследовательский проект во второй младшей группе</a:t>
            </a:r>
          </a:p>
          <a:p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Подготовила : воспитатель высшей категории</a:t>
            </a:r>
          </a:p>
          <a:p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Смирнова Н.Е.</a:t>
            </a:r>
          </a:p>
          <a:p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Провели  воспитатели : Смирнова Н.Е.</a:t>
            </a:r>
          </a:p>
          <a:p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Кондратович Т.Ю.</a:t>
            </a:r>
            <a:endParaRPr lang="ru-RU" sz="1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714356" y="285720"/>
            <a:ext cx="542928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казенное дошкольное образовательное учреждение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Детский сад общеразвивающего вида №3 г.Заволжска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a393fa50aa5d0f1f28019402f13eaf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7999" cy="9144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04" y="785786"/>
            <a:ext cx="6172200" cy="7786742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 остановка "Сделай шаг"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 Дети встают в один ряд.. Воспитатель каждому задает вопросы, если ребенок отвечает правильно, то получает цветок и делает шаг вперед.)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Каким словом называют птиц, которые зимуют у нас? (зимующие)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У какого насекомого уши на ногах? (кузнечик)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Сколько ног у паука? ( восемь)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Какие птицы прилетают к нам первыми? (грачи)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Какой гриб носит название лесного хищника? (лисичка)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Как одним словом называют животных, которые живут рядом с человеком? (домашние)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 Муха, комар, стрекоза, муравей - кто это? (насекомые)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8.Ворона, скворец, сорока, воробей - кто это? ( птицы)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9. У какого дерева ствол белый? ( береза)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10. Как называется дом у муравьев? (муравейник)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11. Как называют человека, который лечит животных? (ветеринар)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12. На каком дереве растут желуди? (на дубе0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13.Кто носит свой дом на спине? (улитка0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14. Карась, окунь, щука, сом - кто это? (рыбы)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15. Какая птица лечит деревья? (дятел0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16.Какую птицу называют " лесное радио"? (сорока)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17. Чем питается бабочка? ( нектаром)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18.Кто в лесу плетет паутину? (паук)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19.Какое насекомое питается кровью? (комар)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20. Сколько крыльев у жука? (четыре)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21. Кто спит вниз головой? (летучая мышь)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a393fa50aa5d0f1f28019402f13eaf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6858000" cy="9144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357159"/>
            <a:ext cx="6172200" cy="78110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5 остановка.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Дидактическая игра на липучках «Веселая и грустная планета»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-Ребята, посмотрите, перед нами две планеты. Какие они?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(ответы детей). Да, одна планета грустная, другая веселая. А вы знаете почему планета грустит? (ответы детей). А почему она веселая ? (ответы детей) 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Правильно , наша планета грустит, когда люди наносят ей вред, не берегут её загрязняют воздух, вырубают лес, не убирают мусор, на дорогах много машин, горит лес от пожаров. А если планета улыбается, значит люди бережно к ней относятся : сажают молодые деревья, используют экологический транспорт, правильно утилизируют мусор . Молодцы! Все верно ответили. Ну а теперь с цветами в руках возвращаемся в группу и нашей планете Земля подарим полную корзину цветов!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Поздравляем в Днем Земли! Нашу Землю береги!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И она тебе в ответ, защитит от разных бед!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Так будет беречь планету,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Ведь другой на свете нету!!! (дети получают угощение от планеты Земля)</a:t>
            </a:r>
          </a:p>
          <a:p>
            <a:pPr>
              <a:buNone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Подводится итог занятия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(Что нового узнали? Что больше всего запомнилось на занятии?...</a:t>
            </a: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da393fa50aa5d0f1f28019402f13eaf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6858000" cy="9144000"/>
          </a:xfrm>
          <a:prstGeom prst="rect">
            <a:avLst/>
          </a:prstGeom>
        </p:spPr>
      </p:pic>
      <p:pic>
        <p:nvPicPr>
          <p:cNvPr id="7" name="Рисунок 6" descr="IMG_20220422_09304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85728" y="500034"/>
            <a:ext cx="3571876" cy="2864962"/>
          </a:xfrm>
          <a:prstGeom prst="rect">
            <a:avLst/>
          </a:prstGeom>
        </p:spPr>
      </p:pic>
      <p:pic>
        <p:nvPicPr>
          <p:cNvPr id="6" name="Рисунок 5" descr="IMG_20220422_092527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000372" y="1928794"/>
            <a:ext cx="3286124" cy="2714644"/>
          </a:xfrm>
          <a:prstGeom prst="rect">
            <a:avLst/>
          </a:prstGeom>
        </p:spPr>
      </p:pic>
      <p:pic>
        <p:nvPicPr>
          <p:cNvPr id="8" name="Рисунок 7" descr="IMG_20220422_094429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357166" y="3857620"/>
            <a:ext cx="2357430" cy="2210106"/>
          </a:xfrm>
          <a:prstGeom prst="rect">
            <a:avLst/>
          </a:prstGeom>
        </p:spPr>
      </p:pic>
      <p:pic>
        <p:nvPicPr>
          <p:cNvPr id="9" name="Рисунок 8" descr="IMG_20220622_160323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500306" y="4572000"/>
            <a:ext cx="2428868" cy="2428868"/>
          </a:xfrm>
          <a:prstGeom prst="rect">
            <a:avLst/>
          </a:prstGeom>
        </p:spPr>
      </p:pic>
      <p:pic>
        <p:nvPicPr>
          <p:cNvPr id="10" name="Рисунок 9" descr="IMG_20220622_160752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1500174" y="6072198"/>
            <a:ext cx="4357694" cy="28597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612643931_179-p-zelenii-fon-kartinki-vertikalnie-24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6857999" cy="9143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1000100"/>
            <a:ext cx="6172200" cy="1643074"/>
          </a:xfrm>
        </p:spPr>
        <p:txBody>
          <a:bodyPr>
            <a:prstTxWarp prst="textWave2">
              <a:avLst/>
            </a:prstTxWarp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Экскурсия в городской парк</a:t>
            </a:r>
            <a:endParaRPr lang="ru-RU" b="1" dirty="0">
              <a:ln/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90" y="2586841"/>
            <a:ext cx="621510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 развивать познавательную активность детей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-  закреплять знания птиц, живущих в городе, о насекомых, их внешнем виде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закреплять знания названий деревьев, о лекарственных растениях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- формировать познавательный интерес, уважительное и бережное отношение к природе.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подарить буклеты «Чистая планета» о правилах бережного отношения к природе.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Предварительная работа : познавательные беседы о природе родного края, рассматривание книг, иллюстраций о природе, мире животных и насекомых. Напоминание правил поведения на улице, правил пешехода.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Материал : видоискатели насекомых, растений, деревьев и облаков. Буклеты «Чистая планета»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MG-20220606-WA001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714488" y="5429256"/>
            <a:ext cx="4071966" cy="34357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1612643931_179-p-zelenii-fon-kartinki-vertikalnie-24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6857999" cy="9143999"/>
          </a:xfrm>
          <a:prstGeom prst="rect">
            <a:avLst/>
          </a:prstGeom>
        </p:spPr>
      </p:pic>
      <p:pic>
        <p:nvPicPr>
          <p:cNvPr id="7" name="Рисунок 6" descr="IMG-20220606-WA002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286124" y="500034"/>
            <a:ext cx="3214686" cy="3106338"/>
          </a:xfrm>
          <a:prstGeom prst="rect">
            <a:avLst/>
          </a:prstGeom>
        </p:spPr>
      </p:pic>
      <p:pic>
        <p:nvPicPr>
          <p:cNvPr id="5" name="Рисунок 4" descr="IMG-20220606-WA0003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285728" y="279776"/>
            <a:ext cx="3357586" cy="3287659"/>
          </a:xfrm>
          <a:prstGeom prst="rect">
            <a:avLst/>
          </a:prstGeom>
        </p:spPr>
      </p:pic>
      <p:pic>
        <p:nvPicPr>
          <p:cNvPr id="6" name="Рисунок 5" descr="IMG_20220606_104743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3143200" y="5786446"/>
            <a:ext cx="3286196" cy="2652761"/>
          </a:xfrm>
          <a:prstGeom prst="rect">
            <a:avLst/>
          </a:prstGeom>
        </p:spPr>
      </p:pic>
      <p:pic>
        <p:nvPicPr>
          <p:cNvPr id="10" name="Рисунок 9" descr="IMG_20220606_105600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2285992" y="2786050"/>
            <a:ext cx="2857520" cy="3466484"/>
          </a:xfrm>
          <a:prstGeom prst="rect">
            <a:avLst/>
          </a:prstGeom>
        </p:spPr>
      </p:pic>
      <p:pic>
        <p:nvPicPr>
          <p:cNvPr id="8" name="Рисунок 7" descr="IMG-20220606-WA0002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214290" y="5572132"/>
            <a:ext cx="2571768" cy="32947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12643931_179-p-zelenii-fon-kartinki-vertikalnie-24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6882271" cy="914400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Wave2">
              <a:avLst/>
            </a:prstTxWarp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Прогулка по экологической тропе детского сада</a:t>
            </a:r>
            <a:endParaRPr lang="ru-RU" b="1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94" y="2643174"/>
            <a:ext cx="564360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 время прогулки дети закрепляют полученные знания о природе.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Проводят наблюдение за растениями, деревьями. Получают море положительных эмоций.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нашем детском саду есть экологическая тропа. Гуляя по этой тропе дети имеют возможность наблюдать за движением ветра, нормой осадков. Замечать сезонные  изменения в природе. Отдохнуть у пруда в березовой роще, подышать чистым воздухом в сосновом бору.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_20220620_10155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736" y="4357686"/>
            <a:ext cx="4286256" cy="4286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3" descr="1612643931_179-p-zelenii-fon-kartinki-vertikalnie-24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6882271" cy="9144001"/>
          </a:xfrm>
        </p:spPr>
      </p:pic>
      <p:pic>
        <p:nvPicPr>
          <p:cNvPr id="8" name="Рисунок 7" descr="IMG_20220622_10444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14290" y="4429124"/>
            <a:ext cx="3143248" cy="4437533"/>
          </a:xfrm>
          <a:prstGeom prst="rect">
            <a:avLst/>
          </a:prstGeom>
        </p:spPr>
      </p:pic>
      <p:pic>
        <p:nvPicPr>
          <p:cNvPr id="7" name="Рисунок 6" descr="IMG_20220622_104346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285728" y="357158"/>
            <a:ext cx="3143272" cy="3893908"/>
          </a:xfrm>
          <a:prstGeom prst="rect">
            <a:avLst/>
          </a:prstGeom>
        </p:spPr>
      </p:pic>
      <p:pic>
        <p:nvPicPr>
          <p:cNvPr id="5" name="Рисунок 4" descr="IMG_20220622_103528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2500306" y="3428992"/>
            <a:ext cx="4071942" cy="3478127"/>
          </a:xfrm>
          <a:prstGeom prst="rect">
            <a:avLst/>
          </a:prstGeom>
        </p:spPr>
      </p:pic>
      <p:pic>
        <p:nvPicPr>
          <p:cNvPr id="6" name="Рисунок 5" descr="IMG_20220622_102726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3500438" y="285721"/>
            <a:ext cx="3071834" cy="3583806"/>
          </a:xfrm>
          <a:prstGeom prst="rect">
            <a:avLst/>
          </a:prstGeom>
        </p:spPr>
      </p:pic>
      <p:pic>
        <p:nvPicPr>
          <p:cNvPr id="4" name="Рисунок 3" descr="IMG_20220622_102240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857628" y="5929322"/>
            <a:ext cx="2714644" cy="27146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3" descr="1612643931_179-p-zelenii-fon-kartinki-vertikalnie-24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6882271" cy="914400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Зашли на пруд, покормили уточек…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Рисунок 3" descr="IMG_20220624_09340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604" y="1928794"/>
            <a:ext cx="2786058" cy="2786058"/>
          </a:xfrm>
          <a:prstGeom prst="rect">
            <a:avLst/>
          </a:prstGeom>
        </p:spPr>
      </p:pic>
      <p:pic>
        <p:nvPicPr>
          <p:cNvPr id="5" name="Рисунок 4" descr="IMG_20220624_093451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2714620" y="2357422"/>
            <a:ext cx="3571876" cy="3000373"/>
          </a:xfrm>
          <a:prstGeom prst="rect">
            <a:avLst/>
          </a:prstGeom>
        </p:spPr>
      </p:pic>
      <p:pic>
        <p:nvPicPr>
          <p:cNvPr id="6" name="Рисунок 5" descr="IMG_20220624_09364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57166" y="5000628"/>
            <a:ext cx="3643314" cy="3643314"/>
          </a:xfrm>
          <a:prstGeom prst="rect">
            <a:avLst/>
          </a:prstGeom>
        </p:spPr>
      </p:pic>
      <p:pic>
        <p:nvPicPr>
          <p:cNvPr id="7" name="Рисунок 6" descr="IMG_20220624_093439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3646524" y="5143504"/>
            <a:ext cx="2997186" cy="37048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ngtree-watercolor-dreamy-fashion-simple-fresh-background-image_5271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6858000" cy="916367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b="1" dirty="0" smtClean="0">
                <a:ln>
                  <a:prstDash val="solid"/>
                </a:ln>
                <a:solidFill>
                  <a:schemeClr val="accent6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Мы сажали огород…</a:t>
            </a:r>
            <a:endParaRPr lang="ru-RU" b="1" dirty="0">
              <a:ln>
                <a:prstDash val="solid"/>
              </a:ln>
              <a:solidFill>
                <a:schemeClr val="accent6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604" y="1643042"/>
            <a:ext cx="592935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Формировать у детей представления о росте и потребности растений.  Дать наглядное представление о необходимости света, тепла и влаги  для их роста.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 Развивать интерес к развитию и росту растений, наблюдательность и любознательность. 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 Формировать представления о структуре трудового процесса. Развивать интерес к посадке растений : горох, бобы  , овес.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 Развивать умение узнавать и называть части растения.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 Формировать чувство ответственности при уходе за растениями: вовремя полить, рыхлить почву.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 Способствовать развитию самостоятельности, уверенности, положительной самооценки.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604" y="4643438"/>
            <a:ext cx="57150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 самого рождения ребенок является первооткрывателем, исследователем того мира, который его окружает. А особенно ребенок – дошкольник.   Китайская пословица гласит: «Расскажи – и я забуду, покажи – и я запомню, дай попробовать и я пойму». Так и ребенок усваивает все прочно и надолго, когда слышит, видит и делает сам.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Дети младшего дошкольного возраста в недостаточной степени имеют представления о растениях, о условиях необходимых для их роста Таким образом, решаются задачи познавательно-исследовательского, социально-личностного, эстетического развития ребенка. Маленькие дети любят действовать. Приобщение к посильному труду по уходу за растениями – это развитие таких качеств, как ответственность за выполнение поручения, за полученный результат, обязательность, целеустремленность.. 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3" descr="pngtree-watercolor-dreamy-fashion-simple-fresh-background-image_5271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6858000" cy="9163672"/>
          </a:xfrm>
        </p:spPr>
      </p:pic>
      <p:pic>
        <p:nvPicPr>
          <p:cNvPr id="4" name="Рисунок 3" descr="IMG_20220422_15110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85794" y="285720"/>
            <a:ext cx="2742539" cy="1928826"/>
          </a:xfrm>
          <a:prstGeom prst="rect">
            <a:avLst/>
          </a:prstGeom>
        </p:spPr>
      </p:pic>
      <p:pic>
        <p:nvPicPr>
          <p:cNvPr id="5" name="Рисунок 4" descr="IMG_20220422_15161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214686" y="642910"/>
            <a:ext cx="3429024" cy="3429024"/>
          </a:xfrm>
          <a:prstGeom prst="rect">
            <a:avLst/>
          </a:prstGeom>
        </p:spPr>
      </p:pic>
      <p:pic>
        <p:nvPicPr>
          <p:cNvPr id="6" name="Рисунок 5" descr="IMG_20220422_151745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229602" y="1643042"/>
            <a:ext cx="2985083" cy="3714776"/>
          </a:xfrm>
          <a:prstGeom prst="rect">
            <a:avLst/>
          </a:prstGeom>
        </p:spPr>
      </p:pic>
      <p:pic>
        <p:nvPicPr>
          <p:cNvPr id="7" name="Рисунок 6" descr="IMG_20220525_162735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28604" y="5072066"/>
            <a:ext cx="3714752" cy="3714752"/>
          </a:xfrm>
          <a:prstGeom prst="rect">
            <a:avLst/>
          </a:prstGeom>
        </p:spPr>
      </p:pic>
      <p:pic>
        <p:nvPicPr>
          <p:cNvPr id="8" name="Рисунок 7" descr="IMG_20220429_170914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3714752" y="4286248"/>
            <a:ext cx="2601823" cy="27463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a393fa50aa5d0f1f28019402f13eaf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7999" cy="9144000"/>
          </a:xfrm>
          <a:prstGeom prst="rect">
            <a:avLst/>
          </a:prstGeom>
        </p:spPr>
      </p:pic>
      <p:pic>
        <p:nvPicPr>
          <p:cNvPr id="4" name="Рисунок 3" descr="293658736022211.png"/>
          <p:cNvPicPr>
            <a:picLocks noChangeAspect="1"/>
          </p:cNvPicPr>
          <p:nvPr/>
        </p:nvPicPr>
        <p:blipFill>
          <a:blip r:embed="rId3">
            <a:lum bright="40000"/>
          </a:blip>
          <a:stretch>
            <a:fillRect/>
          </a:stretch>
        </p:blipFill>
        <p:spPr>
          <a:xfrm>
            <a:off x="404812" y="1000125"/>
            <a:ext cx="6048375" cy="714375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857225"/>
            <a:ext cx="6172200" cy="731099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Вид проекта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: познавательно-исследовательский.</a:t>
            </a:r>
          </a:p>
          <a:p>
            <a:pPr>
              <a:buNone/>
            </a:pP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Сроки </a:t>
            </a:r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проведения проекта: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средний по продолжительности (апрель – июнь)</a:t>
            </a:r>
          </a:p>
          <a:p>
            <a:pPr>
              <a:buNone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 проекта: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воспитатель высшей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категорииСмирнова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Н.Е.,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Участники проекта: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 дети подготовительной группы, воспитатели, родители</a:t>
            </a:r>
          </a:p>
          <a:p>
            <a:pPr>
              <a:buNone/>
            </a:pP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latin typeface="Times New Roman" pitchFamily="18" charset="0"/>
                <a:cs typeface="Times New Roman" pitchFamily="18" charset="0"/>
              </a:rPr>
            </a:br>
            <a:r>
              <a:rPr lang="ru-RU" sz="1700" b="1" u="sng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 Формирование начал экологической культуры, воспитание у них бережного отношения к природе, формирование чувства сопричастности ко всему живому на Земле. Познакомить детей со свойствами воды, воздуха.</a:t>
            </a:r>
          </a:p>
          <a:p>
            <a:pPr>
              <a:buNone/>
            </a:pPr>
            <a:r>
              <a:rPr lang="ru-RU" sz="1700" b="1" u="sng" dirty="0">
                <a:latin typeface="Times New Roman" pitchFamily="18" charset="0"/>
                <a:cs typeface="Times New Roman" pitchFamily="18" charset="0"/>
              </a:rPr>
              <a:t> Задачи</a:t>
            </a:r>
            <a:r>
              <a:rPr lang="ru-RU" sz="1700" b="1" u="sng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sz="1700" b="1" u="sng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    Познакомить с разнообразием растительного и животного мира, с его значимостью для всего живого на планете;</a:t>
            </a:r>
          </a:p>
          <a:p>
            <a:pPr>
              <a:buNone/>
            </a:pP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·        Вовлекать в природоохранительную деятельность;</a:t>
            </a:r>
          </a:p>
          <a:p>
            <a:pPr>
              <a:buNone/>
            </a:pP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·        Формировать навыки исследовательской деятельности;</a:t>
            </a:r>
          </a:p>
          <a:p>
            <a:pPr>
              <a:buNone/>
            </a:pP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·        Развивать умения и навыки использования бросового материала.</a:t>
            </a:r>
          </a:p>
          <a:p>
            <a:pPr>
              <a:buNone/>
            </a:pP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·        Развивать умения и навыки экологически безопасного для природы поведения;</a:t>
            </a:r>
          </a:p>
          <a:p>
            <a:pPr>
              <a:buNone/>
            </a:pP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·        Развивать воображение, мышление;</a:t>
            </a:r>
          </a:p>
          <a:p>
            <a:pPr>
              <a:buNone/>
            </a:pP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·        Развивать умение передавать свои чувства от общения с природой в рисунках, поделках;</a:t>
            </a:r>
          </a:p>
          <a:p>
            <a:pPr>
              <a:buNone/>
            </a:pP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·        Воспитывать самостоятельность, трудолюбие, наблюдательность и любознательность ко всему живому;</a:t>
            </a:r>
          </a:p>
          <a:p>
            <a:pPr>
              <a:buNone/>
            </a:pP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·        Воспитывать бережное отношение к миру природы и окружающему миру в целом.</a:t>
            </a:r>
          </a:p>
          <a:p>
            <a:pPr>
              <a:buNone/>
            </a:pPr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3" descr="pngtree-watercolor-dreamy-fashion-simple-fresh-background-image_5271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6858000" cy="9163672"/>
          </a:xfrm>
        </p:spPr>
      </p:pic>
      <p:pic>
        <p:nvPicPr>
          <p:cNvPr id="10" name="Рисунок 9" descr="IMG_20220422_16154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142984" y="5857884"/>
            <a:ext cx="5143512" cy="2839667"/>
          </a:xfrm>
          <a:prstGeom prst="rect">
            <a:avLst/>
          </a:prstGeom>
        </p:spPr>
      </p:pic>
      <p:pic>
        <p:nvPicPr>
          <p:cNvPr id="7" name="Рисунок 6" descr="IMG_20220422_16075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85728" y="2714612"/>
            <a:ext cx="3571900" cy="3571900"/>
          </a:xfrm>
          <a:prstGeom prst="rect">
            <a:avLst/>
          </a:prstGeom>
        </p:spPr>
      </p:pic>
      <p:pic>
        <p:nvPicPr>
          <p:cNvPr id="5" name="Рисунок 4" descr="IMG_20220422_155849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642918" y="571472"/>
            <a:ext cx="2661780" cy="1928826"/>
          </a:xfrm>
          <a:prstGeom prst="rect">
            <a:avLst/>
          </a:prstGeom>
        </p:spPr>
      </p:pic>
      <p:pic>
        <p:nvPicPr>
          <p:cNvPr id="6" name="Рисунок 5" descr="IMG_20220422_160417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214686" y="500034"/>
            <a:ext cx="3071810" cy="3071810"/>
          </a:xfrm>
          <a:prstGeom prst="rect">
            <a:avLst/>
          </a:prstGeom>
        </p:spPr>
      </p:pic>
      <p:pic>
        <p:nvPicPr>
          <p:cNvPr id="8" name="Рисунок 7" descr="IMG_20220422_160901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4000504" y="3286116"/>
            <a:ext cx="2571768" cy="2571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ngtree-watercolor-dreamy-fashion-simple-fresh-background-image_527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63672"/>
          </a:xfrm>
          <a:prstGeom prst="rect">
            <a:avLst/>
          </a:prstGeom>
        </p:spPr>
      </p:pic>
      <p:pic>
        <p:nvPicPr>
          <p:cNvPr id="5" name="Рисунок 4" descr="IMG_20220428_16480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00042" y="714348"/>
            <a:ext cx="3143248" cy="2496106"/>
          </a:xfrm>
          <a:prstGeom prst="rect">
            <a:avLst/>
          </a:prstGeom>
        </p:spPr>
      </p:pic>
      <p:pic>
        <p:nvPicPr>
          <p:cNvPr id="6" name="Рисунок 5" descr="IMG_20220428_16463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000372" y="785786"/>
            <a:ext cx="3429024" cy="3429024"/>
          </a:xfrm>
          <a:prstGeom prst="rect">
            <a:avLst/>
          </a:prstGeom>
        </p:spPr>
      </p:pic>
      <p:pic>
        <p:nvPicPr>
          <p:cNvPr id="7" name="Рисунок 6" descr="IMG_20220525_16275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857232" y="3000364"/>
            <a:ext cx="3071810" cy="3071810"/>
          </a:xfrm>
          <a:prstGeom prst="rect">
            <a:avLst/>
          </a:prstGeom>
        </p:spPr>
      </p:pic>
      <p:pic>
        <p:nvPicPr>
          <p:cNvPr id="8" name="Рисунок 7" descr="IMG_20220620_100759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2428868" y="5572132"/>
            <a:ext cx="4109962" cy="2928934"/>
          </a:xfrm>
          <a:prstGeom prst="rect">
            <a:avLst/>
          </a:prstGeom>
        </p:spPr>
      </p:pic>
      <p:pic>
        <p:nvPicPr>
          <p:cNvPr id="9" name="Рисунок 8" descr="IMG_20220620_100743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71480" y="6429388"/>
            <a:ext cx="2428868" cy="24288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da393fa50aa5d0f1f28019402f13eaf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7999" cy="9144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Chevron">
              <a:avLst/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dirty="0" smtClean="0">
                <a:ln w="50800"/>
                <a:solidFill>
                  <a:srgbClr val="00B050"/>
                </a:solidFill>
              </a:rPr>
              <a:t> </a:t>
            </a:r>
            <a:r>
              <a:rPr lang="ru-RU" b="1" dirty="0" smtClean="0">
                <a:ln w="50800"/>
                <a:solidFill>
                  <a:srgbClr val="7030A0"/>
                </a:solidFill>
              </a:rPr>
              <a:t>дидактические игры</a:t>
            </a:r>
            <a:endParaRPr lang="ru-RU" b="1" dirty="0">
              <a:ln w="50800"/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Дошкольное детство - это период игры. </a:t>
            </a:r>
          </a:p>
          <a:p>
            <a:pPr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В этом возрасте ребенок все стремится познать через игру. Игры обучающего характера способствуют развитию у детей психических познавательных процессов, мыслительных операций. Важное значение дидактической игры состоит в том, что она развивает самостоятельность и активность мышления и речи детей.</a:t>
            </a:r>
          </a:p>
          <a:p>
            <a:pPr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В ходе проекта для детей была изготовлена игра «Лесной дом». Игра направлена на закрепление знаний о диких животных, насекомых, растениях и деревьях леса родного края. Игры на липучках «Веселая – грустная планета», «Живая – неживая природа»  закрепляют знания детей о правилах бережного отношения к природе и знания о природных явлениях.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da393fa50aa5d0f1f28019402f13eaf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7999" cy="9144000"/>
          </a:xfrm>
          <a:prstGeom prst="rect">
            <a:avLst/>
          </a:prstGeom>
        </p:spPr>
      </p:pic>
      <p:pic>
        <p:nvPicPr>
          <p:cNvPr id="8" name="Рисунок 7" descr="IMG_20220622_094016.jpg"/>
          <p:cNvPicPr>
            <a:picLocks noChangeAspect="1"/>
          </p:cNvPicPr>
          <p:nvPr/>
        </p:nvPicPr>
        <p:blipFill>
          <a:blip r:embed="rId3" cstate="email">
            <a:lum bright="20000"/>
          </a:blip>
          <a:stretch>
            <a:fillRect/>
          </a:stretch>
        </p:blipFill>
        <p:spPr>
          <a:xfrm>
            <a:off x="71390" y="357158"/>
            <a:ext cx="3500462" cy="3500462"/>
          </a:xfrm>
          <a:prstGeom prst="rect">
            <a:avLst/>
          </a:prstGeom>
        </p:spPr>
      </p:pic>
      <p:pic>
        <p:nvPicPr>
          <p:cNvPr id="5" name="Рисунок 4" descr="IMG_20220622_094349.jpg"/>
          <p:cNvPicPr>
            <a:picLocks noChangeAspect="1"/>
          </p:cNvPicPr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>
          <a:xfrm>
            <a:off x="2928934" y="1000100"/>
            <a:ext cx="3000372" cy="3192703"/>
          </a:xfrm>
          <a:prstGeom prst="rect">
            <a:avLst/>
          </a:prstGeom>
        </p:spPr>
      </p:pic>
      <p:pic>
        <p:nvPicPr>
          <p:cNvPr id="6" name="Рисунок 5" descr="IMG_20220622_094035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85728" y="4643438"/>
            <a:ext cx="3500462" cy="3500462"/>
          </a:xfrm>
          <a:prstGeom prst="rect">
            <a:avLst/>
          </a:prstGeom>
        </p:spPr>
      </p:pic>
      <p:pic>
        <p:nvPicPr>
          <p:cNvPr id="7" name="Рисунок 6" descr="IMG_20220622_094123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286124" y="4500562"/>
            <a:ext cx="3071810" cy="30718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da393fa50aa5d0f1f28019402f13eaf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7999" cy="9144000"/>
          </a:xfrm>
          <a:prstGeom prst="rect">
            <a:avLst/>
          </a:prstGeom>
        </p:spPr>
      </p:pic>
      <p:pic>
        <p:nvPicPr>
          <p:cNvPr id="7" name="Рисунок 6" descr="IMG_20220622_16031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429000" y="285720"/>
            <a:ext cx="3143248" cy="3143248"/>
          </a:xfrm>
          <a:prstGeom prst="rect">
            <a:avLst/>
          </a:prstGeom>
        </p:spPr>
      </p:pic>
      <p:pic>
        <p:nvPicPr>
          <p:cNvPr id="5" name="Рисунок 4" descr="IMG-20220624-WA0013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429000" y="3714744"/>
            <a:ext cx="3070050" cy="3643338"/>
          </a:xfrm>
          <a:prstGeom prst="rect">
            <a:avLst/>
          </a:prstGeom>
        </p:spPr>
      </p:pic>
      <p:pic>
        <p:nvPicPr>
          <p:cNvPr id="4" name="Рисунок 3" descr="IMG-20220624-WA0004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571480" y="1000100"/>
            <a:ext cx="3643314" cy="3412816"/>
          </a:xfrm>
          <a:prstGeom prst="rect">
            <a:avLst/>
          </a:prstGeom>
        </p:spPr>
      </p:pic>
      <p:pic>
        <p:nvPicPr>
          <p:cNvPr id="6" name="Рисунок 5" descr="IMG-20220624-WA0006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571480" y="4857752"/>
            <a:ext cx="3143272" cy="36102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a393fa50aa5d0f1f28019402f13eaf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7999" cy="9144000"/>
          </a:xfrm>
          <a:prstGeom prst="rect">
            <a:avLst/>
          </a:prstGeom>
        </p:spPr>
      </p:pic>
      <p:pic>
        <p:nvPicPr>
          <p:cNvPr id="4" name="Рисунок 3" descr="293658736022211.png"/>
          <p:cNvPicPr>
            <a:picLocks noChangeAspect="1"/>
          </p:cNvPicPr>
          <p:nvPr/>
        </p:nvPicPr>
        <p:blipFill>
          <a:blip r:embed="rId3">
            <a:lum bright="40000"/>
          </a:blip>
          <a:stretch>
            <a:fillRect/>
          </a:stretch>
        </p:blipFill>
        <p:spPr>
          <a:xfrm>
            <a:off x="404812" y="1000125"/>
            <a:ext cx="6048375" cy="714375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642911"/>
            <a:ext cx="6172200" cy="7525308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Актуальность :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Планета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 Земля - наш общий дом. Человек и природа – это одно целое, неделимое. Человек не может прожить без природы, несмотря на все достижения современной цивилизации и все необходимое для жизни. Поэтому каждый, кто живет на 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Земле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, должен бережно и заботливо относится к своему дому, сохранять и оберегать богатства и ценности нашей планеты. Необходимо, с раннего детства учить детей любить и беречь все, что его окружает. Именно в период дошкольного возрасте закладывается фундамент конкретных представлений о природе, формируются основы 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экологического сознания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. При условии качественного формирования этого направления, ребенок будет любить, ценить и беречь окружающую природу всю жизнь, передавая свои знания и умения следующим поколениям. Нельзя упустить этот момент.</a:t>
            </a:r>
          </a:p>
          <a:p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Исследовательская, поисковая активность – это естественное состояние ребенка, он настроен на познание мира, он хочет его познать. Особое значение для развития личности дошкольника имеет усвоение им представлений о взаимосвязи природы и человека. Овладение способами практического взаимодействия с окружающей средой обеспечивает становление мировидения ребенка, его личностный рост. Существенную роль в этом направлении играет поисково-познавательная и исследовательская деятельность дошкольников, протекающая в форме экспериментальных действий. В их процессе дети преобразуют объекты с целью выявить их скрытые существенные связи с явлениями природы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Нужно правильно организовать поиск новых представлений и знаний о многообразии жизни на нашей планете. Это можно осуществить совместными усилиями педагогов, родителей и детей, а именно путешествовать с родителями, рассматривать энциклопедическую литературу, создавать макеты, проводить совместную экспериментальную деятельность в саду, обмениваться опытом, в результате чего у детей накапливается определенное информационное поле, сведения, которыми они могли бы пользоваться в дальнейшей жизни.</a:t>
            </a:r>
          </a:p>
          <a:p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Познавать мир лучше комплексно, охватывая не только какую-то одну его сторону, а постараться раскрыть детям многообразие мира. Это возможно сделать, объединив разные области познания.</a:t>
            </a:r>
          </a:p>
          <a:p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Предполагаемый результат: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У детей сформируется чувство сопереживания, возникнут добрые чувства к природе, углубятся знания о необходимости сохранности и преумножения богатства родной планеты Земля</a:t>
            </a:r>
          </a:p>
          <a:p>
            <a:pPr>
              <a:buNone/>
            </a:pP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endParaRPr lang="ru-RU" sz="3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a393fa50aa5d0f1f28019402f13eaf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7999" cy="9144000"/>
          </a:xfrm>
          <a:prstGeom prst="rect">
            <a:avLst/>
          </a:prstGeom>
        </p:spPr>
      </p:pic>
      <p:pic>
        <p:nvPicPr>
          <p:cNvPr id="4" name="Рисунок 3" descr="293658736022211.png"/>
          <p:cNvPicPr>
            <a:picLocks noChangeAspect="1"/>
          </p:cNvPicPr>
          <p:nvPr/>
        </p:nvPicPr>
        <p:blipFill>
          <a:blip r:embed="rId3">
            <a:lum bright="40000"/>
          </a:blip>
          <a:stretch>
            <a:fillRect/>
          </a:stretch>
        </p:blipFill>
        <p:spPr>
          <a:xfrm>
            <a:off x="404812" y="1000125"/>
            <a:ext cx="6048375" cy="714375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285720"/>
            <a:ext cx="6172200" cy="8572560"/>
          </a:xfrm>
        </p:spPr>
        <p:txBody>
          <a:bodyPr>
            <a:normAutofit fontScale="40000" lnSpcReduction="20000"/>
          </a:bodyPr>
          <a:lstStyle/>
          <a:p>
            <a:endParaRPr lang="ru-RU" sz="20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2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500" b="1" u="sng" dirty="0" smtClean="0">
                <a:latin typeface="Times New Roman" pitchFamily="18" charset="0"/>
                <a:cs typeface="Times New Roman" pitchFamily="18" charset="0"/>
              </a:rPr>
              <a:t>Этапы </a:t>
            </a:r>
            <a:r>
              <a:rPr lang="ru-RU" sz="3500" b="1" u="sng" dirty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sz="3500" b="1" u="sng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endParaRPr lang="ru-RU" sz="35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500" b="1" i="1" dirty="0">
                <a:latin typeface="Times New Roman" pitchFamily="18" charset="0"/>
                <a:cs typeface="Times New Roman" pitchFamily="18" charset="0"/>
              </a:rPr>
              <a:t>1 этап - Подготовительный</a:t>
            </a:r>
            <a:endParaRPr lang="ru-RU" sz="35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·        Подбор методической, художественной и научно-популярной литературу, иллюстраций на экологическую тему, загадок, аудиозаписей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-       Изготовление дидактических игр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        Подбор ИКТ: мультфильмы, иллюстрации, презентации;</a:t>
            </a:r>
          </a:p>
          <a:p>
            <a:pPr>
              <a:buNone/>
            </a:pP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·        Оповещение родителей о предстоящем проекте;</a:t>
            </a:r>
          </a:p>
          <a:p>
            <a:pPr>
              <a:buNone/>
            </a:pP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·        Подготовка памяток, рекомендаций, консультаций для родителей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по 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теме проекта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-        Обеспечение условий для реализации проекта;</a:t>
            </a:r>
          </a:p>
          <a:p>
            <a:pPr>
              <a:lnSpc>
                <a:spcPct val="150000"/>
              </a:lnSpc>
              <a:buNone/>
            </a:pPr>
            <a:r>
              <a:rPr lang="ru-RU" sz="3500" b="1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2 этап - Практический (основной)</a:t>
            </a:r>
          </a:p>
          <a:p>
            <a:pPr>
              <a:lnSpc>
                <a:spcPct val="150000"/>
              </a:lnSpc>
              <a:buNone/>
            </a:pPr>
            <a:r>
              <a:rPr lang="ru-RU" sz="35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    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Познавательные беседы о красоте природы, явлениях природы, о многообразии животных и растений родного края, о сезонных изменениях в природе, о защите и охране природы;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-     Знакомство детей с художественными произведениями детских писателей;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·       Проведение НОД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·       Знакомство детей с подвижными, дидактическими играми;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·       Рассматривание иллюстраций, плакатов, альбомов на тему: «Земля- наш общий дом!», «Берегите природу!»;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·       Рисование, аппликация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-      Экскурсия в городской парк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-      Прогулка по экологической тропе ДОУ</a:t>
            </a:r>
          </a:p>
          <a:p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  <a:t>3 этап – Заключительный 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• Обработка результатов по реализации проекта, внесение поправок, дополнений;</a:t>
            </a:r>
          </a:p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• Оформление материалов, подготовка отчётности.</a:t>
            </a:r>
          </a:p>
          <a:p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· </a:t>
            </a:r>
          </a:p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·         </a:t>
            </a:r>
          </a:p>
          <a:p>
            <a:pPr>
              <a:buNone/>
            </a:pPr>
            <a:endParaRPr lang="ru-RU" sz="35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500" dirty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a393fa50aa5d0f1f28019402f13eaf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7999" cy="9144000"/>
          </a:xfrm>
          <a:prstGeom prst="rect">
            <a:avLst/>
          </a:prstGeom>
        </p:spPr>
      </p:pic>
      <p:pic>
        <p:nvPicPr>
          <p:cNvPr id="4" name="Рисунок 3" descr="293658736022211.png"/>
          <p:cNvPicPr>
            <a:picLocks noChangeAspect="1"/>
          </p:cNvPicPr>
          <p:nvPr/>
        </p:nvPicPr>
        <p:blipFill>
          <a:blip r:embed="rId3">
            <a:lum bright="40000"/>
          </a:blip>
          <a:stretch>
            <a:fillRect/>
          </a:stretch>
        </p:blipFill>
        <p:spPr>
          <a:xfrm>
            <a:off x="404812" y="1000125"/>
            <a:ext cx="6048375" cy="714375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571473"/>
            <a:ext cx="6172200" cy="759674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Продукт деятельности проекта: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Результатом данного проекта, стала организация интересной, содержательной, общественно значимой, практической и экологической деятельности детей с учетом развития личности, возрастных особенностей, личного практического вклада каждого в дело охраны природы.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ходе работы над проектом подразумевается оформление альбома проекта «Планета Земля – наш общий дом» (рисунки, аппликации, раскраски, буклеты, папки - передвижки)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ходе реализации проекта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«Планета Земля – наш общий дом» 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были достигнуты следующие результаты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сформированы элементарные экологические знания и культура поведения в природе;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дети освоили взаимосвязь в природе, стали более бережно относиться к ней, животным, птицам, насекомым;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появился интерес к явлениям и объектам природы;</a:t>
            </a: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Проводимая работа достаточно эффективна, результативна и определяет направление дальнейшей работы мероприятия экологической направленности.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a393fa50aa5d0f1f28019402f13eaf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7999" cy="9144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792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НОД «День Земли»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1214415"/>
            <a:ext cx="6172200" cy="69538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способствовать формированию экологически грамотной личности.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       познакомить с историей праздника «День Земли»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        способствовать развитию экологической грамотности.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        формировать представление об акции День Земли, вспомнить правила поведения в лесу.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        закрепить в игровой форме знания детей о  живой и не живой природе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        воспитывать бережное отношение к природе и всему, что нас окружает.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        развивать творчество, внимание, мышление.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Оборудование: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 глобус, игра  на липучках «Веселая и грустная планета», плакат «Правила поведения в лесу». Игра «Живая и не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живая природа»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Записи: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звуки Космоса – звук атмосферы Земли, голосовое обращение Земли к людям,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Барбарики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«Дадим шар земной детям»,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детс.песня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«Облака», зарядка для зверят.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Предварительная работа: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беседы о правилах поведения в лесу, чтение художественной литературы о природе, рассматривание объектов природы на прогулках, в детских энциклопедиях.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a393fa50aa5d0f1f28019402f13eaf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7999" cy="9144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6241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571472"/>
            <a:ext cx="6172200" cy="759674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/>
              <a:t> 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Ход занятия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Организационный момент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Игра «Передай свое тепло».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Воспитатель предлагает детям встать в круг и взяться за    руки: «Каждый день солнышко выходит, чтобы обогреть всю землю лаской и теплом. Все радуются солнышку!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Давайте и мы порадуемся! Если все люди на земле будут радоваться друг другу и улыбаться, то у нас всегда будет хорошее настроение»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Сегодня я хочу вас пригласить на праздник! А на праздник мы возьмем с собой хорошее настроение! Ведь сегодня День рождения нашей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голубой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планеты Земля!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Здравствуй, наш великий праздник!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Славный праздник, День Земли!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Вместе с вами мы сегодня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Отмечать его пришли!</a:t>
            </a:r>
          </a:p>
          <a:p>
            <a:pPr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Сюрпризный момент.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– Ребята, очень хочется, чтобы у нашей планеты получился настоящий праздник и чтобы в этот день все радовались и деревья, и цветы, и рыбы, и птицы, и звери…Но какой же праздник без сюрприза (прислушиваются к издающимся издалека звукам, вношу коробку с сюрпризом.) Обратите внимание, какая необычная коробка у меня в руках (дети рассматривают)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Как вы думаете, почему коробка упакована в мешок для мусора и украшена бантиком для подарков? Вы хотели бы на свой День рождения получить такой подарок?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Тише, тише, я слышу какой-то звук! Да, он исходит из коробки (запись «Звуки космоса – звук атмосферы Земли»). Интересно, кто бы это мог там быть, да еще и звуки такие тревожные издавать? (ответы детей)</a:t>
            </a:r>
          </a:p>
          <a:p>
            <a:pPr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a393fa50aa5d0f1f28019402f13eaf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6858000" cy="9144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357158"/>
            <a:ext cx="6172200" cy="85725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/>
              <a:t>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Давайте, посмотрим! (достаю глобус, вложенный в мешок с мусором, предлагаю детям встать вокруг глобуса и рассмотреть его).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Ребята, а вы узнаете, кто это? (ответы детей)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Да это же наша Планета! Как называется наша планета?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Ребята, а как вы думаете, почему планета издавала такие тревожные звуки? (ответы детей)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Здравствуй, Земля! Тебя и не узнать. Как поживаешь? Давайте, представим, что наша планета единственный раз в году вдруг заговорила с нами. Чтобы она могла нам сказать, что попросить, что пожелать?</a:t>
            </a:r>
          </a:p>
          <a:p>
            <a:pPr>
              <a:buNone/>
            </a:pPr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Звучит аудио обращение Земли: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« Дорогие люди! Я – Планета Земля! Мне нужна ваша любовь! Только любите меня так, как я люблю каждого из вас. Все – живущие на земле, расскажите о моем пожелании вашим друзьям и родным. Помните обо мне, и я буду заботиться о вас и всегда буду вашим домом. Дом – это не только то место, где мы живем. Дом – Это наш город, область, страна, планета. А в доме должно быть всегда тепло и уютно и каждый должен чувствовать себя в доме защищенным».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Ребята, а что надо сделать, чтобы нашей планете дышалось легче? (ответы детей)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Защитим ее все вместе мы как дружная семья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Будем мусор убирать, не сорить, не обижать!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(предлагаю детям собрать разбросанный мусор на полу) И стало нашей Земле дышать легче!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стала радоваться вся природа. И мы можем понаблюдать за повадками наших зверей на разминке. (Зарядка для зверей с использование масок животных).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a393fa50aa5d0f1f28019402f13eaf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7999" cy="9144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500034"/>
            <a:ext cx="6172200" cy="828680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Дорогие, друзья, планета Земля дарит нам путешествие по ее просторам. А отправимся мы не на поезде, не на самолете, а на облаках (звучит мелодия)</a:t>
            </a:r>
          </a:p>
          <a:p>
            <a:pPr>
              <a:buNone/>
            </a:pP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1 остановка «История праздника» 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Международный день Земли отмечают 22 апреля. Праздник призван объединить людей всей планеты в деле по защите окружающей среды. По традиции в этот день все желающие принимают участие в благоустройстве и озеленении своих дворов и улиц, различных экологических мероприятий. Например, несколько лет назад в этот день было предложено отменить все поездки на транспорте и передвигаться исключительно пешком или на велосипедах, т.е. экологически чистым способом.</a:t>
            </a:r>
          </a:p>
          <a:p>
            <a:pPr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- Отправляемся дальше в путь!</a:t>
            </a:r>
          </a:p>
          <a:p>
            <a:pPr>
              <a:buNone/>
            </a:pP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2остановка "Земля, вода, воздух" 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(ребятам предложено задание - распределить животных, насекомых, рыб по средам обитания. Для этого нужно использовать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тематич.планшеты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- Не будем времени терять, отправляемся дальше путешествовать на облаках!</a:t>
            </a:r>
          </a:p>
          <a:p>
            <a:pPr>
              <a:buNone/>
            </a:pP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3 остановка "Если я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прийду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в лесок" 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Я буду говорить вам свои действия, а вы отвечать. Если я буду поступать хорошо, говорим "да" и хлопаем, а если "плохо", то все вместе кричим "нет" и топаем!</a:t>
            </a:r>
          </a:p>
          <a:p>
            <a:pPr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- Готовы? Начинаем!</a:t>
            </a:r>
          </a:p>
          <a:p>
            <a:pPr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Если я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прийду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в лесок</a:t>
            </a:r>
          </a:p>
          <a:p>
            <a:pPr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И сорву ромашку? (нет)</a:t>
            </a:r>
          </a:p>
          <a:p>
            <a:pPr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Если съем я пирожок</a:t>
            </a:r>
          </a:p>
          <a:p>
            <a:pPr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И выброшу бумажку? (нет)</a:t>
            </a:r>
          </a:p>
          <a:p>
            <a:pPr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Если хлебушка кусок</a:t>
            </a:r>
          </a:p>
          <a:p>
            <a:pPr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На пеньке оставлю?(да)</a:t>
            </a:r>
          </a:p>
          <a:p>
            <a:pPr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Если ветку подвяжу,</a:t>
            </a:r>
          </a:p>
          <a:p>
            <a:pPr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Колышек поставлю? (да)</a:t>
            </a:r>
          </a:p>
          <a:p>
            <a:pPr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Если разведу костер,</a:t>
            </a:r>
          </a:p>
          <a:p>
            <a:pPr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И тушить не буду? (нет)</a:t>
            </a:r>
          </a:p>
          <a:p>
            <a:pPr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Если сильно насорю</a:t>
            </a:r>
          </a:p>
          <a:p>
            <a:pPr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И убрать забуду? (нет)</a:t>
            </a:r>
          </a:p>
          <a:p>
            <a:pPr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Если мусор уберу,</a:t>
            </a:r>
          </a:p>
          <a:p>
            <a:pPr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Банку закопаю? (да)</a:t>
            </a:r>
          </a:p>
          <a:p>
            <a:pPr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Я люблю свою природу,</a:t>
            </a:r>
          </a:p>
          <a:p>
            <a:pPr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Я ей помогаю! (да)</a:t>
            </a:r>
          </a:p>
          <a:p>
            <a:pPr>
              <a:buFontTx/>
              <a:buChar char="-"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Да, ребята - мы должны заботиться о нашей планете! У нас на пути еще одна остановка. Ой, а может вы уже устали? (нет). Тогда в путь! </a:t>
            </a:r>
          </a:p>
          <a:p>
            <a:pPr>
              <a:buFontTx/>
              <a:buChar char="-"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Воспитатель предлагает детям закрепит правила поведения в лесу на интерактивном плакате «Правила поведения в лесу»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</TotalTime>
  <Words>545</Words>
  <Application>Microsoft Office PowerPoint</Application>
  <PresentationFormat>Экран (4:3)</PresentationFormat>
  <Paragraphs>200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Планета Земля наш общий дом</vt:lpstr>
      <vt:lpstr>Слайд 2</vt:lpstr>
      <vt:lpstr>Слайд 3</vt:lpstr>
      <vt:lpstr>Слайд 4</vt:lpstr>
      <vt:lpstr>Слайд 5</vt:lpstr>
      <vt:lpstr>НОД «День Земли»</vt:lpstr>
      <vt:lpstr> </vt:lpstr>
      <vt:lpstr>Слайд 8</vt:lpstr>
      <vt:lpstr>Слайд 9</vt:lpstr>
      <vt:lpstr>Слайд 10</vt:lpstr>
      <vt:lpstr>Слайд 11</vt:lpstr>
      <vt:lpstr>Слайд 12</vt:lpstr>
      <vt:lpstr>Экскурсия в городской парк</vt:lpstr>
      <vt:lpstr>Слайд 14</vt:lpstr>
      <vt:lpstr>Прогулка по экологической тропе детского сада</vt:lpstr>
      <vt:lpstr>Слайд 16</vt:lpstr>
      <vt:lpstr>Зашли на пруд, покормили уточек…</vt:lpstr>
      <vt:lpstr>Мы сажали огород…</vt:lpstr>
      <vt:lpstr>Слайд 19</vt:lpstr>
      <vt:lpstr>Слайд 20</vt:lpstr>
      <vt:lpstr>Слайд 21</vt:lpstr>
      <vt:lpstr> дидактические игры</vt:lpstr>
      <vt:lpstr>Слайд 23</vt:lpstr>
      <vt:lpstr>Слайд 24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Windows User</cp:lastModifiedBy>
  <cp:revision>8</cp:revision>
  <dcterms:created xsi:type="dcterms:W3CDTF">2022-06-21T10:22:35Z</dcterms:created>
  <dcterms:modified xsi:type="dcterms:W3CDTF">2023-02-15T10:40:20Z</dcterms:modified>
</cp:coreProperties>
</file>