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DF393-85B2-426D-92DA-D80FB953CC6F}" type="datetimeFigureOut">
              <a:rPr lang="ru-RU" smtClean="0"/>
              <a:t>15.02.2023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238E-D017-45D6-ADF4-74A1859AD59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4093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DF393-85B2-426D-92DA-D80FB953CC6F}" type="datetimeFigureOut">
              <a:rPr lang="ru-RU" smtClean="0"/>
              <a:t>15.02.2023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238E-D017-45D6-ADF4-74A1859AD59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0993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DF393-85B2-426D-92DA-D80FB953CC6F}" type="datetimeFigureOut">
              <a:rPr lang="ru-RU" smtClean="0"/>
              <a:t>15.02.2023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238E-D017-45D6-ADF4-74A1859AD59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4296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DF393-85B2-426D-92DA-D80FB953CC6F}" type="datetimeFigureOut">
              <a:rPr lang="ru-RU" smtClean="0"/>
              <a:t>15.02.2023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238E-D017-45D6-ADF4-74A1859AD59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7531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DF393-85B2-426D-92DA-D80FB953CC6F}" type="datetimeFigureOut">
              <a:rPr lang="ru-RU" smtClean="0"/>
              <a:t>15.02.2023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238E-D017-45D6-ADF4-74A1859AD59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7716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DF393-85B2-426D-92DA-D80FB953CC6F}" type="datetimeFigureOut">
              <a:rPr lang="ru-RU" smtClean="0"/>
              <a:t>15.02.2023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238E-D017-45D6-ADF4-74A1859AD59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7805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DF393-85B2-426D-92DA-D80FB953CC6F}" type="datetimeFigureOut">
              <a:rPr lang="ru-RU" smtClean="0"/>
              <a:t>15.02.2023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238E-D017-45D6-ADF4-74A1859AD59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176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DF393-85B2-426D-92DA-D80FB953CC6F}" type="datetimeFigureOut">
              <a:rPr lang="ru-RU" smtClean="0"/>
              <a:t>15.02.2023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238E-D017-45D6-ADF4-74A1859AD59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0617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DF393-85B2-426D-92DA-D80FB953CC6F}" type="datetimeFigureOut">
              <a:rPr lang="ru-RU" smtClean="0"/>
              <a:t>15.02.2023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238E-D017-45D6-ADF4-74A1859AD59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1087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DF393-85B2-426D-92DA-D80FB953CC6F}" type="datetimeFigureOut">
              <a:rPr lang="ru-RU" smtClean="0"/>
              <a:t>15.02.2023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238E-D017-45D6-ADF4-74A1859AD59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81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DF393-85B2-426D-92DA-D80FB953CC6F}" type="datetimeFigureOut">
              <a:rPr lang="ru-RU" smtClean="0"/>
              <a:t>15.02.2023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238E-D017-45D6-ADF4-74A1859AD59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8189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6630">
              <a:schemeClr val="accent1">
                <a:lumMod val="5000"/>
                <a:lumOff val="95000"/>
              </a:schemeClr>
            </a:gs>
            <a:gs pos="93000">
              <a:schemeClr val="accent4">
                <a:lumMod val="20000"/>
                <a:lumOff val="80000"/>
              </a:schemeClr>
            </a:gs>
            <a:gs pos="99000">
              <a:schemeClr val="accent4">
                <a:lumMod val="60000"/>
                <a:lumOff val="40000"/>
              </a:schemeClr>
            </a:gs>
            <a:gs pos="11000">
              <a:schemeClr val="accent1">
                <a:lumMod val="5000"/>
                <a:lumOff val="95000"/>
              </a:schemeClr>
            </a:gs>
            <a:gs pos="45000">
              <a:schemeClr val="bg1"/>
            </a:gs>
            <a:gs pos="99000">
              <a:schemeClr val="accent4">
                <a:lumMod val="60000"/>
                <a:lumOff val="4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DF393-85B2-426D-92DA-D80FB953CC6F}" type="datetimeFigureOut">
              <a:rPr lang="ru-RU" smtClean="0"/>
              <a:t>15.02.2023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3238E-D017-45D6-ADF4-74A1859AD59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9486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" y="1922205"/>
            <a:ext cx="12192000" cy="1956621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ПАРАЛЛЕЛЬНЫЕ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ПРЯМЫЕ</a:t>
            </a:r>
            <a:r>
              <a:rPr lang="ru-RU"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/>
            </a:r>
            <a:br>
              <a:rPr lang="ru-RU"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sz="4000" b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УГЛЫ,ОБРАЗОВАННЫЕ                                           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ДВУМЯ ПРЯМЫМИ И СЕКУЩЕЙ</a:t>
            </a:r>
            <a:endParaRPr lang="ru-RU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32037" y="4363209"/>
            <a:ext cx="8327923" cy="182880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Подготовил ученик 7 «Е» класса</a:t>
            </a:r>
          </a:p>
          <a:p>
            <a:pPr>
              <a:spcBef>
                <a:spcPts val="0"/>
              </a:spcBef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средней общеобразовательной школы № 1</a:t>
            </a:r>
          </a:p>
          <a:p>
            <a:pPr>
              <a:spcBef>
                <a:spcPts val="0"/>
              </a:spcBef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г. Балканабата, Балканского велаята, Туркменистан</a:t>
            </a:r>
          </a:p>
          <a:p>
            <a:pPr>
              <a:spcBef>
                <a:spcPts val="0"/>
              </a:spcBef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Никита Шихов</a:t>
            </a:r>
            <a:endParaRPr lang="ru-RU" b="1" i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48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7517" y="1100679"/>
            <a:ext cx="6608637" cy="429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49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8693" y="943897"/>
            <a:ext cx="4572003" cy="5417574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Вспомним, каково может быть взаимное расположение двух прямых. Две прямые либо имеют одну общую точку , т.е. пересекаются,  либо не имеют ни одной общей точки, т.е. не пересекаются.</a:t>
            </a:r>
          </a:p>
          <a:p>
            <a:pPr algn="l">
              <a:spcBef>
                <a:spcPts val="0"/>
              </a:spcBef>
            </a:pPr>
            <a:endParaRPr lang="ru-RU" sz="3200" b="1" i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587" y="617688"/>
            <a:ext cx="3844411" cy="4701105"/>
          </a:xfrm>
          <a:prstGeom prst="rect">
            <a:avLst/>
          </a:prstGeom>
        </p:spPr>
      </p:pic>
      <p:sp>
        <p:nvSpPr>
          <p:cNvPr id="23" name="Подзаголовок 2"/>
          <p:cNvSpPr txBox="1">
            <a:spLocks/>
          </p:cNvSpPr>
          <p:nvPr/>
        </p:nvSpPr>
        <p:spPr>
          <a:xfrm>
            <a:off x="5916558" y="5506063"/>
            <a:ext cx="6000139" cy="580103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а) Прямые не пересекаются</a:t>
            </a:r>
          </a:p>
          <a:p>
            <a:pPr algn="l">
              <a:spcBef>
                <a:spcPts val="0"/>
              </a:spcBef>
            </a:pP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б) Прямые пересекаются в точке А</a:t>
            </a:r>
            <a:endParaRPr lang="ru-RU" sz="2800" b="1" i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6524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2" t="7775" b="55205"/>
          <a:stretch/>
        </p:blipFill>
        <p:spPr>
          <a:xfrm>
            <a:off x="3214839" y="2408904"/>
            <a:ext cx="6175889" cy="2970469"/>
          </a:xfrm>
          <a:prstGeom prst="round2DiagRect">
            <a:avLst>
              <a:gd name="adj1" fmla="val 40961"/>
              <a:gd name="adj2" fmla="val 0"/>
            </a:avLst>
          </a:prstGeom>
        </p:spPr>
      </p:pic>
      <p:sp>
        <p:nvSpPr>
          <p:cNvPr id="23" name="Подзаголовок 2"/>
          <p:cNvSpPr txBox="1">
            <a:spLocks/>
          </p:cNvSpPr>
          <p:nvPr/>
        </p:nvSpPr>
        <p:spPr>
          <a:xfrm>
            <a:off x="816075" y="748944"/>
            <a:ext cx="10973416" cy="2692911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Определение:</a:t>
            </a:r>
          </a:p>
          <a:p>
            <a:pPr>
              <a:spcBef>
                <a:spcPts val="0"/>
              </a:spcBef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ДВЕ ПРЯМЫЕ НА ПЛОСКОСТИ НАЗЫВАЮТСЯ ПАРАЛЛЕЛЬНЫМИ, ЕСЛИ ОНИ НЕ ПЕРЕСЕКАЮТСЯ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302715" y="5692877"/>
            <a:ext cx="6000139" cy="580103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Прямые </a:t>
            </a:r>
            <a:r>
              <a:rPr lang="en-US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</a:t>
            </a:r>
            <a:r>
              <a:rPr lang="en-US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параллельны</a:t>
            </a:r>
            <a:endParaRPr lang="ru-RU" sz="3600" b="1" i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07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2" t="7775" b="55205"/>
          <a:stretch/>
        </p:blipFill>
        <p:spPr>
          <a:xfrm>
            <a:off x="3748472" y="3416621"/>
            <a:ext cx="5108624" cy="2457138"/>
          </a:xfrm>
          <a:prstGeom prst="round2DiagRect">
            <a:avLst>
              <a:gd name="adj1" fmla="val 40961"/>
              <a:gd name="adj2" fmla="val 0"/>
            </a:avLst>
          </a:prstGeom>
        </p:spPr>
      </p:pic>
      <p:sp>
        <p:nvSpPr>
          <p:cNvPr id="23" name="Подзаголовок 2"/>
          <p:cNvSpPr txBox="1">
            <a:spLocks/>
          </p:cNvSpPr>
          <p:nvPr/>
        </p:nvSpPr>
        <p:spPr>
          <a:xfrm>
            <a:off x="816076" y="866932"/>
            <a:ext cx="10973416" cy="2692911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Для обозначения параллельности двух прямых используют знак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. Запись </a:t>
            </a:r>
            <a:r>
              <a:rPr lang="en-US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</a:t>
            </a: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 </a:t>
            </a: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читают                      «Прямая а параллельна прямой </a:t>
            </a:r>
            <a:r>
              <a:rPr lang="en-US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</a:t>
            </a: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» «Прямые а и b параллельны»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19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одзаголовок 2"/>
          <p:cNvSpPr txBox="1">
            <a:spLocks/>
          </p:cNvSpPr>
          <p:nvPr/>
        </p:nvSpPr>
        <p:spPr>
          <a:xfrm>
            <a:off x="482589" y="654314"/>
            <a:ext cx="10973416" cy="1230809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Прямая пересекающая две заданные прямые                   называется секущей этих прямых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179" y="2024881"/>
            <a:ext cx="4377307" cy="3206774"/>
          </a:xfrm>
          <a:prstGeom prst="rect">
            <a:avLst/>
          </a:prstGeom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986103" y="1745365"/>
            <a:ext cx="9291753" cy="5125836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Пары углов, образованные                                                                                от пересечения секущей                                                                                               с прямыми а и </a:t>
            </a:r>
            <a:r>
              <a:rPr lang="en-US" sz="32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имеют </a:t>
            </a:r>
          </a:p>
          <a:p>
            <a:pPr algn="l">
              <a:spcBef>
                <a:spcPts val="0"/>
              </a:spcBef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названия:</a:t>
            </a:r>
          </a:p>
          <a:p>
            <a:pPr algn="l">
              <a:spcBef>
                <a:spcPts val="0"/>
              </a:spcBef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Накрест лежащие углы:                                                                         внутренние 3 и 5, 4 и 6;                                                                             внешние 1  и 7, 2 и 8</a:t>
            </a:r>
          </a:p>
          <a:p>
            <a:pPr algn="l">
              <a:spcBef>
                <a:spcPts val="0"/>
              </a:spcBef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Односторонние  углы: </a:t>
            </a:r>
          </a:p>
          <a:p>
            <a:pPr algn="l">
              <a:spcBef>
                <a:spcPts val="0"/>
              </a:spcBef>
            </a:pP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нутренние 3 и 6, 4 и 5; внешние 1 и 8, 2 и 7</a:t>
            </a:r>
          </a:p>
          <a:p>
            <a:pPr algn="l">
              <a:spcBef>
                <a:spcPts val="0"/>
              </a:spcBef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Соответственные углы: 1 и 5 ,  2 и 6 , 3  и 7 , 4 и 8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28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366" y="2194307"/>
            <a:ext cx="4486267" cy="2565858"/>
          </a:xfrm>
          <a:prstGeom prst="rect">
            <a:avLst/>
          </a:prstGeom>
        </p:spPr>
      </p:pic>
      <p:sp>
        <p:nvSpPr>
          <p:cNvPr id="20" name="Подзаголовок 2"/>
          <p:cNvSpPr txBox="1">
            <a:spLocks/>
          </p:cNvSpPr>
          <p:nvPr/>
        </p:nvSpPr>
        <p:spPr>
          <a:xfrm>
            <a:off x="726428" y="591670"/>
            <a:ext cx="10973416" cy="2207962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Теорема (признак параллельности прямых):</a:t>
            </a:r>
          </a:p>
          <a:p>
            <a:pPr>
              <a:spcBef>
                <a:spcPts val="0"/>
              </a:spcBef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ДВЕ ПРЯМЫЕ, ПЕРПЕНДИКУЛЯРНЫЕ ТРЕТЬЕЙ ПАРАЛЛЕЛЬНЫ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1036018" y="4984376"/>
            <a:ext cx="10354235" cy="1595718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Следствие: через данную точку М, не принадлежащую прямой а, можно провести прямую </a:t>
            </a:r>
            <a:r>
              <a:rPr lang="en-US" sz="32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                          параллельную прямой а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44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дзаголовок 2"/>
          <p:cNvSpPr txBox="1">
            <a:spLocks/>
          </p:cNvSpPr>
          <p:nvPr/>
        </p:nvSpPr>
        <p:spPr>
          <a:xfrm>
            <a:off x="744356" y="848184"/>
            <a:ext cx="10973416" cy="2207962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Теорема (основное свойство параллельных прямых):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ЕСЛИ ДВЕ ПРЯМЫЕ ПАРАЛЛЕЛЬНЫ ТРЕТЬЕЙ, ТО ОНИ ПАРАЛЛЕЛЬНЫ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363" y="3056146"/>
            <a:ext cx="5267401" cy="235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0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дзаголовок 2"/>
          <p:cNvSpPr txBox="1">
            <a:spLocks/>
          </p:cNvSpPr>
          <p:nvPr/>
        </p:nvSpPr>
        <p:spPr>
          <a:xfrm>
            <a:off x="708497" y="597172"/>
            <a:ext cx="10973416" cy="663388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3600" b="1" i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</a:t>
            </a: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адания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708497" y="1170912"/>
            <a:ext cx="10973416" cy="1545393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Докажите:</a:t>
            </a:r>
          </a:p>
          <a:p>
            <a:pPr algn="l">
              <a:spcBef>
                <a:spcPts val="0"/>
              </a:spcBef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1) Что две прямые не могут иметь больше 2-х общих точек</a:t>
            </a:r>
          </a:p>
          <a:p>
            <a:pPr algn="l">
              <a:spcBef>
                <a:spcPts val="0"/>
              </a:spcBef>
            </a:pPr>
            <a:endParaRPr lang="ru-RU" sz="36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27814" y="3044537"/>
            <a:ext cx="10973416" cy="1366099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900" algn="l">
              <a:spcBef>
                <a:spcPts val="0"/>
              </a:spcBef>
            </a:pP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2) Что две прямые перпендикулярные к третьей        параллельны  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627814" y="4589930"/>
            <a:ext cx="10973416" cy="1366099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900" algn="l">
              <a:spcBef>
                <a:spcPts val="0"/>
              </a:spcBef>
            </a:pP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Что параллельные третьей прямой прямые параллельны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8488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5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дзаголовок 2"/>
          <p:cNvSpPr txBox="1">
            <a:spLocks/>
          </p:cNvSpPr>
          <p:nvPr/>
        </p:nvSpPr>
        <p:spPr>
          <a:xfrm>
            <a:off x="708497" y="597172"/>
            <a:ext cx="10973416" cy="663388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3600" b="1" i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</a:t>
            </a: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адания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102944" y="1473982"/>
            <a:ext cx="10973416" cy="1545393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Докажите:</a:t>
            </a:r>
          </a:p>
          <a:p>
            <a:pPr algn="l">
              <a:spcBef>
                <a:spcPts val="0"/>
              </a:spcBef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4) Что две прямые не параллельные и не перпендикулярные  к третьей имеют  точку пересечения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995368" y="3842396"/>
            <a:ext cx="10973416" cy="1366099"/>
          </a:xfrm>
          <a:prstGeom prst="round2DiagRect">
            <a:avLst>
              <a:gd name="adj1" fmla="val 0"/>
              <a:gd name="adj2" fmla="val 0"/>
            </a:avLst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900" algn="l">
              <a:spcBef>
                <a:spcPts val="0"/>
              </a:spcBef>
            </a:pP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Что две параллельные прямые не могут образовать угол 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07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323</Words>
  <Application>Microsoft Office PowerPoint</Application>
  <PresentationFormat>Широкоэкранный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Symbol</vt:lpstr>
      <vt:lpstr>Тема Office</vt:lpstr>
      <vt:lpstr>ПАРАЛЛЕЛЬНЫЕ  ПРЯМЫЕ УГЛЫ,ОБРАЗОВАННЫЕ                                            ДВУМЯ ПРЯМЫМИ И СЕКУЩЕЙ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ПАРАЛЛЕЛЬНЫЕ  ПРЯМЫЕ</dc:title>
  <dc:creator>BEST</dc:creator>
  <cp:lastModifiedBy>BEST</cp:lastModifiedBy>
  <cp:revision>15</cp:revision>
  <dcterms:created xsi:type="dcterms:W3CDTF">2023-02-12T15:52:20Z</dcterms:created>
  <dcterms:modified xsi:type="dcterms:W3CDTF">2023-02-15T16:01:23Z</dcterms:modified>
</cp:coreProperties>
</file>