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  <p:sldMasterId id="214748370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/>
    <p:restoredTop sz="94698"/>
  </p:normalViewPr>
  <p:slideViewPr>
    <p:cSldViewPr>
      <p:cViewPr varScale="1">
        <p:scale>
          <a:sx n="87" d="100"/>
          <a:sy n="87" d="100"/>
        </p:scale>
        <p:origin x="-1476" y="-84"/>
      </p:cViewPr>
      <p:guideLst>
        <p:guide orient="horz" pos="215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2352A3-E272-47D9-93DB-D583A44A93EF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D1839-AEF2-4FD8-8049-76F2BFCFEA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2352A3-E272-47D9-93DB-D583A44A93EF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D1839-AEF2-4FD8-8049-76F2BFCF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2352A3-E272-47D9-93DB-D583A44A93EF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D1839-AEF2-4FD8-8049-76F2BFCF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7EAF463A-BC7C-46EE-9F1E-7F377CCA4891}" type="datetime1">
              <a:rPr lang="en-US"/>
              <a:pPr lvl="0">
                <a:defRPr/>
              </a:pPr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483448D-3A78-4528-A469-B745A65DA480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7EAF463A-BC7C-46EE-9F1E-7F377CCA4891}" type="datetime1">
              <a:rPr lang="en-US"/>
              <a:pPr lvl="0">
                <a:defRPr/>
              </a:pPr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483448D-3A78-4528-A469-B745A65DA480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7EAF463A-BC7C-46EE-9F1E-7F377CCA4891}" type="datetime1">
              <a:rPr lang="en-US"/>
              <a:pPr lvl="0">
                <a:defRPr/>
              </a:pPr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483448D-3A78-4528-A469-B745A65DA480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7EAF463A-BC7C-46EE-9F1E-7F377CCA4891}" type="datetime1">
              <a:rPr lang="en-US"/>
              <a:pPr lvl="0">
                <a:defRPr/>
              </a:pPr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483448D-3A78-4528-A469-B745A65DA480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7EAF463A-BC7C-46EE-9F1E-7F377CCA4891}" type="datetime1">
              <a:rPr lang="en-US"/>
              <a:pPr lvl="0">
                <a:defRPr/>
              </a:pPr>
              <a:t>2/15/2023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483448D-3A78-4528-A469-B745A65DA480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7EAF463A-BC7C-46EE-9F1E-7F377CCA4891}" type="datetime1">
              <a:rPr lang="en-US"/>
              <a:pPr lvl="0">
                <a:defRPr/>
              </a:pPr>
              <a:t>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483448D-3A78-4528-A469-B745A65DA480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7EAF463A-BC7C-46EE-9F1E-7F377CCA4891}" type="datetime1">
              <a:rPr lang="en-US"/>
              <a:pPr lvl="0">
                <a:defRPr/>
              </a:pPr>
              <a:t>2/15/2023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483448D-3A78-4528-A469-B745A65DA480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7EAF463A-BC7C-46EE-9F1E-7F377CCA4891}" type="datetime1">
              <a:rPr lang="en-US"/>
              <a:pPr lvl="0">
                <a:defRPr/>
              </a:pPr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483448D-3A78-4528-A469-B745A65DA480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2352A3-E272-47D9-93DB-D583A44A93EF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D1839-AEF2-4FD8-8049-76F2BFCF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7EAF463A-BC7C-46EE-9F1E-7F377CCA4891}" type="datetime1">
              <a:rPr lang="en-US"/>
              <a:pPr lvl="0">
                <a:defRPr/>
              </a:pPr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483448D-3A78-4528-A469-B745A65DA480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7EAF463A-BC7C-46EE-9F1E-7F377CCA4891}" type="datetime1">
              <a:rPr lang="en-US"/>
              <a:pPr lvl="0">
                <a:defRPr/>
              </a:pPr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483448D-3A78-4528-A469-B745A65DA480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7EAF463A-BC7C-46EE-9F1E-7F377CCA4891}" type="datetime1">
              <a:rPr lang="en-US"/>
              <a:pPr lvl="0">
                <a:defRPr/>
              </a:pPr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483448D-3A78-4528-A469-B745A65DA480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2352A3-E272-47D9-93DB-D583A44A93EF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D1839-AEF2-4FD8-8049-76F2BFCFEA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2352A3-E272-47D9-93DB-D583A44A93EF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D1839-AEF2-4FD8-8049-76F2BFCF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2352A3-E272-47D9-93DB-D583A44A93EF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D1839-AEF2-4FD8-8049-76F2BFCF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2352A3-E272-47D9-93DB-D583A44A93EF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D1839-AEF2-4FD8-8049-76F2BFCF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2352A3-E272-47D9-93DB-D583A44A93EF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D1839-AEF2-4FD8-8049-76F2BFCFEA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2352A3-E272-47D9-93DB-D583A44A93EF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D1839-AEF2-4FD8-8049-76F2BFCFE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2352A3-E272-47D9-93DB-D583A44A93EF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DD1839-AEF2-4FD8-8049-76F2BFCFEA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12352A3-E272-47D9-93DB-D583A44A93EF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ADD1839-AEF2-4FD8-8049-76F2BFCFEA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 name="Office Them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7EAF463A-BC7C-46EE-9F1E-7F377CCA4891}" type="datetime1">
              <a:rPr lang="en-US"/>
              <a:pPr lvl="0">
                <a:defRPr/>
              </a:pPr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483448D-3A78-4528-A469-B745A65DA480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624" y="274638"/>
            <a:ext cx="7956376" cy="1354137"/>
          </a:xfrm>
        </p:spPr>
        <p:txBody>
          <a:bodyPr>
            <a:noAutofit/>
          </a:bodyPr>
          <a:lstStyle/>
          <a:p>
            <a:pPr>
              <a:defRPr/>
            </a:pPr>
            <a:endParaRPr lang="ru-RU" altLang="en-US" dirty="0"/>
          </a:p>
          <a:p>
            <a:pPr algn="ctr">
              <a:defRPr/>
            </a:pPr>
            <a:r>
              <a:rPr lang="ru-RU" altLang="en-US" sz="3200" b="1" dirty="0">
                <a:ln w="9525">
                  <a:solidFill>
                    <a:schemeClr val="accent4">
                      <a:lumMod val="90000"/>
                    </a:schemeClr>
                  </a:solidFill>
                </a:ln>
              </a:rPr>
              <a:t>Повышение качества образования через использование инновационных </a:t>
            </a:r>
            <a:r>
              <a:rPr lang="ru-RU" altLang="en-US" sz="3200" b="1" dirty="0" smtClean="0">
                <a:ln w="9525">
                  <a:solidFill>
                    <a:schemeClr val="accent4">
                      <a:lumMod val="90000"/>
                    </a:schemeClr>
                  </a:solidFill>
                </a:ln>
              </a:rPr>
              <a:t>образовательных </a:t>
            </a:r>
            <a:r>
              <a:rPr lang="ru-RU" altLang="en-US" sz="3200" b="1" dirty="0">
                <a:ln w="9525">
                  <a:solidFill>
                    <a:schemeClr val="accent4">
                      <a:lumMod val="90000"/>
                    </a:schemeClr>
                  </a:solidFill>
                </a:ln>
              </a:rPr>
              <a:t>технологий</a:t>
            </a:r>
            <a:r>
              <a:rPr lang="en-US" altLang="ru-RU" sz="3200" b="1" dirty="0">
                <a:ln w="9525">
                  <a:solidFill>
                    <a:schemeClr val="accent4">
                      <a:lumMod val="90000"/>
                    </a:schemeClr>
                  </a:solidFill>
                </a:ln>
              </a:rPr>
              <a:t>.</a:t>
            </a:r>
          </a:p>
        </p:txBody>
      </p:sp>
      <p:sp>
        <p:nvSpPr>
          <p:cNvPr id="18436" name="TextBox 18435"/>
          <p:cNvSpPr txBox="1"/>
          <p:nvPr/>
        </p:nvSpPr>
        <p:spPr>
          <a:xfrm>
            <a:off x="1775520" y="548680"/>
            <a:ext cx="5904656" cy="363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altLang="en-US"/>
          </a:p>
        </p:txBody>
      </p:sp>
      <p:pic>
        <p:nvPicPr>
          <p:cNvPr id="18437" name="Picture 2" descr="C:\Documents and Settings\Admin\Рабочий стол\аппликация\deti-za-kompyuterom.jpg"/>
          <p:cNvPicPr>
            <a:picLocks noGrp="1" noChangeAspect="1" noChangeArrowheads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775521" y="2086245"/>
            <a:ext cx="6641708" cy="4151067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defRPr/>
            </a:pPr>
            <a:r>
              <a:rPr lang="ru-RU" sz="2400">
                <a:latin typeface="Times New Roman"/>
                <a:cs typeface="Times New Roman"/>
              </a:rPr>
              <a:t>Экспериментальная деятельность является одной из любимых дошкольниками, ведь в детях заложено самой природой проводить опыты, исследовать что-то новое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1919536" y="1580728"/>
            <a:ext cx="6400800" cy="48006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              </a:t>
            </a:r>
            <a:r>
              <a:rPr lang="ru-RU"/>
              <a:t>Лэпбук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36503" y="1196752"/>
            <a:ext cx="4583832" cy="5661248"/>
          </a:xfrm>
        </p:spPr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ru-RU" sz="2800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Этот метод предоставляет ребёнку возможность самому проводить ознакомление с наглядным материалом — он решает, как взаимодействовать с лэпбуком, складывает и открывает определённые детали по своему желанию.</a:t>
            </a:r>
            <a:r>
              <a:rPr lang="ru-RU" altLang="en-US" sz="2800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</a:p>
          <a:p>
            <a:pPr lvl="0">
              <a:defRPr/>
            </a:pPr>
            <a:r>
              <a:rPr lang="ru-RU" altLang="en-US" sz="2800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Лэпбук</a:t>
            </a:r>
            <a:r>
              <a:rPr lang="en-US" altLang="ru-RU" sz="2800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-</a:t>
            </a:r>
            <a:r>
              <a:rPr lang="ru-RU" altLang="en-US" sz="2800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удивительная книжка с заданиями</a:t>
            </a:r>
            <a:r>
              <a:rPr lang="en-US" altLang="ru-RU" sz="2800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,</a:t>
            </a:r>
            <a:r>
              <a:rPr lang="ru-RU" altLang="en-US" sz="2800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 с котторыми ребёнок работает увлечённо</a:t>
            </a:r>
            <a:r>
              <a:rPr lang="en-US" altLang="ru-RU" sz="2800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.</a:t>
            </a:r>
            <a:endParaRPr lang="ru-RU" sz="2800"/>
          </a:p>
        </p:txBody>
      </p:sp>
      <p:pic>
        <p:nvPicPr>
          <p:cNvPr id="4" name="Рисунок 3"/>
          <p:cNvPicPr>
            <a:picLocks noGrp="1"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43608" y="1700808"/>
            <a:ext cx="3610256" cy="422108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5480" y="260648"/>
            <a:ext cx="7704856" cy="1152128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ru-RU" altLang="en-US" sz="3111"/>
              <a:t>                        </a:t>
            </a:r>
            <a:r>
              <a:rPr lang="ru-RU" sz="3111"/>
              <a:t>Технология игрового обучения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03912" y="980728"/>
            <a:ext cx="3600400" cy="5877271"/>
          </a:xfrm>
        </p:spPr>
        <p:txBody>
          <a:bodyPr>
            <a:normAutofit fontScale="92500" lnSpcReduction="20000"/>
          </a:bodyPr>
          <a:lstStyle/>
          <a:p>
            <a:pPr lvl="0">
              <a:defRPr/>
            </a:pPr>
            <a:r>
              <a:rPr lang="ru-RU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Значение игровой технологии не в том, что она является развлечением и отдыхом, а что с её помощью осуществляется обучение, развитие творчества, приобретение малышами навыков социализации. </a:t>
            </a:r>
          </a:p>
        </p:txBody>
      </p:sp>
      <p:pic>
        <p:nvPicPr>
          <p:cNvPr id="4" name="Рисунок 3"/>
          <p:cNvPicPr>
            <a:picLocks noGrp="1"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195736" y="3789040"/>
            <a:ext cx="3394670" cy="27089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043608" y="822225"/>
            <a:ext cx="3203848" cy="294849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ru-RU" sz="3100"/>
              <a:t>Личностно-ориентированные и здоровьесберегающие технологии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ru-RU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Главным является не предметное обучение, а ориентир на диалоги, умение мирно решать конфликты, понимание интересов и реализация творческой деятельности ребёнка</a:t>
            </a:r>
            <a:r>
              <a:rPr lang="en-US" altLang="ru-RU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.</a:t>
            </a:r>
            <a:r>
              <a:rPr lang="ru-RU" altLang="en-US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 Важно дать понять детям</a:t>
            </a:r>
            <a:r>
              <a:rPr lang="en-US" altLang="ru-RU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,</a:t>
            </a:r>
            <a:r>
              <a:rPr lang="ru-RU" altLang="en-US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 что необходимо бережно относиться к своему здоровью</a:t>
            </a:r>
            <a:r>
              <a:rPr lang="en-US" altLang="ru-RU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.</a:t>
            </a:r>
            <a:r>
              <a:rPr lang="ru-RU" altLang="en-US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Совместная работа приучает детей уважать интересы других, а также выражать своё мнение в коллективе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>
                <a:effectLst/>
                <a:latin typeface="Times New Roman"/>
                <a:cs typeface="Times New Roman"/>
              </a:rPr>
              <a:t>Инновационные </a:t>
            </a:r>
            <a:r>
              <a:rPr lang="ru-RU" sz="2700" dirty="0" err="1">
                <a:effectLst/>
                <a:latin typeface="Times New Roman"/>
                <a:cs typeface="Times New Roman"/>
              </a:rPr>
              <a:t>здоровьесберегающие</a:t>
            </a:r>
            <a:r>
              <a:rPr lang="ru-RU" sz="2700" dirty="0">
                <a:effectLst/>
                <a:latin typeface="Times New Roman"/>
                <a:cs typeface="Times New Roman"/>
              </a:rPr>
              <a:t> технологии могут реализовываться различными способами, например: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664" y="1447800"/>
            <a:ext cx="6120680" cy="5410200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endParaRPr lang="ru-RU"/>
          </a:p>
          <a:p>
            <a:pPr lvl="0">
              <a:defRPr/>
            </a:pPr>
            <a:r>
              <a:rPr lang="ru-RU" i="1">
                <a:latin typeface="Times New Roman"/>
                <a:cs typeface="Times New Roman"/>
              </a:rPr>
              <a:t>контроль за физическим состоянием воспитанников, контроль режима питания;</a:t>
            </a:r>
          </a:p>
          <a:p>
            <a:pPr lvl="0">
              <a:defRPr/>
            </a:pPr>
            <a:r>
              <a:rPr lang="ru-RU" i="1">
                <a:latin typeface="Times New Roman"/>
                <a:cs typeface="Times New Roman"/>
              </a:rPr>
              <a:t>выполнение различных видов гимнастик (ортопедической, дыхательной, пальчиковой), закаливания;</a:t>
            </a:r>
          </a:p>
          <a:p>
            <a:pPr lvl="0">
              <a:defRPr/>
            </a:pPr>
            <a:r>
              <a:rPr lang="ru-RU" i="1">
                <a:latin typeface="Times New Roman"/>
                <a:cs typeface="Times New Roman"/>
              </a:rPr>
              <a:t>введение новых видов двигательной активности — детской йоги, стретчинга, танцев;</a:t>
            </a:r>
          </a:p>
          <a:p>
            <a:pPr lvl="0">
              <a:defRPr/>
            </a:pPr>
            <a:r>
              <a:rPr lang="ru-RU" i="1">
                <a:latin typeface="Times New Roman"/>
                <a:cs typeface="Times New Roman"/>
              </a:rPr>
              <a:t>проведение бесед о здоровом образе жизни, важности правильного питания, тематических игр;</a:t>
            </a:r>
          </a:p>
          <a:p>
            <a:pPr lvl="0">
              <a:defRPr/>
            </a:pPr>
            <a:r>
              <a:rPr lang="ru-RU" i="1">
                <a:latin typeface="Times New Roman"/>
                <a:cs typeface="Times New Roman"/>
              </a:rPr>
              <a:t>проведение коррекционных занятий с элементами арт-терапии, песочной терапии, сказкотерапии.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39552" y="1988840"/>
            <a:ext cx="2735204" cy="450912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644650" y="476672"/>
            <a:ext cx="7175822" cy="5771728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Инновационная деятельность является находкой для современных педагогов ДОУ. Каждый воспитатель и ребёнок выступает в роли творца. Новые приёмы и методы воспитания, современные технологии обеспечивают саморазвитие личности ребёнка, а также профессиональную самореализацию педагогов.</a:t>
            </a:r>
            <a:endParaRPr lang="ru-RU" i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Цель инновационной деятельности в ДОУ: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9458" name="Picture 2" descr="C:\Documents and Settings\Admin\Рабочий стол\аппликация\innovatsij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357554" y="2714620"/>
            <a:ext cx="5143504" cy="4409697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 rot="10193413" flipV="1">
            <a:off x="178992" y="1838587"/>
            <a:ext cx="934021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Odessa Script Cyr" pitchFamily="34" charset="0"/>
                <a:ea typeface="Times New Roman" pitchFamily="18" charset="0"/>
                <a:cs typeface="Times New Roman" pitchFamily="18" charset="0"/>
              </a:rPr>
              <a:t>повышение эффективности процесса обучения 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Odessa Script Cyr" pitchFamily="34" charset="0"/>
                <a:ea typeface="Times New Roman" pitchFamily="18" charset="0"/>
                <a:cs typeface="Times New Roman" pitchFamily="18" charset="0"/>
              </a:rPr>
              <a:t>получение 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Odessa Script Cyr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Odessa Script Cyr" pitchFamily="34" charset="0"/>
                <a:ea typeface="Times New Roman" pitchFamily="18" charset="0"/>
                <a:cs typeface="Times New Roman" pitchFamily="18" charset="0"/>
              </a:rPr>
              <a:t>более качественных результатов.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Odessa Script Cyr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индивидуальности воспитанников;</a:t>
            </a:r>
          </a:p>
          <a:p>
            <a:pPr lvl="0"/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инициативности детей, их самостоятельности, способности к творческому самовыражению;</a:t>
            </a:r>
          </a:p>
          <a:p>
            <a:pPr lvl="0"/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любознательности и интереса к исследовательской деятельности;</a:t>
            </a:r>
          </a:p>
          <a:p>
            <a:pPr lvl="0"/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стимулирование различных видов активности воспитанников (игровой, познавательной и т. д.);</a:t>
            </a:r>
          </a:p>
          <a:p>
            <a:pPr lvl="0"/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интеллектуального уровня детей;</a:t>
            </a:r>
          </a:p>
          <a:p>
            <a:pPr lvl="0"/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i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креативности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нестандартности мышления.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defRPr/>
            </a:pPr>
            <a:r>
              <a:rPr lang="ru-RU" sz="3200" b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Виды инновационных педагогических технологий в ДОУ</a:t>
            </a:r>
            <a:r>
              <a:rPr lang="ru-RU" sz="3200">
                <a:latin typeface="Times New Roman"/>
                <a:cs typeface="Times New Roman"/>
              </a:rPr>
              <a:t/>
            </a:r>
            <a:br>
              <a:rPr lang="ru-RU" sz="3200">
                <a:latin typeface="Times New Roman"/>
                <a:cs typeface="Times New Roman"/>
              </a:rPr>
            </a:br>
            <a:endParaRPr lang="ru-RU" sz="320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defRPr/>
            </a:pPr>
            <a:r>
              <a:rPr lang="ru-RU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здоровьесберегающие;</a:t>
            </a:r>
          </a:p>
          <a:p>
            <a:pPr lvl="0">
              <a:defRPr/>
            </a:pPr>
            <a:r>
              <a:rPr lang="ru-RU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технологии проектной и исследовательской деятельности;</a:t>
            </a:r>
          </a:p>
          <a:p>
            <a:pPr lvl="0">
              <a:defRPr/>
            </a:pPr>
            <a:r>
              <a:rPr lang="ru-RU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информационно-коммуникационные;</a:t>
            </a:r>
          </a:p>
          <a:p>
            <a:pPr lvl="0">
              <a:defRPr/>
            </a:pPr>
            <a:r>
              <a:rPr lang="ru-RU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технологии «лэпбук»;</a:t>
            </a:r>
          </a:p>
          <a:p>
            <a:pPr lvl="0">
              <a:defRPr/>
            </a:pPr>
            <a:r>
              <a:rPr lang="ru-RU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личностно-ориентированные;</a:t>
            </a:r>
          </a:p>
          <a:p>
            <a:pPr lvl="0">
              <a:defRPr/>
            </a:pPr>
            <a:r>
              <a:rPr lang="ru-RU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игровые технологии;</a:t>
            </a:r>
          </a:p>
          <a:p>
            <a:pPr lvl="0">
              <a:defRPr/>
            </a:pPr>
            <a:r>
              <a:rPr lang="ru-RU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технологии проблемного обучения и др.</a:t>
            </a:r>
            <a:endParaRPr lang="ru-RU" altLang="en-US" i="1">
              <a:solidFill>
                <a:schemeClr val="accent5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altLang="en-US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Квест</a:t>
            </a:r>
            <a:endParaRPr lang="en-US" altLang="ru-RU" i="1">
              <a:solidFill>
                <a:schemeClr val="accent5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endParaRPr lang="ru-RU" alt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Информационно-коммуникационные технологии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14488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Odessa Script Cyr" pitchFamily="34" charset="0"/>
              </a:rPr>
              <a:t>компьютеры;</a:t>
            </a:r>
          </a:p>
          <a:p>
            <a:pPr lvl="0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Odessa Script Cyr" pitchFamily="34" charset="0"/>
              </a:rPr>
              <a:t>интерактивные доски;</a:t>
            </a:r>
          </a:p>
          <a:p>
            <a:pPr lvl="0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Odessa Script Cyr" pitchFamily="34" charset="0"/>
              </a:rPr>
              <a:t>магнитофоны;</a:t>
            </a:r>
          </a:p>
          <a:p>
            <a:pPr lvl="0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Odessa Script Cyr" pitchFamily="34" charset="0"/>
              </a:rPr>
              <a:t>телевизоры;</a:t>
            </a:r>
          </a:p>
          <a:p>
            <a:pPr lvl="0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Odessa Script Cyr" pitchFamily="34" charset="0"/>
              </a:rPr>
              <a:t>фотоаппаратура и т. п.</a:t>
            </a:r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effectLst/>
                <a:latin typeface="Times New Roman"/>
                <a:cs typeface="Times New Roman"/>
              </a:rPr>
              <a:t>Использование интерактивной доски на занятиях помогает перейти от объяснительной формы обучения к деятельной — дети сами проявляют познавательную активность, что способствует осознанному усвоению материала.</a:t>
            </a:r>
            <a:endParaRPr lang="ru-RU" sz="2000" dirty="0">
              <a:solidFill>
                <a:schemeClr val="accent5">
                  <a:lumMod val="75000"/>
                </a:schemeClr>
              </a:solidFill>
              <a:effectLst/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altLang="en-US" sz="200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/>
                <a:cs typeface="Times New Roman"/>
              </a:rPr>
              <a:t>А так же множество вариаций дидактических игр и заданий с использованием ИКТ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/>
                <a:cs typeface="Times New Roman"/>
              </a:rPr>
              <a:t> 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123" name="Объект 512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2483768" y="2204864"/>
            <a:ext cx="4524672" cy="4377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Дидактическая игра – важная составляющая НОД</a:t>
            </a:r>
          </a:p>
        </p:txBody>
      </p:sp>
      <p:pic>
        <p:nvPicPr>
          <p:cNvPr id="7171" name="Объект 7170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1403648" y="1637928"/>
            <a:ext cx="3381840" cy="4509120"/>
          </a:xfrm>
          <a:prstGeom prst="rect">
            <a:avLst/>
          </a:prstGeom>
        </p:spPr>
      </p:pic>
      <p:pic>
        <p:nvPicPr>
          <p:cNvPr id="7173" name="Рисунок 7172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5508104" y="1628800"/>
            <a:ext cx="3381840" cy="450912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ru-RU" b="1"/>
              <a:t>Технология проблемного обучения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ru-RU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Технология проблемного обучения строится на постановке определённой проблемы и предполагает её решение самостоятельно ребятами.</a:t>
            </a:r>
            <a:r>
              <a:rPr lang="ru-RU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 Такой приём помогает творчески подходить к решению задач, а также развивает мышление.</a:t>
            </a:r>
            <a:r>
              <a:rPr lang="ru-RU" altLang="en-US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 ТПО </a:t>
            </a:r>
            <a:r>
              <a:rPr lang="en-US" altLang="ru-RU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-</a:t>
            </a:r>
            <a:r>
              <a:rPr lang="ru-RU" altLang="en-US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 учит детей мыслить самостоятельно</a:t>
            </a:r>
            <a:r>
              <a:rPr lang="en-US" altLang="ru-RU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.</a:t>
            </a:r>
          </a:p>
          <a:p>
            <a:pPr lvl="0">
              <a:defRPr/>
            </a:pPr>
            <a:endParaRPr lang="ru-RU"/>
          </a:p>
          <a:p>
            <a:pPr lvl="0">
              <a:defRPr/>
            </a:pPr>
            <a:endParaRPr lang="ru-RU" i="1">
              <a:solidFill>
                <a:schemeClr val="accent5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ru-RU" b="1"/>
              <a:t>Проектные технологии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defRPr/>
            </a:pPr>
            <a:r>
              <a:rPr lang="ru-RU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Если в традиционной образовательной деятельности процесс обучения предполагает предоставление учащимся уже готовой информации, то проектная деятельность позволяет детям самим прийти к результату.</a:t>
            </a:r>
            <a:r>
              <a:rPr lang="ru-RU" altLang="en-US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</a:p>
          <a:p>
            <a:pPr lvl="0">
              <a:defRPr/>
            </a:pPr>
            <a:r>
              <a:rPr lang="ru-RU" altLang="en-US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В процессе реализации проекта у детей повышается познавательная активность</a:t>
            </a:r>
            <a:r>
              <a:rPr lang="en-US" altLang="ru-RU" b="1" i="1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.</a:t>
            </a:r>
            <a:endParaRPr lang="ru-RU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Microsoft JhengHei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Microsoft JhengHei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4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40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40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436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Солнцестояние</vt:lpstr>
      <vt:lpstr>Office Theme</vt:lpstr>
      <vt:lpstr> Повышение качества образования через использование инновационных образовательных технологий.</vt:lpstr>
      <vt:lpstr>Цель инновационной деятельности в ДОУ:</vt:lpstr>
      <vt:lpstr>задачи: </vt:lpstr>
      <vt:lpstr>Виды инновационных педагогических технологий в ДОУ </vt:lpstr>
      <vt:lpstr> Информационно-коммуникационные технологии </vt:lpstr>
      <vt:lpstr>   Использование интерактивной доски на занятиях помогает перейти от объяснительной формы обучения к деятельной — дети сами проявляют познавательную активность, что способствует осознанному усвоению материала. А так же множество вариаций дидактических игр и заданий с использованием ИКТ  </vt:lpstr>
      <vt:lpstr>Дидактическая игра – важная составляющая НОД</vt:lpstr>
      <vt:lpstr>Технология проблемного обучения </vt:lpstr>
      <vt:lpstr>Проектные технологии </vt:lpstr>
      <vt:lpstr>Экспериментальная деятельность является одной из любимых дошкольниками, ведь в детях заложено самой природой проводить опыты, исследовать что-то новое</vt:lpstr>
      <vt:lpstr>              Лэпбук</vt:lpstr>
      <vt:lpstr>                        Технология игрового обучения </vt:lpstr>
      <vt:lpstr>Личностно-ориентированные и здоровьесберегающие технологии </vt:lpstr>
      <vt:lpstr>  Инновационные здоровьесберегающие технологии могут реализовываться различными способами, например: </vt:lpstr>
      <vt:lpstr>Презентация PowerPoint</vt:lpstr>
    </vt:vector>
  </TitlesOfParts>
  <Manager/>
  <Company>Microsoft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Инновационная деятельность в ДОУ</dc:title>
  <dc:creator>Admin</dc:creator>
  <cp:lastModifiedBy>ADMIN</cp:lastModifiedBy>
  <cp:revision>24</cp:revision>
  <dcterms:created xsi:type="dcterms:W3CDTF">2018-11-25T05:56:16Z</dcterms:created>
  <dcterms:modified xsi:type="dcterms:W3CDTF">2023-02-15T09:41:50Z</dcterms:modified>
  <cp:version>0906.0100.01</cp:version>
</cp:coreProperties>
</file>