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14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73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A5104B5-37A6-4AFA-999B-ED7D35BBCE2F}" type="datetimeFigureOut">
              <a:rPr lang="ru-RU" smtClean="0"/>
              <a:t>15.02.2023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F533426-5AFA-4E88-AA1E-56C1C69CCE7C}" type="slidenum">
              <a:rPr lang="ru-RU" smtClean="0"/>
              <a:t>‹#›</a:t>
            </a:fld>
            <a:endParaRPr lang="ru-RU"/>
          </a:p>
        </p:txBody>
      </p:sp>
    </p:spTree>
    <p:extLst>
      <p:ext uri="{BB962C8B-B14F-4D97-AF65-F5344CB8AC3E}">
        <p14:creationId xmlns:p14="http://schemas.microsoft.com/office/powerpoint/2010/main" val="2924479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A5104B5-37A6-4AFA-999B-ED7D35BBCE2F}" type="datetimeFigureOut">
              <a:rPr lang="ru-RU" smtClean="0"/>
              <a:t>15.02.2023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F533426-5AFA-4E88-AA1E-56C1C69CCE7C}" type="slidenum">
              <a:rPr lang="ru-RU" smtClean="0"/>
              <a:t>‹#›</a:t>
            </a:fld>
            <a:endParaRPr lang="ru-RU"/>
          </a:p>
        </p:txBody>
      </p:sp>
    </p:spTree>
    <p:extLst>
      <p:ext uri="{BB962C8B-B14F-4D97-AF65-F5344CB8AC3E}">
        <p14:creationId xmlns:p14="http://schemas.microsoft.com/office/powerpoint/2010/main" val="2557699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A5104B5-37A6-4AFA-999B-ED7D35BBCE2F}" type="datetimeFigureOut">
              <a:rPr lang="ru-RU" smtClean="0"/>
              <a:t>15.02.2023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F533426-5AFA-4E88-AA1E-56C1C69CCE7C}" type="slidenum">
              <a:rPr lang="ru-RU" smtClean="0"/>
              <a:t>‹#›</a:t>
            </a:fld>
            <a:endParaRPr lang="ru-RU"/>
          </a:p>
        </p:txBody>
      </p:sp>
    </p:spTree>
    <p:extLst>
      <p:ext uri="{BB962C8B-B14F-4D97-AF65-F5344CB8AC3E}">
        <p14:creationId xmlns:p14="http://schemas.microsoft.com/office/powerpoint/2010/main" val="1756757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A5104B5-37A6-4AFA-999B-ED7D35BBCE2F}" type="datetimeFigureOut">
              <a:rPr lang="ru-RU" smtClean="0"/>
              <a:t>15.02.2023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F533426-5AFA-4E88-AA1E-56C1C69CCE7C}" type="slidenum">
              <a:rPr lang="ru-RU" smtClean="0"/>
              <a:t>‹#›</a:t>
            </a:fld>
            <a:endParaRPr lang="ru-RU"/>
          </a:p>
        </p:txBody>
      </p:sp>
    </p:spTree>
    <p:extLst>
      <p:ext uri="{BB962C8B-B14F-4D97-AF65-F5344CB8AC3E}">
        <p14:creationId xmlns:p14="http://schemas.microsoft.com/office/powerpoint/2010/main" val="4163116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A5104B5-37A6-4AFA-999B-ED7D35BBCE2F}" type="datetimeFigureOut">
              <a:rPr lang="ru-RU" smtClean="0"/>
              <a:t>15.02.2023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F533426-5AFA-4E88-AA1E-56C1C69CCE7C}" type="slidenum">
              <a:rPr lang="ru-RU" smtClean="0"/>
              <a:t>‹#›</a:t>
            </a:fld>
            <a:endParaRPr lang="ru-RU"/>
          </a:p>
        </p:txBody>
      </p:sp>
    </p:spTree>
    <p:extLst>
      <p:ext uri="{BB962C8B-B14F-4D97-AF65-F5344CB8AC3E}">
        <p14:creationId xmlns:p14="http://schemas.microsoft.com/office/powerpoint/2010/main" val="3479522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A5104B5-37A6-4AFA-999B-ED7D35BBCE2F}" type="datetimeFigureOut">
              <a:rPr lang="ru-RU" smtClean="0"/>
              <a:t>15.02.2023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F533426-5AFA-4E88-AA1E-56C1C69CCE7C}" type="slidenum">
              <a:rPr lang="ru-RU" smtClean="0"/>
              <a:t>‹#›</a:t>
            </a:fld>
            <a:endParaRPr lang="ru-RU"/>
          </a:p>
        </p:txBody>
      </p:sp>
    </p:spTree>
    <p:extLst>
      <p:ext uri="{BB962C8B-B14F-4D97-AF65-F5344CB8AC3E}">
        <p14:creationId xmlns:p14="http://schemas.microsoft.com/office/powerpoint/2010/main" val="2905355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A5104B5-37A6-4AFA-999B-ED7D35BBCE2F}" type="datetimeFigureOut">
              <a:rPr lang="ru-RU" smtClean="0"/>
              <a:t>15.02.2023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F533426-5AFA-4E88-AA1E-56C1C69CCE7C}" type="slidenum">
              <a:rPr lang="ru-RU" smtClean="0"/>
              <a:t>‹#›</a:t>
            </a:fld>
            <a:endParaRPr lang="ru-RU"/>
          </a:p>
        </p:txBody>
      </p:sp>
    </p:spTree>
    <p:extLst>
      <p:ext uri="{BB962C8B-B14F-4D97-AF65-F5344CB8AC3E}">
        <p14:creationId xmlns:p14="http://schemas.microsoft.com/office/powerpoint/2010/main" val="864723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A5104B5-37A6-4AFA-999B-ED7D35BBCE2F}" type="datetimeFigureOut">
              <a:rPr lang="ru-RU" smtClean="0"/>
              <a:t>15.02.2023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F533426-5AFA-4E88-AA1E-56C1C69CCE7C}" type="slidenum">
              <a:rPr lang="ru-RU" smtClean="0"/>
              <a:t>‹#›</a:t>
            </a:fld>
            <a:endParaRPr lang="ru-RU"/>
          </a:p>
        </p:txBody>
      </p:sp>
    </p:spTree>
    <p:extLst>
      <p:ext uri="{BB962C8B-B14F-4D97-AF65-F5344CB8AC3E}">
        <p14:creationId xmlns:p14="http://schemas.microsoft.com/office/powerpoint/2010/main" val="1898018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A5104B5-37A6-4AFA-999B-ED7D35BBCE2F}" type="datetimeFigureOut">
              <a:rPr lang="ru-RU" smtClean="0"/>
              <a:t>15.02.2023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F533426-5AFA-4E88-AA1E-56C1C69CCE7C}" type="slidenum">
              <a:rPr lang="ru-RU" smtClean="0"/>
              <a:t>‹#›</a:t>
            </a:fld>
            <a:endParaRPr lang="ru-RU"/>
          </a:p>
        </p:txBody>
      </p:sp>
    </p:spTree>
    <p:extLst>
      <p:ext uri="{BB962C8B-B14F-4D97-AF65-F5344CB8AC3E}">
        <p14:creationId xmlns:p14="http://schemas.microsoft.com/office/powerpoint/2010/main" val="4187734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A5104B5-37A6-4AFA-999B-ED7D35BBCE2F}" type="datetimeFigureOut">
              <a:rPr lang="ru-RU" smtClean="0"/>
              <a:t>15.02.2023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F533426-5AFA-4E88-AA1E-56C1C69CCE7C}" type="slidenum">
              <a:rPr lang="ru-RU" smtClean="0"/>
              <a:t>‹#›</a:t>
            </a:fld>
            <a:endParaRPr lang="ru-RU"/>
          </a:p>
        </p:txBody>
      </p:sp>
    </p:spTree>
    <p:extLst>
      <p:ext uri="{BB962C8B-B14F-4D97-AF65-F5344CB8AC3E}">
        <p14:creationId xmlns:p14="http://schemas.microsoft.com/office/powerpoint/2010/main" val="3356694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A5104B5-37A6-4AFA-999B-ED7D35BBCE2F}" type="datetimeFigureOut">
              <a:rPr lang="ru-RU" smtClean="0"/>
              <a:t>15.02.2023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F533426-5AFA-4E88-AA1E-56C1C69CCE7C}" type="slidenum">
              <a:rPr lang="ru-RU" smtClean="0"/>
              <a:t>‹#›</a:t>
            </a:fld>
            <a:endParaRPr lang="ru-RU"/>
          </a:p>
        </p:txBody>
      </p:sp>
    </p:spTree>
    <p:extLst>
      <p:ext uri="{BB962C8B-B14F-4D97-AF65-F5344CB8AC3E}">
        <p14:creationId xmlns:p14="http://schemas.microsoft.com/office/powerpoint/2010/main" val="3633422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5104B5-37A6-4AFA-999B-ED7D35BBCE2F}" type="datetimeFigureOut">
              <a:rPr lang="ru-RU" smtClean="0"/>
              <a:t>15.02.2023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533426-5AFA-4E88-AA1E-56C1C69CCE7C}" type="slidenum">
              <a:rPr lang="ru-RU" smtClean="0"/>
              <a:t>‹#›</a:t>
            </a:fld>
            <a:endParaRPr lang="ru-RU"/>
          </a:p>
        </p:txBody>
      </p:sp>
    </p:spTree>
    <p:extLst>
      <p:ext uri="{BB962C8B-B14F-4D97-AF65-F5344CB8AC3E}">
        <p14:creationId xmlns:p14="http://schemas.microsoft.com/office/powerpoint/2010/main" val="17954178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764705"/>
            <a:ext cx="5688632" cy="4320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637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3" name="TextBox 2"/>
          <p:cNvSpPr txBox="1"/>
          <p:nvPr/>
        </p:nvSpPr>
        <p:spPr>
          <a:xfrm>
            <a:off x="899592" y="476672"/>
            <a:ext cx="7344816" cy="2923877"/>
          </a:xfrm>
          <a:prstGeom prst="rect">
            <a:avLst/>
          </a:prstGeom>
          <a:noFill/>
        </p:spPr>
        <p:txBody>
          <a:bodyPr wrap="square" rtlCol="0">
            <a:spAutoFit/>
          </a:bodyPr>
          <a:lstStyle/>
          <a:p>
            <a:pPr algn="ctr"/>
            <a:r>
              <a:rPr lang="ru-RU" sz="1600" b="1" dirty="0" smtClean="0">
                <a:solidFill>
                  <a:srgbClr val="1414F0"/>
                </a:solidFill>
                <a:latin typeface="Times New Roman" panose="02020603050405020304" pitchFamily="18" charset="0"/>
                <a:cs typeface="Times New Roman" panose="02020603050405020304" pitchFamily="18" charset="0"/>
              </a:rPr>
              <a:t>Что такое грипп?</a:t>
            </a:r>
          </a:p>
          <a:p>
            <a:r>
              <a:rPr lang="ru-RU" sz="1400" dirty="0" smtClean="0">
                <a:latin typeface="Times New Roman" panose="02020603050405020304" pitchFamily="18" charset="0"/>
                <a:cs typeface="Times New Roman" panose="02020603050405020304" pitchFamily="18" charset="0"/>
              </a:rPr>
              <a:t>Грипп – острое сезонное вирусное заболевание, протекающее с острой инфекционной интоксикацией, повышением температуры тела до +39-40°C, с сухим кашлем, заложенностью носа, тошнотой, рвотой и светобоязнью. Вирусы данного заболевания подразделяются на 3 типа: А, В и С, каждый из которых имеют свои штаммы (культуры микробов, выделенные из определенного источника и идентифицированные по тестам современной классификации), что позволяет вирусу ежегодно менять свою антигенную структуру – мутировать. Болезнь опасна своей непредсказуемостью. Ежегодно пандемия возникает в осенне-зимний период.</a:t>
            </a:r>
          </a:p>
          <a:p>
            <a:r>
              <a:rPr lang="ru-RU" sz="1400" dirty="0" smtClean="0">
                <a:latin typeface="Times New Roman" panose="02020603050405020304" pitchFamily="18" charset="0"/>
                <a:cs typeface="Times New Roman" panose="02020603050405020304" pitchFamily="18" charset="0"/>
              </a:rPr>
              <a:t>Главный источник инфекции – болеющий человек, который с легкостью может передать вирус воздушно-капельным путем (при чихании, кашле, нахождении в одном закрытом помещении с заболевшим). Восприимчивость людей к вирусам гриппа абсолютна. Наиболее высокие показатели заболеваемости в эпидемические подъемы приходятся на детей в связи с их низким иммунитетом.</a:t>
            </a:r>
            <a:endParaRPr lang="ru-RU" sz="1400" dirty="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6354" y="3284984"/>
            <a:ext cx="2971800" cy="302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18159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3" name="TextBox 2"/>
          <p:cNvSpPr txBox="1"/>
          <p:nvPr/>
        </p:nvSpPr>
        <p:spPr>
          <a:xfrm>
            <a:off x="1115616" y="764704"/>
            <a:ext cx="7056784" cy="2677656"/>
          </a:xfrm>
          <a:prstGeom prst="rect">
            <a:avLst/>
          </a:prstGeom>
          <a:noFill/>
        </p:spPr>
        <p:txBody>
          <a:bodyPr wrap="square" rtlCol="0">
            <a:spAutoFit/>
          </a:bodyPr>
          <a:lstStyle/>
          <a:p>
            <a:pPr algn="ctr"/>
            <a:r>
              <a:rPr lang="ru-RU" sz="1400" b="1" dirty="0" smtClean="0">
                <a:solidFill>
                  <a:srgbClr val="1414F0"/>
                </a:solidFill>
                <a:latin typeface="Times New Roman" panose="02020603050405020304" pitchFamily="18" charset="0"/>
                <a:cs typeface="Times New Roman" panose="02020603050405020304" pitchFamily="18" charset="0"/>
              </a:rPr>
              <a:t>В чем проявляются первые признаки заболевания?</a:t>
            </a:r>
          </a:p>
          <a:p>
            <a:r>
              <a:rPr lang="ru-RU" sz="1400" dirty="0" smtClean="0">
                <a:latin typeface="Times New Roman" panose="02020603050405020304" pitchFamily="18" charset="0"/>
                <a:cs typeface="Times New Roman" panose="02020603050405020304" pitchFamily="18" charset="0"/>
              </a:rPr>
              <a:t>Для гриппа характерно стремительное развитие клинических симптомов. Температура может повыситься до 40°С уже в первые 12-24 часа. Проявляется головная боль, боль при движении глазных яблок, боль в мышцах и суставах, боль в горле, тошнота и рвота, светобоязнь, слабость, заложенность носа, снижение артериального давления.</a:t>
            </a:r>
          </a:p>
          <a:p>
            <a:r>
              <a:rPr lang="ru-RU" sz="1400" dirty="0" smtClean="0">
                <a:latin typeface="Times New Roman" panose="02020603050405020304" pitchFamily="18" charset="0"/>
                <a:cs typeface="Times New Roman" panose="02020603050405020304" pitchFamily="18" charset="0"/>
              </a:rPr>
              <a:t>Типичным для гриппа является развитие пневмонии, отита, трахеита, который сопровождается сильным болезненным кашлем в области грудины. Также при гриппе страдает нервная система заболевшего. Это связано с токсическим действием вируса, вызывающим функциональные расстройства до серозного менингита. Поражение нервной системы чаще всего развивается на 3-5-е дни болезни, при этом у больного проявляются сильная головная боль, тошнота и рвота, судороги конечностей, изменения сознания.</a:t>
            </a:r>
            <a:endParaRPr lang="ru-RU" sz="1400" dirty="0">
              <a:latin typeface="Times New Roman" panose="02020603050405020304" pitchFamily="18" charset="0"/>
              <a:cs typeface="Times New Roman" panose="02020603050405020304" pitchFamily="18"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3284985"/>
            <a:ext cx="4176464"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60074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252519" cy="6858000"/>
          </a:xfrm>
          <a:prstGeom prst="rect">
            <a:avLst/>
          </a:prstGeom>
        </p:spPr>
      </p:pic>
      <p:sp>
        <p:nvSpPr>
          <p:cNvPr id="3" name="TextBox 2"/>
          <p:cNvSpPr txBox="1"/>
          <p:nvPr/>
        </p:nvSpPr>
        <p:spPr>
          <a:xfrm>
            <a:off x="971600" y="692696"/>
            <a:ext cx="7272808" cy="3323987"/>
          </a:xfrm>
          <a:prstGeom prst="rect">
            <a:avLst/>
          </a:prstGeom>
          <a:noFill/>
        </p:spPr>
        <p:txBody>
          <a:bodyPr wrap="square" rtlCol="0">
            <a:spAutoFit/>
          </a:bodyPr>
          <a:lstStyle/>
          <a:p>
            <a:pPr algn="ctr"/>
            <a:r>
              <a:rPr lang="ru-RU" sz="1400" b="1" dirty="0" smtClean="0">
                <a:solidFill>
                  <a:srgbClr val="1414F0"/>
                </a:solidFill>
                <a:latin typeface="Times New Roman" panose="02020603050405020304" pitchFamily="18" charset="0"/>
                <a:cs typeface="Times New Roman" panose="02020603050405020304" pitchFamily="18" charset="0"/>
              </a:rPr>
              <a:t>Какие меры профилактики гриппа необходимо соблюдать?</a:t>
            </a:r>
          </a:p>
          <a:p>
            <a:r>
              <a:rPr lang="ru-RU" sz="1400" dirty="0" smtClean="0">
                <a:latin typeface="Times New Roman" panose="02020603050405020304" pitchFamily="18" charset="0"/>
                <a:cs typeface="Times New Roman" panose="02020603050405020304" pitchFamily="18" charset="0"/>
              </a:rPr>
              <a:t>Вакцинация от гриппа – наиболее эффективная мера борьбы с гриппом. Вакцинация позволяет снизить риск заболевания и осложнений. Современные вакцины не содержат «живой» вирус и являются наиболее безопасными и эффективными. Вакцина стимулирует образование в организме человека антител, которые позволяют иммунитету противостоять вирусу гриппа.</a:t>
            </a:r>
          </a:p>
          <a:p>
            <a:r>
              <a:rPr lang="ru-RU" sz="1400" dirty="0" smtClean="0">
                <a:latin typeface="Times New Roman" panose="02020603050405020304" pitchFamily="18" charset="0"/>
                <a:cs typeface="Times New Roman" panose="02020603050405020304" pitchFamily="18" charset="0"/>
              </a:rPr>
              <a:t>Вакцинация снижает частоту заболеваемости гриппом в среднем в 2 раза, у привитых в случае заболевания оно протекает легче и не приводит к развитию осложнений. Весь спектр гриппозных вакцин прошел регистрацию в РФ и разрешен к применению. Использование вакцины против гриппа прошлого сезона не допускается.</a:t>
            </a:r>
          </a:p>
          <a:p>
            <a:r>
              <a:rPr lang="ru-RU" sz="1400" dirty="0" smtClean="0">
                <a:latin typeface="Times New Roman" panose="02020603050405020304" pitchFamily="18" charset="0"/>
                <a:cs typeface="Times New Roman" panose="02020603050405020304" pitchFamily="18" charset="0"/>
              </a:rPr>
              <a:t>Лучшее время для прививания – с сентября по декабрь. Вакцинация во время эпидемии также безопасна и эффективна, однако в период развития иммунитета (7-15 дней после вакцинации) необходимо проводить профилактику другими средствами. Ослабленных детей нужно прививать в первую очередь, т.к. они наиболее подвержены инфекциям, протекающим у них, как правило, в тяжелой форме.</a:t>
            </a:r>
            <a:endParaRPr lang="ru-RU" sz="1400" dirty="0">
              <a:latin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5" y="4016683"/>
            <a:ext cx="4176463" cy="2220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42641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3" name="TextBox 2"/>
          <p:cNvSpPr txBox="1"/>
          <p:nvPr/>
        </p:nvSpPr>
        <p:spPr>
          <a:xfrm>
            <a:off x="1072212" y="548680"/>
            <a:ext cx="7056784" cy="3323987"/>
          </a:xfrm>
          <a:prstGeom prst="rect">
            <a:avLst/>
          </a:prstGeom>
          <a:noFill/>
        </p:spPr>
        <p:txBody>
          <a:bodyPr wrap="square" rtlCol="0">
            <a:spAutoFit/>
          </a:bodyPr>
          <a:lstStyle/>
          <a:p>
            <a:r>
              <a:rPr lang="ru-RU" sz="1400" dirty="0" smtClean="0">
                <a:latin typeface="Times New Roman" panose="02020603050405020304" pitchFamily="18" charset="0"/>
                <a:cs typeface="Times New Roman" panose="02020603050405020304" pitchFamily="18" charset="0"/>
              </a:rPr>
              <a:t>Регулярное мытье рук. В течение пандемии Covid-19 люди уже привыкли часто мыть руки, ведь именно через руки распространяются большинство вирусов. В том числе и вирус гриппа. Микробы сохраняют жизнеспособность до нескольких часов пока не попадут в организм человека через те предметы, которые были использованы заболевшим. Поэтому старайтесь мыть руки чаще, и чаще мойте их детям. Если же рядом нет раковины, воспользуйтесь антисептиком или влажными салфетками.</a:t>
            </a:r>
          </a:p>
          <a:p>
            <a:r>
              <a:rPr lang="ru-RU" sz="1400" dirty="0" smtClean="0">
                <a:latin typeface="Times New Roman" panose="02020603050405020304" pitchFamily="18" charset="0"/>
                <a:cs typeface="Times New Roman" panose="02020603050405020304" pitchFamily="18" charset="0"/>
              </a:rPr>
              <a:t>Не прикрывайте рот во время чихания или кашля ладонями. Вирусы остаются на руках, если вы прикрыли рот во время чихания или кашля обнаженной ладонью – это самый простой путь передачи инфекции другим людям. Если же вы чувствуете, что вам необходимо чихнуть или покашлять, возьмите салфетку и прикройте ею рот, затем немедленно выбросите ее. При отсутствии рядом салфеток, чихните/покашляйте в локтевой изгиб или предплечье.</a:t>
            </a:r>
          </a:p>
          <a:p>
            <a:r>
              <a:rPr lang="ru-RU" sz="1400" dirty="0" smtClean="0">
                <a:latin typeface="Times New Roman" panose="02020603050405020304" pitchFamily="18" charset="0"/>
                <a:cs typeface="Times New Roman" panose="02020603050405020304" pitchFamily="18" charset="0"/>
              </a:rPr>
              <a:t>Не касайтесь лица.  Вирусы гриппа и простуды проникают в организм человека через слизистые оболочки рта, носа и глаз. Большинство детей заболевают, касаясь грязными руками лица, и заражают затем родителей.</a:t>
            </a:r>
            <a:endParaRPr lang="ru-RU" sz="1400" dirty="0">
              <a:latin typeface="Times New Roman" panose="02020603050405020304" pitchFamily="18" charset="0"/>
              <a:cs typeface="Times New Roman" panose="02020603050405020304" pitchFamily="18"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5" y="3789040"/>
            <a:ext cx="3701012"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67132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3" name="TextBox 2"/>
          <p:cNvSpPr txBox="1"/>
          <p:nvPr/>
        </p:nvSpPr>
        <p:spPr>
          <a:xfrm>
            <a:off x="1043608" y="548680"/>
            <a:ext cx="7200800" cy="3600986"/>
          </a:xfrm>
          <a:prstGeom prst="rect">
            <a:avLst/>
          </a:prstGeom>
          <a:noFill/>
        </p:spPr>
        <p:txBody>
          <a:bodyPr wrap="square" rtlCol="0">
            <a:spAutoFit/>
          </a:bodyPr>
          <a:lstStyle/>
          <a:p>
            <a:r>
              <a:rPr lang="ru-RU" sz="1400" dirty="0" smtClean="0">
                <a:latin typeface="Times New Roman" panose="02020603050405020304" pitchFamily="18" charset="0"/>
                <a:cs typeface="Times New Roman" panose="02020603050405020304" pitchFamily="18" charset="0"/>
              </a:rPr>
              <a:t>Пейте больше жидкости. Вода вымывает из организма вредные вещества и наполняет его необходимой жидкостью. В период эпидемии рекомендуется поить детей напиток, приготовленный из ягод шиповника. В шиповнике содержится большое количество витамина С, который является мощнейшим оружием в борьбе против вирусов. Можно заменить в меню таким напитком чай или компот, или давать детям по половине стакана несколько раз в день.</a:t>
            </a:r>
          </a:p>
          <a:p>
            <a:r>
              <a:rPr lang="ru-RU" sz="1400" dirty="0" smtClean="0">
                <a:latin typeface="Times New Roman" panose="02020603050405020304" pitchFamily="18" charset="0"/>
                <a:cs typeface="Times New Roman" panose="02020603050405020304" pitchFamily="18" charset="0"/>
              </a:rPr>
              <a:t>Свежий воздух. Профилактика гриппа и простуды всегда должна сопровождаться прогулками на свежем воздухе и регулярном проветривании помещений. Не смотря на пасмурность и влажность погоды, проводите время с детьми на улицах, тем самым не позволяя размножаться болезнетворным микробам.</a:t>
            </a:r>
          </a:p>
          <a:p>
            <a:r>
              <a:rPr lang="ru-RU" sz="1400" dirty="0" smtClean="0">
                <a:latin typeface="Times New Roman" panose="02020603050405020304" pitchFamily="18" charset="0"/>
                <a:cs typeface="Times New Roman" panose="02020603050405020304" pitchFamily="18" charset="0"/>
              </a:rPr>
              <a:t>Регулярные физические упражнения. Проводите со своими детьми утреннюю гимнастику для поддержания вашего и их физического здоровья. Физкультура усиливает работу сердца, заставляя перегонять больше крови и, тем самым, переносить больше кислорода из легких. При физических упражнениях тело начинает потеть, что активирует выработку естественных иммунных клеток организма, убивающих вирусы.</a:t>
            </a:r>
          </a:p>
          <a:p>
            <a:endParaRPr lang="ru-RU"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3861049"/>
            <a:ext cx="4176464"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6161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247" y="0"/>
            <a:ext cx="9361039" cy="6858000"/>
          </a:xfrm>
          <a:prstGeom prst="rect">
            <a:avLst/>
          </a:prstGeom>
        </p:spPr>
      </p:pic>
      <p:sp>
        <p:nvSpPr>
          <p:cNvPr id="3" name="TextBox 2"/>
          <p:cNvSpPr txBox="1"/>
          <p:nvPr/>
        </p:nvSpPr>
        <p:spPr>
          <a:xfrm>
            <a:off x="863587" y="548680"/>
            <a:ext cx="7416824" cy="3108543"/>
          </a:xfrm>
          <a:prstGeom prst="rect">
            <a:avLst/>
          </a:prstGeom>
          <a:noFill/>
        </p:spPr>
        <p:txBody>
          <a:bodyPr wrap="square" rtlCol="0">
            <a:spAutoFit/>
          </a:bodyPr>
          <a:lstStyle/>
          <a:p>
            <a:r>
              <a:rPr lang="ru-RU" sz="1400" dirty="0" smtClean="0">
                <a:latin typeface="Times New Roman" panose="02020603050405020304" pitchFamily="18" charset="0"/>
                <a:cs typeface="Times New Roman" panose="02020603050405020304" pitchFamily="18" charset="0"/>
              </a:rPr>
              <a:t>Витамины. Употребляйте больше фруктов и овощей, в которых содержатся такие витамины, как: витамин А (</a:t>
            </a:r>
            <a:r>
              <a:rPr lang="ru-RU" sz="1400" dirty="0" err="1" smtClean="0">
                <a:latin typeface="Times New Roman" panose="02020603050405020304" pitchFamily="18" charset="0"/>
                <a:cs typeface="Times New Roman" panose="02020603050405020304" pitchFamily="18" charset="0"/>
              </a:rPr>
              <a:t>ретинол</a:t>
            </a:r>
            <a:r>
              <a:rPr lang="ru-RU" sz="1400" dirty="0" smtClean="0">
                <a:latin typeface="Times New Roman" panose="02020603050405020304" pitchFamily="18" charset="0"/>
                <a:cs typeface="Times New Roman" panose="02020603050405020304" pitchFamily="18" charset="0"/>
              </a:rPr>
              <a:t>), который содержится в апельсинах, моркови, помидорах; витамин С (аскорбиновая кислота), содержащийся в шиповнике, черной смородине, цитрусовых, красном сладком перце; витамин РР (никотиновая кислота), который содержится в помидорах; витамин Е (токоферол), содержащийся в яблоках; витамин Н (биотин), который содержится в белокочанной капусте; группа витаминов В, содержащиеся в брокколи, грибах. </a:t>
            </a:r>
          </a:p>
          <a:p>
            <a:r>
              <a:rPr lang="ru-RU" sz="1400" dirty="0" smtClean="0">
                <a:latin typeface="Times New Roman" panose="02020603050405020304" pitchFamily="18" charset="0"/>
                <a:cs typeface="Times New Roman" panose="02020603050405020304" pitchFamily="18" charset="0"/>
              </a:rPr>
              <a:t>При необходимости приобретите витаминные комплексы. Однако для этого нужно проконсультироваться с врачом, ведь переизбыток витаминов так же вреден, как и недостаток.</a:t>
            </a:r>
          </a:p>
          <a:p>
            <a:r>
              <a:rPr lang="ru-RU" sz="1400" dirty="0" smtClean="0">
                <a:latin typeface="Times New Roman" panose="02020603050405020304" pitchFamily="18" charset="0"/>
                <a:cs typeface="Times New Roman" panose="02020603050405020304" pitchFamily="18" charset="0"/>
              </a:rPr>
              <a:t>Систематическое закаливание. Закаливания повышают сопротивляемость организма к инфекционным заболеваниям. Однако необходимо отметить, что начинать закаливающие процедуры следует в летний период на фоне хорошего самочувствия, а не в период подъема заболеваемости.</a:t>
            </a:r>
          </a:p>
          <a:p>
            <a:r>
              <a:rPr lang="ru-RU" sz="1400" dirty="0" smtClean="0">
                <a:latin typeface="Times New Roman" panose="02020603050405020304" pitchFamily="18" charset="0"/>
                <a:cs typeface="Times New Roman" panose="02020603050405020304" pitchFamily="18" charset="0"/>
              </a:rPr>
              <a:t>Здоровье ваших детей находится в ваших руках!</a:t>
            </a:r>
          </a:p>
          <a:p>
            <a:r>
              <a:rPr lang="ru-RU" sz="1400" dirty="0" smtClean="0">
                <a:latin typeface="Times New Roman" panose="02020603050405020304" pitchFamily="18" charset="0"/>
                <a:cs typeface="Times New Roman" panose="02020603050405020304" pitchFamily="18" charset="0"/>
              </a:rPr>
              <a:t>Будьте здоровы!</a:t>
            </a:r>
            <a:endParaRPr lang="ru-RU" sz="1400" dirty="0">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7" y="3429000"/>
            <a:ext cx="4176464"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285246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955</Words>
  <Application>Microsoft Office PowerPoint</Application>
  <PresentationFormat>Экран (4:3)</PresentationFormat>
  <Paragraphs>21</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Dominika</dc:creator>
  <cp:lastModifiedBy>Dominika</cp:lastModifiedBy>
  <cp:revision>2</cp:revision>
  <dcterms:created xsi:type="dcterms:W3CDTF">2023-02-14T23:32:07Z</dcterms:created>
  <dcterms:modified xsi:type="dcterms:W3CDTF">2023-02-14T23:46:24Z</dcterms:modified>
</cp:coreProperties>
</file>