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86" r:id="rId3"/>
    <p:sldId id="257" r:id="rId4"/>
    <p:sldId id="258" r:id="rId5"/>
    <p:sldId id="259" r:id="rId6"/>
    <p:sldId id="260" r:id="rId7"/>
    <p:sldId id="269" r:id="rId8"/>
    <p:sldId id="261" r:id="rId9"/>
    <p:sldId id="267" r:id="rId10"/>
    <p:sldId id="276" r:id="rId11"/>
    <p:sldId id="277" r:id="rId12"/>
    <p:sldId id="287" r:id="rId13"/>
    <p:sldId id="273" r:id="rId14"/>
    <p:sldId id="268" r:id="rId15"/>
    <p:sldId id="278" r:id="rId16"/>
    <p:sldId id="279" r:id="rId17"/>
    <p:sldId id="288" r:id="rId18"/>
    <p:sldId id="289" r:id="rId19"/>
    <p:sldId id="270" r:id="rId20"/>
    <p:sldId id="271" r:id="rId21"/>
    <p:sldId id="282" r:id="rId22"/>
    <p:sldId id="272" r:id="rId23"/>
    <p:sldId id="281" r:id="rId24"/>
    <p:sldId id="283" r:id="rId25"/>
    <p:sldId id="290" r:id="rId26"/>
    <p:sldId id="262" r:id="rId27"/>
    <p:sldId id="26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0C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3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2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233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842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4205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36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19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3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14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77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24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83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9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77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64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4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tiff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tiff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16632"/>
            <a:ext cx="8136904" cy="3170099"/>
          </a:xfrm>
          <a:prstGeom prst="rect">
            <a:avLst/>
          </a:prstGeom>
          <a:noFill/>
          <a:ln w="381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Мастер-класс </a:t>
            </a:r>
            <a:r>
              <a:rPr lang="ru-RU" sz="4000" b="1">
                <a:solidFill>
                  <a:srgbClr val="002060"/>
                </a:solidFill>
              </a:rPr>
              <a:t>для </a:t>
            </a:r>
            <a:r>
              <a:rPr lang="ru-RU" sz="4000" b="1" smtClean="0">
                <a:solidFill>
                  <a:srgbClr val="002060"/>
                </a:solidFill>
              </a:rPr>
              <a:t>педагогов </a:t>
            </a: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 «Блоки </a:t>
            </a:r>
            <a:r>
              <a:rPr lang="ru-RU" sz="4000" b="1" dirty="0" err="1">
                <a:solidFill>
                  <a:srgbClr val="002060"/>
                </a:solidFill>
              </a:rPr>
              <a:t>Дьенеша</a:t>
            </a:r>
            <a:r>
              <a:rPr lang="ru-RU" sz="4000" b="1" dirty="0">
                <a:solidFill>
                  <a:srgbClr val="002060"/>
                </a:solidFill>
              </a:rPr>
              <a:t> от мала до велика – </a:t>
            </a:r>
            <a:r>
              <a:rPr lang="ru-RU" sz="4000" b="1" dirty="0" err="1">
                <a:solidFill>
                  <a:srgbClr val="002060"/>
                </a:solidFill>
              </a:rPr>
              <a:t>логико</a:t>
            </a:r>
            <a:r>
              <a:rPr lang="ru-RU" sz="4000" b="1" dirty="0">
                <a:solidFill>
                  <a:srgbClr val="002060"/>
                </a:solidFill>
              </a:rPr>
              <a:t> – математические игры во время ОД и в свободное время »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3973215" cy="29804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88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94297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детей среднего возраста</a:t>
            </a:r>
            <a:endParaRPr lang="ru-RU" sz="40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3739" y="1124744"/>
            <a:ext cx="4471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Знакомятся с символами свойств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899592" y="2068265"/>
            <a:ext cx="6222994" cy="4601095"/>
            <a:chOff x="899592" y="2068265"/>
            <a:chExt cx="6222994" cy="4601095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9592" y="2140273"/>
              <a:ext cx="928688" cy="1001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140273"/>
              <a:ext cx="1071562" cy="1008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19872" y="2068265"/>
              <a:ext cx="800100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56993" y="2141066"/>
              <a:ext cx="1033463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5681503" y="2459638"/>
              <a:ext cx="144108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форма</a:t>
              </a:r>
            </a:p>
          </p:txBody>
        </p:sp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71600" y="3364409"/>
              <a:ext cx="928688" cy="862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67744" y="3364409"/>
              <a:ext cx="857250" cy="86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5681503" y="3728938"/>
              <a:ext cx="98571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размер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43608" y="4372521"/>
              <a:ext cx="928688" cy="884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67744" y="4372521"/>
              <a:ext cx="928687" cy="882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63888" y="4372521"/>
              <a:ext cx="885825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Прямоугольник 14"/>
            <p:cNvSpPr/>
            <p:nvPr/>
          </p:nvSpPr>
          <p:spPr>
            <a:xfrm>
              <a:off x="5681503" y="4775746"/>
              <a:ext cx="7104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цвет</a:t>
              </a:r>
            </a:p>
          </p:txBody>
        </p:sp>
        <p:pic>
          <p:nvPicPr>
            <p:cNvPr id="16" name="Picture 1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975764" y="5740673"/>
              <a:ext cx="1060450" cy="928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265012" y="5740673"/>
              <a:ext cx="928687" cy="928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Прямоугольник 17"/>
            <p:cNvSpPr/>
            <p:nvPr/>
          </p:nvSpPr>
          <p:spPr>
            <a:xfrm>
              <a:off x="5601994" y="6136073"/>
              <a:ext cx="12166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толщина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004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6844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Знакомятся с понятием «НЕ»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056" y="1124744"/>
            <a:ext cx="12144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1071562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8981" y="1093019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124744"/>
            <a:ext cx="8572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11325" y="1124744"/>
            <a:ext cx="10001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339752" y="2412744"/>
            <a:ext cx="955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круг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3056" y="2436715"/>
            <a:ext cx="1320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квадрат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52981" y="2412744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жёлтый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78554" y="2412744"/>
            <a:ext cx="1236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тонкий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411325" y="2329287"/>
            <a:ext cx="1398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большой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05425"/>
            <a:ext cx="80267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– не круг и не квадрат, не синий и не толстый блок,  не круглый и не красный и т. п.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83056" y="4509120"/>
            <a:ext cx="7893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Найди все фигуры</a:t>
            </a:r>
            <a:endParaRPr lang="ru-RU" sz="2000" b="1" u="sng" dirty="0" smtClean="0">
              <a:solidFill>
                <a:srgbClr val="FF000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Найди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все фигуры, которые не такие, как эта, по цвету (размеру, форме, толщине).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Найди такие же фигурки по цвету, но не такие по форме или такие же по форме, но не такие по цвету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53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2656"/>
            <a:ext cx="4090416" cy="5998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712" y="1908472"/>
            <a:ext cx="3828288" cy="284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19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lvl="0" indent="457200" algn="just">
              <a:lnSpc>
                <a:spcPct val="107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Знакомство ребенка с символами свойств важная ступенька в освоении всей знаковой культуры, грамоты математических символов, программирования.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457200" algn="just">
              <a:lnSpc>
                <a:spcPct val="107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Использование карточек позволяет развивать у детей способность к замещению и моделированию свойств, умение кодировать и декодировать информацию о них. Эти способности и умения развиваются в процессе выполнения разнообразных предметно-игровых действий.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карточках условно обозначены свойства блоков (цвет, форма, размер, толщина) Всего 11 карточек. И 11 карточек с отрицанием свойств, например: Не красный, не тонкий и т.д. </a:t>
            </a:r>
          </a:p>
          <a:p>
            <a:pPr marL="0" indent="45720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Карточки-свойства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помогают детям перейти от наглядно-образного к наглядно-схематическому мышлению, а карточки с отрицанием свойств становятся мостиком к словесно-логическому мышлению.</a:t>
            </a:r>
          </a:p>
          <a:p>
            <a:pPr marL="0" indent="45720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проведения некоторых игр и упражнений можно дополнительно использовать вспомогательный материал  -  игрушки-персонажи, обручи, веревочки и пр.</a:t>
            </a:r>
          </a:p>
          <a:p>
            <a:pPr indent="457200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42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Татьяна\Рабочий стол\для работы\МО\853-1340-thickbo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467280"/>
            <a:ext cx="3054376" cy="261914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3" name="Picture 4" descr="C:\Documents and Settings\Татьяна\Рабочий стол\для работы\МО\albom_02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3747" y="404664"/>
            <a:ext cx="3065756" cy="26817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" name="Picture 7" descr="C:\Documents and Settings\Татьяна\Рабочий стол\для работы\МО\4729_400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481390"/>
            <a:ext cx="3111500" cy="266933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Рисунок 4" descr="E:\Documents and Settings\Свет2ана\Рабочий стол\2 млад гр\блоки дьенеша\сканы\16.t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481390"/>
            <a:ext cx="2000264" cy="285749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507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39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 мастер-класса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9607" y="1772816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детей младшего возраста</a:t>
            </a:r>
            <a:endParaRPr lang="ru-RU" sz="3200" b="1" spc="50" dirty="0">
              <a:ln w="1143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7680" y="2636911"/>
            <a:ext cx="381070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Угости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мишку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нужно разложить фигуры таким образом, чтобы у каждой игрушки были фигуры только одинаковой толщины, одного размера и т. п.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97" y="2336605"/>
            <a:ext cx="3039239" cy="4405693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563888" y="3577836"/>
            <a:ext cx="863302" cy="9721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6901" y="3355845"/>
            <a:ext cx="936104" cy="1008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41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6238" y="3789040"/>
            <a:ext cx="129614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4226041"/>
            <a:ext cx="273630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3861048"/>
            <a:ext cx="720080" cy="612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4473116"/>
            <a:ext cx="12241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913971" y="4131899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54792" y="1556792"/>
            <a:ext cx="67327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Разложите перед малышом 4-5 блоков. В ряду один лишний – он может отличаться цветом, формой. Малыш должен объяснить, почему он думает, что эта фигура лишняя.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260648"/>
            <a:ext cx="4752528" cy="1002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лишнее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6879" y="316555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Цепочка 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924946" y="1960144"/>
            <a:ext cx="7741255" cy="4324473"/>
            <a:chOff x="924946" y="1960144"/>
            <a:chExt cx="7741255" cy="432447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924946" y="1960144"/>
              <a:ext cx="1152128" cy="108012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329862" y="1988840"/>
              <a:ext cx="1188132" cy="108012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24946" y="4523890"/>
              <a:ext cx="1152128" cy="108012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437874" y="4567726"/>
              <a:ext cx="1080120" cy="108012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452319" y="2528900"/>
              <a:ext cx="1152128" cy="108012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5004048" y="2512729"/>
              <a:ext cx="1296144" cy="1158291"/>
            </a:xfrm>
            <a:prstGeom prst="triangl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514073" y="5119087"/>
              <a:ext cx="1152128" cy="105751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824028" y="5011075"/>
              <a:ext cx="1296144" cy="127354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2208024" y="2348880"/>
              <a:ext cx="810090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Стрелка вправо 12"/>
            <p:cNvSpPr/>
            <p:nvPr/>
          </p:nvSpPr>
          <p:spPr>
            <a:xfrm rot="10800000">
              <a:off x="2217025" y="4962070"/>
              <a:ext cx="792088" cy="40944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" name="Стрелка вниз 13"/>
            <p:cNvSpPr/>
            <p:nvPr/>
          </p:nvSpPr>
          <p:spPr>
            <a:xfrm>
              <a:off x="3689902" y="3429000"/>
              <a:ext cx="396044" cy="8640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" name="Стрелка вниз 14"/>
            <p:cNvSpPr/>
            <p:nvPr/>
          </p:nvSpPr>
          <p:spPr>
            <a:xfrm rot="10800000">
              <a:off x="1284986" y="3387395"/>
              <a:ext cx="432048" cy="7200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Стрелка вправо 15"/>
            <p:cNvSpPr/>
            <p:nvPr/>
          </p:nvSpPr>
          <p:spPr>
            <a:xfrm rot="10800000">
              <a:off x="6458238" y="3023761"/>
              <a:ext cx="720080" cy="3600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" name="Стрелка вниз 16"/>
            <p:cNvSpPr/>
            <p:nvPr/>
          </p:nvSpPr>
          <p:spPr>
            <a:xfrm rot="10800000">
              <a:off x="7857322" y="3897052"/>
              <a:ext cx="288032" cy="79208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Стрелка вправо 17"/>
            <p:cNvSpPr/>
            <p:nvPr/>
          </p:nvSpPr>
          <p:spPr>
            <a:xfrm>
              <a:off x="6480212" y="5467826"/>
              <a:ext cx="792088" cy="3600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5472100" y="3861048"/>
              <a:ext cx="360040" cy="79208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45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803915" cy="21397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12" y="3212976"/>
            <a:ext cx="4014192" cy="22579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4121696" cy="23184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309" y="2852936"/>
            <a:ext cx="468471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«Покажи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такого же цвета как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такой же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же блок по цвету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такой блок по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цвету».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же блок как этот по цвету и форме, но другого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животным разделить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блоки».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8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072" y="213115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детей старшего возраста</a:t>
            </a:r>
            <a:endParaRPr lang="ru-RU" sz="40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724615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Золтан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Дьенеш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разработал логические игры с обручами, которые отлично развивают у детей способность логически мыслить и ориентироваться в пространстве. Перед игрой нужно объяснить ребенку  основную терминологию – «внутри» и «вне» обруча.</a:t>
            </a:r>
          </a:p>
        </p:txBody>
      </p:sp>
      <p:pic>
        <p:nvPicPr>
          <p:cNvPr id="4" name="Picture 2" descr="DSCF593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369" y="3451800"/>
            <a:ext cx="3813640" cy="285190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Picture 3" descr="DSCF59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451800"/>
            <a:ext cx="3815979" cy="285752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880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424936" cy="187220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Игра  - это искра, зажигающая огонек пытливости и любознательности.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335699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В.И. Сухомлинский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75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Игра«Рыбки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пруду»</a:t>
            </a: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Договоритесь с ребенком, что все большие  (маленькие, желтые, красные и т.д.) блоки – это рыбки, их нужно «запустить в пруд» (в обруч).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«Печенье для Мальвины и Буратино»</a:t>
            </a:r>
          </a:p>
          <a:p>
            <a:pPr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Для игры приготовьте логические блоки и обручи, отличающиеся цветом (красный и синий). Разместите на твердой поверхности обручи, чтобы они имели общую часть после пересечения. Детям предлагается разделить печенье (блоки) между Мальвиной и Буратино. У Мальвины  - все круглые, а у Буратино - все красные. 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2" descr="DSCF594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3429000"/>
            <a:ext cx="4310743" cy="2743201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64088" y="3586878"/>
            <a:ext cx="34918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Игры с обручами помогают малышам развивать внимание, память, образное мышление, обучают операциям синтеза и анализа, также мы ненавязчиво  подводим детей  к изучению одного из вопросов математики и информатики в школе – Кругов Эйлера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6410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980728"/>
            <a:ext cx="3926734" cy="58326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995687"/>
            <a:ext cx="4437614" cy="58176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61242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«Украсим елку бусами»</a:t>
            </a:r>
            <a:endParaRPr lang="ru-RU" sz="40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40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0923" y="187467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«Выкладываем  дорожки»</a:t>
            </a:r>
            <a:endParaRPr lang="ru-RU" sz="40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751" y="1012891"/>
            <a:ext cx="7287657" cy="558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9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342" y="205688"/>
            <a:ext cx="8490857" cy="644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5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548680"/>
            <a:ext cx="3799729" cy="54860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050" y="548680"/>
            <a:ext cx="3798978" cy="537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8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4"/>
          <a:stretch/>
        </p:blipFill>
        <p:spPr>
          <a:xfrm>
            <a:off x="179512" y="3284984"/>
            <a:ext cx="6408712" cy="35071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7"/>
          <a:stretch/>
        </p:blipFill>
        <p:spPr>
          <a:xfrm>
            <a:off x="2051720" y="87349"/>
            <a:ext cx="7097104" cy="312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12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16832"/>
            <a:ext cx="7776864" cy="4507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</a:p>
          <a:p>
            <a:pPr marL="227330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1 строчка – 1 существительное. Это и есть тема </a:t>
            </a:r>
            <a:r>
              <a:rPr lang="ru-RU" sz="2400" dirty="0" err="1">
                <a:latin typeface="Times New Roman"/>
                <a:ea typeface="Times New Roman"/>
              </a:rPr>
              <a:t>синквейна</a:t>
            </a:r>
            <a:r>
              <a:rPr lang="ru-RU" sz="2400" dirty="0">
                <a:latin typeface="Times New Roman"/>
                <a:ea typeface="Times New Roman"/>
              </a:rPr>
              <a:t>.</a:t>
            </a:r>
          </a:p>
          <a:p>
            <a:pPr marL="227330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2 строчка – 2 прилагательных.</a:t>
            </a:r>
          </a:p>
          <a:p>
            <a:pPr>
              <a:lnSpc>
                <a:spcPts val="1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</a:p>
          <a:p>
            <a:pPr marL="227330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3 строчка – 3 глагола</a:t>
            </a:r>
          </a:p>
          <a:p>
            <a:pPr>
              <a:lnSpc>
                <a:spcPts val="65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</a:p>
          <a:p>
            <a:pPr marL="227330" algn="just">
              <a:lnSpc>
                <a:spcPct val="99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4 строчка – на четвертой строчке размещается целая фраза, предложение, с помощью которой вы дадите оценку нашей деятельности. Это может быть крылатое выражение, цитата. И мы определим, что произошло с вами в течение нашей встречи. Может быть вы чему - то научились, может быть кому - то было интересно. Может быть наш мастер – класс вас вдохновил на новые дела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6396" y="692696"/>
            <a:ext cx="8928992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Сочинить «</a:t>
            </a:r>
            <a:r>
              <a:rPr lang="ru-RU" sz="4000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Синквейн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»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по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определенному алгоритму</a:t>
            </a: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:</a:t>
            </a:r>
            <a:endParaRPr lang="ru-RU" sz="4000" dirty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225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844824"/>
            <a:ext cx="6768752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60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243263" cy="399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2132856"/>
            <a:ext cx="432048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Венгерский психолог, профессор, создатель авторской методики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«Новая математика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 игрового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подхода 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развитию детей, идея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которого заключается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освоении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детьми математики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посредством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увлекательных логических игр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defRPr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Золтан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Пал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Дьенеш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(1916-2014)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404664"/>
            <a:ext cx="6696744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Создатель логических блоков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9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636912"/>
            <a:ext cx="4878667" cy="388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44398"/>
            <a:ext cx="77084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Логические блоки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представляют собой набор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48 геометрических фигур, характеризуется четырьмя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признакми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36912"/>
            <a:ext cx="3096344" cy="403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четырех форм (треугольник, круг, квадрат, прямоугольник);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трёх цветов (красный, желтый, синий);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двух размеров (большой, маленький);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двух видов толщины (толстый, тонкий).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наборе нет ни одной одинаковой фигуры.</a:t>
            </a: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1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755576" y="1124744"/>
            <a:ext cx="7776864" cy="590465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с формой, цветом, размером, толщиной объектов. 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пространственные представления.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логическое мышление, представление о множестве,  операции над множествами (сравнение, разбиение, классификация, абстрагирование, кодирование и декодирование информации).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Усвоить элементарные навыки алгоритмической культуры мышления.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умения выявлять свойства в объектах, называть их, обобщать объекты по их свойствам, объяснять сходства и различия объектов, обосновывать свои рассуждения.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познавательные процессы, мыслительные операции.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самостоятельность, инициативу, настойчивость в достижении цели.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способности, воображение, фантазию, способности к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моделированию и конструированию.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Развивать речь.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Успешно овладеть основами математики.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792088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Игры с логическими блоками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позволяют решать такие задачи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14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772816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комплексная, интегрированная), обеспечивающая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наглядность, системность и доступность, смену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Совместная и самостоятельная игровая деятельность (дидактические игры, настольно-печатные, подвижные, сюжетно-ролевые игры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подвижных играх (предметные ориентиры, обозначения домиков, дорожек, лабиринтов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как настольно-печатные (изготовить карты к играм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«Рассели жильцов», «Найди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фигуре», «Укрась елку», «Логический поезд», «Бусы»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сюжетно-ролевых играх: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«Магазин»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деньги обозначаются блоками.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«Почта»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адрес на доме обозначается кодовыми карточками. Аналогично,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«Поезд»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билеты, места.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404664"/>
            <a:ext cx="792088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ОРГАНИЗАЦИИ РАБОТЫ С ЛОГИЧЕСКИМИ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БЛОКАМИ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66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Татьяна\Рабочий стол\для работы\МО\16357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3571900" cy="2553909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3" name="Picture 9" descr="C:\Documents and Settings\Татьяна\Рабочий стол\для работы\МО\udivlyayka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798" y="517310"/>
            <a:ext cx="3637580" cy="2573337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" name="Picture 8" descr="C:\Documents and Settings\Татьяна\Рабочий стол\для работы\МО\980944f2fbba8359ae7311b01c5d298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938" y="3501007"/>
            <a:ext cx="3571900" cy="2518647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Picture 10" descr="C:\Documents and Settings\Татьяна\Рабочий стол\для работы\МО\Udivlyayka_4_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638" y="3462041"/>
            <a:ext cx="3571900" cy="2549834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921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Прежде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приступить к играм и упражнениям,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предоставить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детям возможность самостоятельно познакомиться с логическими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блоками.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процессе разнообразных манипуляций с блоками дети установят, что они имеют различную форму, цвет, размер, толщину.   Дети сначала осваивают умения выявлять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предметах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-одно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свойство (цвет, форму, размер, толщину), сравнивать, классифицировать и обобщать предметы по каждому из этих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свойств.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-сразу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двум свойствам (цвету и форме, форме и размеру, размеру и толщине и т. 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.),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трем (цвету, форме и размеру; форме, размеру и толщине; цвету, размеру и толщине)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четырем свойствам (цвету, форме, размеру и толщине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этом в одном и том же упражнении легко можно менять степень сложности задания с учетом возможностей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102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-33193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помощь педагогу выпущены альбомы со схемами и заданиями по возрастам</a:t>
            </a:r>
          </a:p>
        </p:txBody>
      </p:sp>
      <p:pic>
        <p:nvPicPr>
          <p:cNvPr id="4" name="Picture 3" descr="C:\Documents and Settings\Татьяна\Рабочий стол\для работы\МО\albom-k-blokam-denesha-dlja-samyh-malenkih-2-3-goda800x800q80.v12922971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553538"/>
            <a:ext cx="3343884" cy="235743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Picture 7" descr="C:\Documents and Settings\Татьяна\Рабочий стол\для работы\МО\albom_42_fu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553538"/>
            <a:ext cx="3643338" cy="2397339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" name="Picture 6" descr="C:\Documents and Settings\Татьяна\Рабочий стол\для работы\МО\6491_4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68182"/>
            <a:ext cx="3571900" cy="254519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" name="Рисунок 6" descr="E:\Documents and Settings\Свет2ана\Local Settings\Temporary Internet Files\Content.Word\15.t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268182"/>
            <a:ext cx="3643338" cy="250033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585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848</Words>
  <Application>Microsoft Office PowerPoint</Application>
  <PresentationFormat>Экран (4:3)</PresentationFormat>
  <Paragraphs>96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Мастер-класс для педагогов   «Блоки Дьенеша от мала до велика – логико – математические игры во время ОД и в свободное время »</vt:lpstr>
      <vt:lpstr>Игра  - это искра, зажигающая огонек пытливости и любознательности.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блоки Дьенеша</dc:title>
  <dc:creator>Vera</dc:creator>
  <cp:lastModifiedBy>Людмила</cp:lastModifiedBy>
  <cp:revision>46</cp:revision>
  <dcterms:created xsi:type="dcterms:W3CDTF">2021-02-08T19:46:50Z</dcterms:created>
  <dcterms:modified xsi:type="dcterms:W3CDTF">2023-01-26T08:53:31Z</dcterms:modified>
</cp:coreProperties>
</file>