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62" r:id="rId4"/>
    <p:sldId id="269" r:id="rId5"/>
    <p:sldId id="267" r:id="rId6"/>
    <p:sldId id="271" r:id="rId7"/>
    <p:sldId id="273" r:id="rId8"/>
    <p:sldId id="277" r:id="rId9"/>
    <p:sldId id="274" r:id="rId10"/>
    <p:sldId id="275" r:id="rId11"/>
    <p:sldId id="276" r:id="rId12"/>
    <p:sldId id="27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0621" autoAdjust="0"/>
  </p:normalViewPr>
  <p:slideViewPr>
    <p:cSldViewPr snapToGrid="0">
      <p:cViewPr varScale="1">
        <p:scale>
          <a:sx n="96" d="100"/>
          <a:sy n="96" d="100"/>
        </p:scale>
        <p:origin x="10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B665D-35F6-42DC-B7AE-44AEBFAA0842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EB657-85EA-4CD3-A041-4E169515A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159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EB657-85EA-4CD3-A041-4E169515A14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74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2B1D8-6F97-CAAE-169E-01F4AE3E6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0D7622-F7EC-1383-33A0-B6A1B145C2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479D7-D1E5-B7C5-E579-057373759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2084FD-80C3-E6C9-526B-DB5B04D12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999133-C4C0-D06B-8DDA-231DEB616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7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48079-B6F2-8C37-B77C-FF292D46E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71B9FC-E5C5-F3DB-B710-11E254050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67204B-F128-06F9-7624-3DF59B099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D0B4C7-A98E-B17D-56E9-02B1FBA65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5F4BA9-AE73-9CAD-BDCA-656C1A8B3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02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6A161F-2D63-2BDA-BCA2-5DAF65BBF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DEF8D19-91CA-0D79-7ACE-2B9F02865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486670-56C7-5519-9020-0DE3F6E15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FCDEAF-D3FD-5728-52A7-A9A8FCFF8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E775A9-2AD3-52F1-BCB1-76200878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7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2106C-9C1C-12D8-6DB0-F7410982D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4A5FA5-C308-E57A-B31F-4764866EF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3A4554-B0A7-5D27-5106-B0CE08958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5AA180-5094-460E-182D-8EE765452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5CD1F-4F3E-D729-8237-39FE5DB2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96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49366-4CA8-6715-8826-99DEEEE4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CB984F-1629-2659-1BF5-3A3E5F3B9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8CF51B-3D0F-2A13-7588-67D00FB49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2B8CA4-9D86-07F1-987E-9ED6F44E4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B0B07A-1C74-BC14-6944-2F7026B98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66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C2C4E-110A-E8E3-F510-42BBE161F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450545-79E5-96B1-617F-08BA21667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D19FED-F307-C865-6D12-B91EBD6BF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1E82FF-4EBB-55C8-85BB-D2E517EA9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0B85AC-9F60-3204-5EF2-EE85D269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587C78-A062-27B7-C7FD-13807595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3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619670-C725-780D-23D7-B12505F96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AAB2CF-EA9A-6C3A-CE94-4F50DC5B2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B30962-A7C6-8BD2-DF2D-E86BC92C7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D3E0E1-E3F3-29C8-3409-42D50E5341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4237F4-F20D-5AC3-1A4D-319CD9152A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BCB18A-5F9D-E271-7605-DFF79FF00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4F4A093-DA59-DFC9-A57F-8D1A6DAF8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C991266-CA31-BC23-7A12-28F337F42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46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9A7DCE-A750-5829-3226-7300D4CC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EB5B20-C9BD-F72C-2E2C-BD6E2211A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799F3B-8EE9-8C0E-6E39-AB18C3FA5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E53D13-A7E5-4133-3DDE-3F440C87C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6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DAA57C-BC24-C3CF-84FF-D43AA3F7B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77D8A17-93CD-0455-C9F9-DC3538C8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E435B9-0BDE-E002-75C1-5C95FD2C5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74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4700A-C83B-F88E-E682-882B55F92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252778-05ED-0C9C-D433-FCE72D2AF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72A6C6-67ED-3C80-5A40-C0C81BBE1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159E6B-D62C-01CC-2A1C-630BABCDC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9AF4BE-DE69-F7A3-5544-BFB40BC6D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6D8645-422F-24D8-C8A7-008A974E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39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4555A-C676-BA31-7701-28BF9274E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F96D59C-A85F-E45F-C27E-01EE9BF77A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89D919-B783-D1B9-2308-564EAA600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E714B2-79B8-35C9-B8EA-9EC11846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C575E5-9C05-C8A8-06EA-0F448967D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1887B3-D24D-A753-1BBF-ED1F3698B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7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19518-6BCE-335F-81FD-C025DE218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503845-FFD3-16ED-F902-7429FE221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315017-7FFE-9DE2-78D7-EAF0F71EF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B1F63-91DE-4DDE-9467-9119FF3BCC1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AD1B2E-78DF-BBFC-8B0B-D2E185186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148149-5060-FF1F-37C2-6E00F1E84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45555-C2A0-415B-8D19-E038094FD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28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DA8F258-5DE5-7302-D664-47451676879D}"/>
              </a:ext>
            </a:extLst>
          </p:cNvPr>
          <p:cNvGrpSpPr/>
          <p:nvPr/>
        </p:nvGrpSpPr>
        <p:grpSpPr>
          <a:xfrm>
            <a:off x="-10211" y="0"/>
            <a:ext cx="5656082" cy="7216218"/>
            <a:chOff x="0" y="0"/>
            <a:chExt cx="5656082" cy="7216218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6C142E3D-CE31-53DC-5AFB-21B213DBAA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500" r="38049" b="220"/>
            <a:stretch/>
          </p:blipFill>
          <p:spPr>
            <a:xfrm>
              <a:off x="0" y="0"/>
              <a:ext cx="5656082" cy="6858000"/>
            </a:xfrm>
            <a:prstGeom prst="rect">
              <a:avLst/>
            </a:prstGeom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2A742B12-8042-5577-DA53-C05E42EBC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913" b="92643" l="8111" r="90000">
                          <a14:foregroundMark x1="8222" y1="27494" x2="8222" y2="27494"/>
                          <a14:foregroundMark x1="49889" y1="57481" x2="58111" y2="62531"/>
                          <a14:foregroundMark x1="62778" y1="57606" x2="59889" y2="61721"/>
                          <a14:foregroundMark x1="34889" y1="62656" x2="38778" y2="67519"/>
                          <a14:foregroundMark x1="46444" y1="92643" x2="46444" y2="9264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927" y="1868142"/>
              <a:ext cx="3000865" cy="5348076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16F6F03-DCAF-D06E-0C77-6C3447750D14}"/>
              </a:ext>
            </a:extLst>
          </p:cNvPr>
          <p:cNvGrpSpPr/>
          <p:nvPr/>
        </p:nvGrpSpPr>
        <p:grpSpPr>
          <a:xfrm>
            <a:off x="5125825" y="2312548"/>
            <a:ext cx="4331616" cy="4342350"/>
            <a:chOff x="3206685" y="2515650"/>
            <a:chExt cx="4331616" cy="4342350"/>
          </a:xfrm>
        </p:grpSpPr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B396C2A2-B833-BAAA-D987-486E9B86DF22}"/>
                </a:ext>
              </a:extLst>
            </p:cNvPr>
            <p:cNvSpPr/>
            <p:nvPr/>
          </p:nvSpPr>
          <p:spPr>
            <a:xfrm rot="5400000">
              <a:off x="3604120" y="2118215"/>
              <a:ext cx="3536745" cy="4331616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E4FE0C9-6610-0219-6544-CC7BB7119037}"/>
                </a:ext>
              </a:extLst>
            </p:cNvPr>
            <p:cNvSpPr/>
            <p:nvPr/>
          </p:nvSpPr>
          <p:spPr>
            <a:xfrm>
              <a:off x="4246778" y="5335571"/>
              <a:ext cx="2125742" cy="152242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03B92-AE80-E812-EACA-7F59A17D1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5125" y="1954330"/>
            <a:ext cx="9144000" cy="2387600"/>
          </a:xfrm>
        </p:spPr>
        <p:txBody>
          <a:bodyPr>
            <a:noAutofit/>
          </a:bodyPr>
          <a:lstStyle/>
          <a:p>
            <a:pPr algn="r"/>
            <a:r>
              <a:rPr lang="ru-RU" sz="4400" b="1" dirty="0">
                <a:solidFill>
                  <a:srgbClr val="002060"/>
                </a:solidFill>
              </a:rPr>
              <a:t>Реализация межпредметной проектной деятельности учащихся на примере интеграции двух дисциплин: истории и технологии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51D91E-4CBE-FB1E-E279-E84094878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4917198"/>
            <a:ext cx="9144000" cy="179619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b="1" i="1" dirty="0">
                <a:latin typeface="+mj-lt"/>
              </a:rPr>
              <a:t>Шахова Екатерина Олеговна, учитель истории и обществознания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Ивашнев </a:t>
            </a:r>
            <a:r>
              <a:rPr lang="ru-RU" sz="2800" b="1" i="1">
                <a:latin typeface="+mj-lt"/>
              </a:rPr>
              <a:t>Игорь Александрович, </a:t>
            </a:r>
            <a:r>
              <a:rPr lang="ru-RU" sz="2800" b="1" i="1" dirty="0">
                <a:latin typeface="+mj-lt"/>
              </a:rPr>
              <a:t>учитель технологии</a:t>
            </a:r>
          </a:p>
          <a:p>
            <a:pPr algn="r"/>
            <a:r>
              <a:rPr lang="ru-RU" sz="2800" b="1" i="1" dirty="0">
                <a:latin typeface="+mj-lt"/>
              </a:rPr>
              <a:t>МАОУ «СОШ №1»</a:t>
            </a:r>
          </a:p>
          <a:p>
            <a:pPr algn="r"/>
            <a:r>
              <a:rPr lang="ru-RU" sz="2800" b="1" i="1" dirty="0">
                <a:latin typeface="+mj-lt"/>
              </a:rPr>
              <a:t>Топкинский МО</a:t>
            </a:r>
          </a:p>
        </p:txBody>
      </p:sp>
    </p:spTree>
    <p:extLst>
      <p:ext uri="{BB962C8B-B14F-4D97-AF65-F5344CB8AC3E}">
        <p14:creationId xmlns:p14="http://schemas.microsoft.com/office/powerpoint/2010/main" val="109979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2" y="920300"/>
            <a:ext cx="8677283" cy="5256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400" dirty="0">
                <a:latin typeface="+mj-lt"/>
              </a:rPr>
              <a:t>2.	Народное название «Храм Василия Блаженного» настолько укоренился в населении, что многие и не подозревают, что собор состоит из 11 церквей, а официальное название памятника «Собор Покрова на Рву».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Выводы:</a:t>
            </a:r>
          </a:p>
        </p:txBody>
      </p:sp>
      <p:pic>
        <p:nvPicPr>
          <p:cNvPr id="2" name="Рисунок 1" descr="Храм Покрова на Рву (Василия Блаженного) в Москве. План.">
            <a:extLst>
              <a:ext uri="{FF2B5EF4-FFF2-40B4-BE49-F238E27FC236}">
                <a16:creationId xmlns:a16="http://schemas.microsoft.com/office/drawing/2014/main" id="{AE8FE518-7A33-7ADC-C350-2FD79D7A339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775" y="2314125"/>
            <a:ext cx="5254380" cy="4534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2318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2" y="920300"/>
            <a:ext cx="8667758" cy="5256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400" dirty="0">
                <a:latin typeface="+mj-lt"/>
              </a:rPr>
              <a:t>3.	Покровский собор являет собой символ России, узнаваемый как в нашем государстве, так и за рубежом (подобно Эйфелевой башне во Франции или статуе Свободы в США). 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Выводы:</a:t>
            </a:r>
          </a:p>
        </p:txBody>
      </p:sp>
      <p:pic>
        <p:nvPicPr>
          <p:cNvPr id="5122" name="Picture 2" descr="Собор Василия Блаженного - символ Москвы и всей России">
            <a:extLst>
              <a:ext uri="{FF2B5EF4-FFF2-40B4-BE49-F238E27FC236}">
                <a16:creationId xmlns:a16="http://schemas.microsoft.com/office/drawing/2014/main" id="{C5FE5740-925E-54B0-3F73-B731883D5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509" y="2122489"/>
            <a:ext cx="6219825" cy="414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618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C016190-822E-7DEE-1511-8D38CB58BE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167" y="2306453"/>
            <a:ext cx="9144000" cy="1122547"/>
          </a:xfrm>
        </p:spPr>
        <p:txBody>
          <a:bodyPr>
            <a:normAutofit/>
          </a:bodyPr>
          <a:lstStyle/>
          <a:p>
            <a:pPr algn="l"/>
            <a:r>
              <a:rPr lang="ru-RU" sz="6600" dirty="0"/>
              <a:t>Спасибо за внимание!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4C24C43-DB0C-7DF1-E0A4-0DB5FD85C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84" b="90135" l="9783" r="89946">
                        <a14:foregroundMark x1="26902" y1="12816" x2="26902" y2="12816"/>
                        <a14:foregroundMark x1="26902" y1="12816" x2="49457" y2="7420"/>
                        <a14:foregroundMark x1="35734" y1="47386" x2="54076" y2="56492"/>
                        <a14:foregroundMark x1="51902" y1="90135" x2="51902" y2="90135"/>
                        <a14:foregroundMark x1="50272" y1="4384" x2="50272" y2="43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2816" y="2601798"/>
            <a:ext cx="2933921" cy="472754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2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FC57F-37DC-6D0B-DD99-EE2B128AA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30" y="345248"/>
            <a:ext cx="10515600" cy="946840"/>
          </a:xfrm>
        </p:spPr>
        <p:txBody>
          <a:bodyPr>
            <a:normAutofit/>
          </a:bodyPr>
          <a:lstStyle/>
          <a:p>
            <a:r>
              <a:rPr lang="ru-RU" sz="4000" dirty="0"/>
              <a:t>Актуальность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30" y="1079710"/>
            <a:ext cx="8862391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100" dirty="0">
                <a:latin typeface="+mj-lt"/>
              </a:rPr>
              <a:t>Приобщение учащихся к культурному наследию России</a:t>
            </a:r>
          </a:p>
          <a:p>
            <a:pPr marL="0" indent="0" algn="just">
              <a:buNone/>
            </a:pPr>
            <a:endParaRPr lang="ru-RU" sz="4400" i="1" dirty="0">
              <a:latin typeface="+mj-lt"/>
            </a:endParaRPr>
          </a:p>
          <a:p>
            <a:pPr marL="0" indent="0" algn="just">
              <a:buNone/>
            </a:pPr>
            <a:r>
              <a:rPr lang="ru-RU" sz="4300" dirty="0">
                <a:latin typeface="+mj-lt"/>
              </a:rPr>
              <a:t>Преимущества проектной деятельности</a:t>
            </a:r>
          </a:p>
          <a:p>
            <a:pPr marL="0" indent="0" algn="just">
              <a:buNone/>
            </a:pPr>
            <a:r>
              <a:rPr lang="ru-RU" sz="2600" dirty="0">
                <a:latin typeface="+mj-lt"/>
              </a:rPr>
              <a:t>+  Развитие навыков самоконтроля и самообразования;</a:t>
            </a:r>
          </a:p>
          <a:p>
            <a:pPr marL="0" indent="0" algn="just">
              <a:buNone/>
            </a:pPr>
            <a:r>
              <a:rPr lang="ru-RU" sz="2600" dirty="0">
                <a:latin typeface="+mj-lt"/>
              </a:rPr>
              <a:t>+ Развитие навыков групповой деятельности;</a:t>
            </a:r>
          </a:p>
          <a:p>
            <a:pPr marL="0" indent="0" algn="just">
              <a:buNone/>
            </a:pPr>
            <a:r>
              <a:rPr lang="ru-RU" sz="2600" dirty="0">
                <a:latin typeface="+mj-lt"/>
              </a:rPr>
              <a:t>+  Метод взращивает интерес к познавательной деятельности;</a:t>
            </a:r>
          </a:p>
          <a:p>
            <a:pPr marL="0" indent="0" algn="just">
              <a:buNone/>
            </a:pPr>
            <a:r>
              <a:rPr lang="ru-RU" sz="2600" dirty="0">
                <a:latin typeface="+mj-lt"/>
              </a:rPr>
              <a:t>+ Метод моделирует реальные условия: постановка задачи — получение результата; </a:t>
            </a:r>
          </a:p>
          <a:p>
            <a:pPr marL="0" indent="0" algn="just">
              <a:buNone/>
            </a:pPr>
            <a:r>
              <a:rPr lang="ru-RU" sz="2600" dirty="0">
                <a:latin typeface="+mj-lt"/>
              </a:rPr>
              <a:t>+ Метод позволяет развить креативность, нестандартное решение. 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9EF1C91-FDBB-9EEA-6179-122BC87F0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67" b="96889" l="444" r="94000">
                        <a14:foregroundMark x1="42667" y1="7111" x2="56778" y2="6778"/>
                        <a14:foregroundMark x1="56778" y1="6778" x2="69333" y2="11778"/>
                        <a14:foregroundMark x1="69333" y1="11778" x2="70889" y2="13222"/>
                        <a14:foregroundMark x1="40444" y1="40111" x2="50333" y2="48222"/>
                        <a14:foregroundMark x1="50333" y1="48222" x2="55889" y2="62667"/>
                        <a14:foregroundMark x1="55889" y1="62667" x2="48667" y2="71111"/>
                        <a14:foregroundMark x1="48667" y1="71111" x2="47667" y2="78444"/>
                        <a14:foregroundMark x1="47667" y1="78444" x2="52778" y2="90667"/>
                        <a14:foregroundMark x1="52778" y1="90667" x2="65889" y2="98444"/>
                        <a14:foregroundMark x1="65889" y1="98444" x2="74222" y2="90889"/>
                        <a14:foregroundMark x1="74222" y1="90889" x2="80444" y2="87667"/>
                        <a14:foregroundMark x1="80444" y1="87667" x2="70889" y2="79444"/>
                        <a14:foregroundMark x1="70889" y1="79444" x2="65889" y2="70778"/>
                        <a14:foregroundMark x1="65889" y1="70778" x2="72222" y2="65111"/>
                        <a14:foregroundMark x1="47444" y1="58778" x2="64556" y2="65111"/>
                        <a14:foregroundMark x1="64556" y1="65111" x2="65111" y2="65556"/>
                        <a14:foregroundMark x1="50444" y1="62667" x2="50444" y2="62667"/>
                        <a14:foregroundMark x1="45778" y1="40000" x2="48667" y2="44556"/>
                        <a14:foregroundMark x1="63000" y1="41778" x2="74667" y2="46667"/>
                        <a14:foregroundMark x1="74667" y1="46667" x2="67222" y2="44556"/>
                        <a14:foregroundMark x1="67222" y1="44556" x2="65111" y2="44556"/>
                        <a14:foregroundMark x1="53778" y1="3667" x2="61556" y2="3667"/>
                        <a14:foregroundMark x1="61556" y1="3667" x2="62000" y2="4111"/>
                        <a14:foregroundMark x1="88000" y1="85000" x2="81444" y2="93333"/>
                        <a14:foregroundMark x1="81444" y1="93333" x2="71222" y2="96444"/>
                        <a14:foregroundMark x1="71222" y1="96444" x2="50889" y2="94333"/>
                        <a14:foregroundMark x1="50889" y1="94333" x2="42556" y2="97111"/>
                        <a14:foregroundMark x1="42556" y1="97111" x2="49333" y2="91000"/>
                        <a14:foregroundMark x1="49333" y1="91000" x2="50778" y2="91222"/>
                        <a14:foregroundMark x1="42222" y1="92778" x2="44111" y2="96889"/>
                        <a14:foregroundMark x1="94000" y1="78444" x2="92778" y2="87444"/>
                        <a14:foregroundMark x1="20333" y1="45222" x2="24333" y2="46444"/>
                        <a14:foregroundMark x1="444" y1="16333" x2="19222" y2="43889"/>
                        <a14:foregroundMark x1="58333" y1="57778" x2="62333" y2="65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88" y="2809188"/>
            <a:ext cx="4048812" cy="40488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885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7342" y="0"/>
            <a:ext cx="4829666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165C99A-2CC5-A7BE-32C1-358D9ED51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04" y="2228850"/>
            <a:ext cx="9570171" cy="3805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latin typeface="+mj-lt"/>
              </a:rPr>
              <a:t>Авторы: </a:t>
            </a:r>
            <a:r>
              <a:rPr lang="ru-RU" dirty="0" err="1">
                <a:latin typeface="+mj-lt"/>
              </a:rPr>
              <a:t>Астанин</a:t>
            </a:r>
            <a:r>
              <a:rPr lang="ru-RU" dirty="0">
                <a:latin typeface="+mj-lt"/>
              </a:rPr>
              <a:t> Никита, 7б класса,</a:t>
            </a:r>
            <a:br>
              <a:rPr lang="ru-RU" dirty="0">
                <a:latin typeface="+mj-lt"/>
              </a:rPr>
            </a:br>
            <a:r>
              <a:rPr lang="ru-RU" dirty="0">
                <a:latin typeface="+mj-lt"/>
              </a:rPr>
              <a:t>	      </a:t>
            </a:r>
            <a:r>
              <a:rPr lang="ru-RU" dirty="0" err="1">
                <a:latin typeface="+mj-lt"/>
              </a:rPr>
              <a:t>Дони</a:t>
            </a:r>
            <a:r>
              <a:rPr lang="ru-RU" dirty="0">
                <a:latin typeface="+mj-lt"/>
              </a:rPr>
              <a:t> Дарья, 8б класса</a:t>
            </a:r>
          </a:p>
          <a:p>
            <a:pPr marL="0" indent="0">
              <a:buNone/>
            </a:pPr>
            <a:r>
              <a:rPr lang="ru-RU" b="1" i="1" dirty="0">
                <a:latin typeface="+mj-lt"/>
              </a:rPr>
              <a:t>Цель проекта: </a:t>
            </a:r>
            <a:r>
              <a:rPr lang="ru-RU" dirty="0">
                <a:latin typeface="+mj-lt"/>
              </a:rPr>
              <a:t>реализация декоративно-художественной модели Покровского собора (храма Василия Блаженного) из фанеры, и формирование представления о создании памятника и его значимости как символа России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E3106FF-F62D-0B8A-1016-6B6D21E07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04" y="330355"/>
            <a:ext cx="11294196" cy="1568140"/>
          </a:xfrm>
        </p:spPr>
        <p:txBody>
          <a:bodyPr>
            <a:noAutofit/>
          </a:bodyPr>
          <a:lstStyle/>
          <a:p>
            <a:r>
              <a:rPr lang="ru-RU" sz="3200" b="1" i="1" dirty="0"/>
              <a:t>Исследовательский проект учащихся</a:t>
            </a:r>
            <a:br>
              <a:rPr lang="ru-RU" sz="3200" b="1" dirty="0"/>
            </a:br>
            <a:r>
              <a:rPr lang="ru-RU" sz="3200" dirty="0"/>
              <a:t>«Модель из фанеры архитектурного памятника Собор Покрова на Рву (Собор Василия Блаженного) с исторической справкой»</a:t>
            </a:r>
          </a:p>
        </p:txBody>
      </p:sp>
    </p:spTree>
    <p:extLst>
      <p:ext uri="{BB962C8B-B14F-4D97-AF65-F5344CB8AC3E}">
        <p14:creationId xmlns:p14="http://schemas.microsoft.com/office/powerpoint/2010/main" val="146549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7342" y="0"/>
            <a:ext cx="4829666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165C99A-2CC5-A7BE-32C1-358D9ED51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79" y="1000125"/>
            <a:ext cx="9570171" cy="380523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>
                <a:latin typeface="+mj-lt"/>
              </a:rPr>
              <a:t>Задачи проекта: 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+mj-lt"/>
              </a:rPr>
              <a:t>разработать макет в программе </a:t>
            </a:r>
            <a:r>
              <a:rPr lang="en-US" dirty="0" err="1">
                <a:latin typeface="+mj-lt"/>
              </a:rPr>
              <a:t>Coreldraw</a:t>
            </a:r>
            <a:r>
              <a:rPr lang="ru-RU" dirty="0">
                <a:latin typeface="+mj-lt"/>
              </a:rPr>
              <a:t>;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+mj-lt"/>
              </a:rPr>
              <a:t>вырезать детали на лазерном станке и обработать;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+mj-lt"/>
              </a:rPr>
              <a:t>собрать модель и отделать изделие;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+mj-lt"/>
              </a:rPr>
              <a:t>изучить историю создания архитектурного памятника;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+mj-lt"/>
              </a:rPr>
              <a:t>узнать функциональную значимость здания;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+mj-lt"/>
              </a:rPr>
              <a:t>выявить историческую ценность для России.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+mj-lt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E3106FF-F62D-0B8A-1016-6B6D21E07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04" y="330355"/>
            <a:ext cx="11294196" cy="574520"/>
          </a:xfrm>
        </p:spPr>
        <p:txBody>
          <a:bodyPr>
            <a:noAutofit/>
          </a:bodyPr>
          <a:lstStyle/>
          <a:p>
            <a:r>
              <a:rPr lang="ru-RU" sz="3200" b="1" i="1" dirty="0"/>
              <a:t>Исследовательский проект 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0980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57E01-9918-B615-1586-FED24BA64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5944"/>
          </a:xfrm>
        </p:spPr>
        <p:txBody>
          <a:bodyPr>
            <a:normAutofit fontScale="90000"/>
          </a:bodyPr>
          <a:lstStyle/>
          <a:p>
            <a:r>
              <a:rPr lang="ru-RU" dirty="0"/>
              <a:t>Выполнение учащимися проекта: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67" y="999331"/>
            <a:ext cx="10515600" cy="82708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+mj-lt"/>
              </a:rPr>
              <a:t>Работа с макетом в программе </a:t>
            </a:r>
            <a:r>
              <a:rPr lang="en-US" dirty="0" err="1">
                <a:latin typeface="+mj-lt"/>
              </a:rPr>
              <a:t>Coreldraw</a:t>
            </a:r>
            <a:endParaRPr lang="ru-RU" dirty="0">
              <a:latin typeface="+mj-lt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0DA63A-152A-B01A-7F1E-15F1FF3D68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23" b="15416"/>
          <a:stretch/>
        </p:blipFill>
        <p:spPr>
          <a:xfrm>
            <a:off x="556420" y="1639888"/>
            <a:ext cx="3866198" cy="4619625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0B2A802-911B-D0C9-83EE-D210BCB67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007" y="1913840"/>
            <a:ext cx="4822357" cy="224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9EF1C91-FDBB-9EEA-6179-122BC87F0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667" b="96889" l="444" r="94000">
                        <a14:foregroundMark x1="42667" y1="7111" x2="56778" y2="6778"/>
                        <a14:foregroundMark x1="56778" y1="6778" x2="69333" y2="11778"/>
                        <a14:foregroundMark x1="69333" y1="11778" x2="70889" y2="13222"/>
                        <a14:foregroundMark x1="40444" y1="40111" x2="50333" y2="48222"/>
                        <a14:foregroundMark x1="50333" y1="48222" x2="55889" y2="62667"/>
                        <a14:foregroundMark x1="55889" y1="62667" x2="48667" y2="71111"/>
                        <a14:foregroundMark x1="48667" y1="71111" x2="47667" y2="78444"/>
                        <a14:foregroundMark x1="47667" y1="78444" x2="52778" y2="90667"/>
                        <a14:foregroundMark x1="52778" y1="90667" x2="65889" y2="98444"/>
                        <a14:foregroundMark x1="65889" y1="98444" x2="74222" y2="90889"/>
                        <a14:foregroundMark x1="74222" y1="90889" x2="80444" y2="87667"/>
                        <a14:foregroundMark x1="80444" y1="87667" x2="70889" y2="79444"/>
                        <a14:foregroundMark x1="70889" y1="79444" x2="65889" y2="70778"/>
                        <a14:foregroundMark x1="65889" y1="70778" x2="72222" y2="65111"/>
                        <a14:foregroundMark x1="47444" y1="58778" x2="64556" y2="65111"/>
                        <a14:foregroundMark x1="64556" y1="65111" x2="65111" y2="65556"/>
                        <a14:foregroundMark x1="50444" y1="62667" x2="50444" y2="62667"/>
                        <a14:foregroundMark x1="45778" y1="40000" x2="48667" y2="44556"/>
                        <a14:foregroundMark x1="63000" y1="41778" x2="74667" y2="46667"/>
                        <a14:foregroundMark x1="74667" y1="46667" x2="67222" y2="44556"/>
                        <a14:foregroundMark x1="67222" y1="44556" x2="65111" y2="44556"/>
                        <a14:foregroundMark x1="53778" y1="3667" x2="61556" y2="3667"/>
                        <a14:foregroundMark x1="61556" y1="3667" x2="62000" y2="4111"/>
                        <a14:foregroundMark x1="88000" y1="85000" x2="81444" y2="93333"/>
                        <a14:foregroundMark x1="81444" y1="93333" x2="71222" y2="96444"/>
                        <a14:foregroundMark x1="71222" y1="96444" x2="50889" y2="94333"/>
                        <a14:foregroundMark x1="50889" y1="94333" x2="42556" y2="97111"/>
                        <a14:foregroundMark x1="42556" y1="97111" x2="49333" y2="91000"/>
                        <a14:foregroundMark x1="49333" y1="91000" x2="50778" y2="91222"/>
                        <a14:foregroundMark x1="42222" y1="92778" x2="44111" y2="96889"/>
                        <a14:foregroundMark x1="94000" y1="78444" x2="92778" y2="87444"/>
                        <a14:foregroundMark x1="20333" y1="45222" x2="24333" y2="46444"/>
                        <a14:foregroundMark x1="444" y1="16333" x2="19222" y2="43889"/>
                        <a14:foregroundMark x1="58333" y1="57778" x2="62333" y2="65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88" y="2809188"/>
            <a:ext cx="4048812" cy="40488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3C93B4A-0E31-F858-E9D6-73C8A4C34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442" y="4242291"/>
            <a:ext cx="2532667" cy="253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38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3" y="920300"/>
            <a:ext cx="10515600" cy="827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+mj-lt"/>
              </a:rPr>
              <a:t>Работа на лазерном станке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0E3E53-BF96-2DD2-19E2-F009DC803E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79" y="1404594"/>
            <a:ext cx="6079114" cy="3429000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Выполнение учащимися проекта:</a:t>
            </a:r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52AC3A7-6F2D-32CB-3277-36B2F4FC7C7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492" y="3141990"/>
            <a:ext cx="5942033" cy="335167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C185B9D-C01F-ABBE-AA79-EFEAACB0D9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3953"/>
          <a:stretch/>
        </p:blipFill>
        <p:spPr>
          <a:xfrm>
            <a:off x="6917314" y="997744"/>
            <a:ext cx="1729949" cy="202673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EC2FEB1-2492-8D8C-DF7D-3EF48DC6F53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095" y="4837219"/>
            <a:ext cx="3392572" cy="191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62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3" y="920300"/>
            <a:ext cx="10515600" cy="827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+mj-lt"/>
              </a:rPr>
              <a:t>Обработка деталей и сборка модели собора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Выполнение учащимися проекта: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A6E956-B119-FA76-79D2-3CBB1100FA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68"/>
          <a:stretch/>
        </p:blipFill>
        <p:spPr>
          <a:xfrm>
            <a:off x="533857" y="1500188"/>
            <a:ext cx="2738241" cy="49496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D8A0A8-1CE2-5A15-308A-7D6CDD0E2E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131"/>
          <a:stretch/>
        </p:blipFill>
        <p:spPr>
          <a:xfrm>
            <a:off x="3442856" y="1500188"/>
            <a:ext cx="3004614" cy="494965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33003AF-EBBA-406B-B4BE-B3AF8814188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228" y="1500191"/>
            <a:ext cx="2790366" cy="494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83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3" y="920300"/>
            <a:ext cx="10515600" cy="8270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+mj-lt"/>
              </a:rPr>
              <a:t>Сбор материала по истории создания архитектурного памятника в библиотеках и на сайтах музея, ГИМ, </a:t>
            </a:r>
            <a:r>
              <a:rPr lang="ru-RU" dirty="0" err="1">
                <a:latin typeface="+mj-lt"/>
              </a:rPr>
              <a:t>культура.рф</a:t>
            </a:r>
            <a:r>
              <a:rPr lang="ru-RU" dirty="0">
                <a:latin typeface="+mj-lt"/>
              </a:rPr>
              <a:t> и т.д.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Выполнение учащимися проекта:</a:t>
            </a: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03025E8-B44F-3FC4-747E-8B027EB71B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58"/>
          <a:stretch/>
        </p:blipFill>
        <p:spPr>
          <a:xfrm>
            <a:off x="501164" y="1802949"/>
            <a:ext cx="3629025" cy="469071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47CFF8B-BF08-5A1C-A497-7BDB23C92C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653" y="1932472"/>
            <a:ext cx="4804191" cy="417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02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C7011-05CB-9DF1-9FB2-B969488765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00" r="38049" b="220"/>
          <a:stretch/>
        </p:blipFill>
        <p:spPr>
          <a:xfrm flipH="1" flipV="1">
            <a:off x="7362334" y="0"/>
            <a:ext cx="4829666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D216D9A-04F0-FF74-1BA2-14CB0CFA3C28}"/>
              </a:ext>
            </a:extLst>
          </p:cNvPr>
          <p:cNvSpPr txBox="1">
            <a:spLocks/>
          </p:cNvSpPr>
          <p:nvPr/>
        </p:nvSpPr>
        <p:spPr>
          <a:xfrm>
            <a:off x="838200" y="190017"/>
            <a:ext cx="8533221" cy="1568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C4E887E-3464-4C18-FE97-D9C7878A2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 Narrow" panose="020B0606020202030204" pitchFamily="34" charset="0"/>
            </a:endParaRP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30060884-BDB1-CD38-7556-5DC2BF954190}"/>
              </a:ext>
            </a:extLst>
          </p:cNvPr>
          <p:cNvSpPr txBox="1">
            <a:spLocks/>
          </p:cNvSpPr>
          <p:nvPr/>
        </p:nvSpPr>
        <p:spPr>
          <a:xfrm>
            <a:off x="457192" y="920300"/>
            <a:ext cx="8724907" cy="5256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400" dirty="0">
                <a:latin typeface="+mj-lt"/>
              </a:rPr>
              <a:t>1.	Макеты (чертежи), предлагаемые в каталогах к лазерному станку, не имеют детальных куполов как у настоящего архитектурного памятника, что связано с невозможностью повторения данного элемента в модели из фанеры.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2400" dirty="0">
              <a:latin typeface="+mj-lt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F7ECFA1-B4BC-16B0-190D-EDA524F9CB43}"/>
              </a:ext>
            </a:extLst>
          </p:cNvPr>
          <p:cNvSpPr txBox="1">
            <a:spLocks/>
          </p:cNvSpPr>
          <p:nvPr/>
        </p:nvSpPr>
        <p:spPr>
          <a:xfrm>
            <a:off x="838200" y="364332"/>
            <a:ext cx="10515600" cy="56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Выводы: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21099B5B-7004-9975-F3D8-6BD5E0F79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4" y="2946891"/>
            <a:ext cx="2680569" cy="268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кровский собор (Храм Василия Блаженного) — Москва, Красная пл., д. 7.  Подробная информация о музее: расписание, фото, адрес и т. д. на  официальном сайте Культура.РФ">
            <a:extLst>
              <a:ext uri="{FF2B5EF4-FFF2-40B4-BE49-F238E27FC236}">
                <a16:creationId xmlns:a16="http://schemas.microsoft.com/office/drawing/2014/main" id="{78A6980D-9EA9-53AF-85D4-AD6A299519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51" r="27941"/>
          <a:stretch/>
        </p:blipFill>
        <p:spPr bwMode="auto">
          <a:xfrm>
            <a:off x="5393234" y="3130058"/>
            <a:ext cx="3115314" cy="231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2962355-F71C-DB38-7E2A-ADABE99ACB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13" b="21580"/>
          <a:stretch/>
        </p:blipFill>
        <p:spPr bwMode="auto">
          <a:xfrm>
            <a:off x="2305051" y="2383664"/>
            <a:ext cx="3402564" cy="434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28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371</Words>
  <Application>Microsoft Office PowerPoint</Application>
  <PresentationFormat>Широкоэкранный</PresentationFormat>
  <Paragraphs>40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Тема Office</vt:lpstr>
      <vt:lpstr>Реализация межпредметной проектной деятельности учащихся на примере интеграции двух дисциплин: истории и технологии</vt:lpstr>
      <vt:lpstr>Актуальность</vt:lpstr>
      <vt:lpstr>Исследовательский проект учащихся «Модель из фанеры архитектурного памятника Собор Покрова на Рву (Собор Василия Блаженного) с исторической справкой»</vt:lpstr>
      <vt:lpstr>Исследовательский проект </vt:lpstr>
      <vt:lpstr>Выполнение учащимися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Профессиональные обучающиеся сообщества</dc:title>
  <dc:creator>Катерина Шахова</dc:creator>
  <cp:lastModifiedBy>Иван Дулебенец</cp:lastModifiedBy>
  <cp:revision>25</cp:revision>
  <dcterms:created xsi:type="dcterms:W3CDTF">2022-10-22T12:46:24Z</dcterms:created>
  <dcterms:modified xsi:type="dcterms:W3CDTF">2023-02-15T13:16:00Z</dcterms:modified>
</cp:coreProperties>
</file>