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73" r:id="rId3"/>
    <p:sldId id="274" r:id="rId4"/>
    <p:sldId id="271" r:id="rId5"/>
    <p:sldId id="258" r:id="rId6"/>
    <p:sldId id="275" r:id="rId7"/>
    <p:sldId id="264" r:id="rId8"/>
    <p:sldId id="265" r:id="rId9"/>
    <p:sldId id="266" r:id="rId10"/>
    <p:sldId id="261" r:id="rId11"/>
    <p:sldId id="270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Прямоугольник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Прямоугольник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 rot="10800000">
            <a:off x="11478768" y="0"/>
            <a:ext cx="713232" cy="6858000"/>
            <a:chOff x="0" y="0"/>
            <a:chExt cx="713232" cy="6858000"/>
          </a:xfrm>
        </p:grpSpPr>
        <p:sp>
          <p:nvSpPr>
            <p:cNvPr id="23" name="Прямоугольник 22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2520" y="1188720"/>
            <a:ext cx="996696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2520" y="3749040"/>
            <a:ext cx="996696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520" y="1188720"/>
            <a:ext cx="996696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2520" y="3749040"/>
            <a:ext cx="996696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305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70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196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white"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40000"/>
                  <a:lumOff val="60000"/>
                  <a:alpha val="35000"/>
                </a:schemeClr>
              </a:gs>
              <a:gs pos="0">
                <a:schemeClr val="bg1">
                  <a:alpha val="4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0" y="6309360"/>
            <a:ext cx="12188825" cy="50292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6703255"/>
            <a:ext cx="12188825" cy="154745"/>
          </a:xfrm>
          <a:prstGeom prst="rect">
            <a:avLst/>
          </a:prstGeom>
          <a:solidFill>
            <a:schemeClr val="accent1">
              <a:alpha val="2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pos="3840">
          <p15:clr>
            <a:srgbClr val="F26B43"/>
          </p15:clr>
        </p15:guide>
        <p15:guide id="5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4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5634" y="333829"/>
            <a:ext cx="7093132" cy="2481942"/>
          </a:xfrm>
          <a:noFill/>
          <a:effectLst>
            <a:glow rad="139700">
              <a:srgbClr val="FF0000">
                <a:alpha val="40000"/>
              </a:srgbClr>
            </a:glow>
          </a:effectLst>
        </p:spPr>
        <p:txBody>
          <a:bodyPr>
            <a:noAutofit/>
          </a:bodyPr>
          <a:lstStyle/>
          <a:p>
            <a:pPr marL="0" indent="0" algn="ctr" defTabSz="914400">
              <a:spcBef>
                <a:spcPts val="1"/>
              </a:spcBef>
              <a:buNone/>
            </a:pPr>
            <a: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</a:effectLst>
                <a:latin typeface="Constantia"/>
              </a:rPr>
              <a:t/>
            </a:r>
            <a:b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</a:effectLst>
                <a:latin typeface="Constantia"/>
              </a:rPr>
            </a:br>
            <a: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  <a:outerShdw blurRad="50800" dist="38100" dir="18300000" algn="bl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Constantia"/>
              </a:rPr>
              <a:t> Проект</a:t>
            </a:r>
            <a:b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  <a:outerShdw blurRad="50800" dist="38100" dir="18300000" algn="bl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Constantia"/>
              </a:rPr>
            </a:br>
            <a: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  <a:outerShdw blurRad="50800" dist="38100" dir="18300000" algn="bl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Constantia"/>
              </a:rPr>
              <a:t> «Покормите птиц</a:t>
            </a:r>
            <a:b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  <a:outerShdw blurRad="50800" dist="38100" dir="18300000" algn="bl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Constantia"/>
              </a:rPr>
            </a:br>
            <a:r>
              <a:rPr lang="ru-RU" sz="5400" i="1" dirty="0">
                <a:solidFill>
                  <a:srgbClr val="002060"/>
                </a:solidFill>
                <a:effectLst>
                  <a:glow rad="101600">
                    <a:schemeClr val="accent1">
                      <a:lumMod val="75000"/>
                      <a:alpha val="40000"/>
                    </a:schemeClr>
                  </a:glow>
                  <a:outerShdw blurRad="50800" dist="38100" dir="18300000" algn="bl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Constantia"/>
              </a:rPr>
              <a:t>зимой»</a:t>
            </a:r>
            <a:endParaRPr lang="ru-RU" sz="5400" b="0" i="1" dirty="0">
              <a:solidFill>
                <a:srgbClr val="002060"/>
              </a:solidFill>
              <a:effectLst>
                <a:glow rad="101600">
                  <a:schemeClr val="accent1">
                    <a:lumMod val="75000"/>
                    <a:alpha val="40000"/>
                  </a:schemeClr>
                </a:glow>
                <a:outerShdw blurRad="50800" dist="38100" dir="18300000" algn="bl" rotWithShape="0">
                  <a:schemeClr val="accent1">
                    <a:lumMod val="75000"/>
                    <a:alpha val="40000"/>
                  </a:schemeClr>
                </a:outerShdw>
              </a:effectLst>
              <a:latin typeface="Constant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100355" y="5695406"/>
            <a:ext cx="5743304" cy="923107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</a:t>
            </a:r>
            <a:r>
              <a:rPr lang="ru-RU" sz="24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Михалина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Н.Е.</a:t>
            </a:r>
            <a:endParaRPr lang="ru-RU" sz="2400" i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0857" y="2815771"/>
            <a:ext cx="4891315" cy="34108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лья\Downloads\1386073_2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7209" y="2821577"/>
            <a:ext cx="4976573" cy="34616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487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487" y="-1"/>
            <a:ext cx="10406742" cy="139337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кормушек родителями </a:t>
            </a: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 с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детьми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G:\группа раннего возраста №4\фото\IMG-20230127-WA00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514" y="1619794"/>
            <a:ext cx="2337060" cy="4454434"/>
          </a:xfrm>
          <a:prstGeom prst="rect">
            <a:avLst/>
          </a:prstGeom>
          <a:noFill/>
        </p:spPr>
      </p:pic>
      <p:pic>
        <p:nvPicPr>
          <p:cNvPr id="4099" name="Picture 3" descr="G:\группа раннего возраста №4\фото\IMG-20230127-WA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85495" y="1593127"/>
            <a:ext cx="5120260" cy="2364920"/>
          </a:xfrm>
          <a:prstGeom prst="rect">
            <a:avLst/>
          </a:prstGeom>
          <a:noFill/>
        </p:spPr>
      </p:pic>
      <p:pic>
        <p:nvPicPr>
          <p:cNvPr id="4100" name="Picture 4" descr="G:\группа раннего возраста №4\фото\IMG-20230127-WA00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29303" y="4205696"/>
            <a:ext cx="5176827" cy="2391047"/>
          </a:xfrm>
          <a:prstGeom prst="rect">
            <a:avLst/>
          </a:prstGeom>
          <a:noFill/>
        </p:spPr>
      </p:pic>
      <p:pic>
        <p:nvPicPr>
          <p:cNvPr id="4101" name="Picture 5" descr="G:\группа раннего возраста №4\фото\IMG-20230131-WA002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147643" y="1867988"/>
            <a:ext cx="2774902" cy="3696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4576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5554" y="2677886"/>
            <a:ext cx="8865326" cy="1071154"/>
          </a:xfrm>
        </p:spPr>
        <p:txBody>
          <a:bodyPr>
            <a:normAutofit fontScale="90000"/>
          </a:bodyPr>
          <a:lstStyle/>
          <a:p>
            <a:r>
              <a:rPr lang="ru-RU" sz="7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7200" i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7200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98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4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449943"/>
            <a:ext cx="10929257" cy="6081486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 </a:t>
            </a:r>
            <a:r>
              <a:rPr lang="ru-RU" sz="3600" i="1" dirty="0"/>
              <a:t>информационно-творческий, коллективный.</a:t>
            </a:r>
            <a:br>
              <a:rPr lang="ru-RU" sz="3600" i="1" dirty="0"/>
            </a:br>
            <a:r>
              <a:rPr lang="ru-RU" sz="3600" i="1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i="1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</a:t>
            </a:r>
            <a:r>
              <a:rPr lang="ru-RU" sz="3600" i="1" dirty="0"/>
              <a:t>дети группы </a:t>
            </a:r>
            <a:r>
              <a:rPr lang="ru-RU" sz="3600" i="1" dirty="0" smtClean="0"/>
              <a:t>раннего возраста 1,5-3 лет</a:t>
            </a:r>
            <a:r>
              <a:rPr lang="ru-RU" sz="3600" i="1" dirty="0"/>
              <a:t>, родители воспитанников, воспитатель.</a:t>
            </a:r>
            <a:br>
              <a:rPr lang="ru-RU" sz="3600" i="1" dirty="0"/>
            </a:br>
            <a: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реализации проекта: </a:t>
            </a:r>
            <a:r>
              <a:rPr lang="ru-RU" sz="3600" i="1" dirty="0"/>
              <a:t>краткосрочный </a:t>
            </a:r>
            <a:br>
              <a:rPr lang="ru-RU" sz="3600" i="1" dirty="0"/>
            </a:br>
            <a:r>
              <a:rPr lang="ru-RU" sz="3600" i="1" dirty="0"/>
              <a:t>(1 неделя).</a:t>
            </a:r>
            <a: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работы: </a:t>
            </a:r>
            <a:r>
              <a:rPr lang="ru-RU" sz="3600" i="1" dirty="0"/>
              <a:t>игровая деятельность, наблюдение, беседы, чтение и др.</a:t>
            </a:r>
            <a:endParaRPr lang="ru-RU" sz="3600" i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96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1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8343" y="348344"/>
            <a:ext cx="11161486" cy="711199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7714" y="1059542"/>
            <a:ext cx="7155543" cy="535577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В холодное время года перед зимующими птицами встают жизненно важные вопросы: как прокормиться. Доступной пищи становиться гораздо меньше, но потребность в ней возрастает. Иногда естественный корм становиться практически </a:t>
            </a:r>
            <a:r>
              <a:rPr lang="ru-RU" sz="2400" b="1" i="1" dirty="0" err="1">
                <a:solidFill>
                  <a:schemeClr val="tx1"/>
                </a:solidFill>
              </a:rPr>
              <a:t>недоступым</a:t>
            </a:r>
            <a:r>
              <a:rPr lang="ru-RU" sz="2400" b="1" i="1" dirty="0">
                <a:solidFill>
                  <a:schemeClr val="tx1"/>
                </a:solidFill>
              </a:rPr>
              <a:t>, поэтому многие птицы не могут пережить зиму и погибают. Задача взрослых –воспитать интерес у детей к нашим соседям на планете-птицам, желание узнавать новые факты из их жизни, заботиться о них, радоваться от осознания того что делясь крохами, можно спасть птиц от гибели зимой. Дать детям элементарные знания о </a:t>
            </a:r>
            <a:r>
              <a:rPr lang="ru-RU" sz="2400" b="1" i="1" dirty="0" err="1">
                <a:solidFill>
                  <a:schemeClr val="tx1"/>
                </a:solidFill>
              </a:rPr>
              <a:t>тои,чем</a:t>
            </a:r>
            <a:r>
              <a:rPr lang="ru-RU" sz="2400" b="1" i="1" dirty="0">
                <a:solidFill>
                  <a:schemeClr val="tx1"/>
                </a:solidFill>
              </a:rPr>
              <a:t> кормить птиц зимой.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flipH="1" flipV="1">
            <a:off x="11795759" y="5852159"/>
            <a:ext cx="45719" cy="1132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Рисунок 7" descr="https://image.jimcdn.com/app/cms/image/transf/dimension=4000x3000:format=jpg/path/sd4acfc061b6bc5c6/image/i59276e6582a9621e/version/1602525827/image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80514" y="1658984"/>
            <a:ext cx="4336871" cy="428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58669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206" y="1174206"/>
            <a:ext cx="4881880" cy="1685108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body" idx="1"/>
          </p:nvPr>
        </p:nvSpPr>
        <p:spPr>
          <a:xfrm>
            <a:off x="0" y="203201"/>
            <a:ext cx="5897880" cy="665480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</a:p>
          <a:p>
            <a:endParaRPr lang="ru-RU" sz="35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l">
              <a:buAutoNum type="arabicPeriod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у детей  представление о зимующих птицах;</a:t>
            </a:r>
          </a:p>
          <a:p>
            <a:pPr marL="742950" indent="-742950" algn="l">
              <a:buAutoNum type="arabicPeriod"/>
            </a:pP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AutoNum type="arabicPeriod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Привлечь внимание детей и их родителей к проблемам сохранения природы;</a:t>
            </a:r>
          </a:p>
          <a:p>
            <a:pPr marL="742950" indent="-742950" algn="l">
              <a:buAutoNum type="arabicPeriod"/>
            </a:pP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buAutoNum type="arabicPeriod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Активизировать совместную деятельность родителей и их детей.</a:t>
            </a:r>
          </a:p>
          <a:p>
            <a:pPr marL="742950" indent="-742950" algn="l">
              <a:buAutoNum type="arabicPeriod"/>
            </a:pPr>
            <a:endParaRPr lang="ru-RU" sz="3600" dirty="0"/>
          </a:p>
        </p:txBody>
      </p:sp>
      <p:pic>
        <p:nvPicPr>
          <p:cNvPr id="5" name="Рисунок 4" descr="https://avatars.dzeninfra.ru/get-zen_doc/2046228/pub_61cc5d0ed745e57c73e4e592_61cc5e38a771456fbb4a6cfd/scale_120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0538" y="1436914"/>
            <a:ext cx="5721532" cy="424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113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4114" y="290287"/>
            <a:ext cx="4513942" cy="682170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19315" y="972457"/>
            <a:ext cx="5558971" cy="5754914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УЧИТЬ, УЗНАВАТЬ И НАЗЫВАТЬ ЗИМУЮЩИХ ПТИЦ;</a:t>
            </a:r>
          </a:p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ЗНАКОМИТЬ С НЕКОТОРЫМИ ОСОБЕННОСТЯМИ ПОВЕДЕНИЯ ПТИЦ ЗИМОЙ;</a:t>
            </a:r>
          </a:p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ЗАБОТЛИВОЕ ОТНОШЕИЕ К ПТИЦАМ, ЖЕЛАНИЕ ПОМОГАТЬ ПТИЦАМ В ТРУДНЫХ ЗИМНИХ УСЛОВИЯХ;</a:t>
            </a:r>
          </a:p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ПРИВИВАТЬ ЛЮБОВЬ К ПРИРОДЕ И ВОСПИТЫВАТЬ БЕРЕЖНОЕ ОТНОШЕНИЕ К НЕЙ;</a:t>
            </a:r>
          </a:p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ТВОРЧЕСКИЕ И ИНТЕЛЕКТУАЛЬНЫЕ СПОСОБНОСТИ ДЕТЕЙ;</a:t>
            </a:r>
          </a:p>
          <a:p>
            <a:pPr marL="342900" indent="-342900">
              <a:buAutoNum type="arabicPeriod"/>
            </a:pP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РАСШИРЯТЬ КРУГОЗОР И ОБОГАЩАТЬ СЛОВАРНЫЙ ЗАПАС ДЕТЕЙ.</a:t>
            </a:r>
          </a:p>
          <a:p>
            <a:pPr marL="342900" indent="-342900">
              <a:buAutoNum type="arabicPeriod"/>
            </a:pP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7" name="Рисунок 6" descr="https://avatars.dzeninfra.ru/get-zen_doc/3958762/pub_5ffa7bd1f906b168721f8cb8_5ffa7effbb14d54ffbcf76ab/scale_120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7818" y="3657601"/>
            <a:ext cx="4532812" cy="291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cs5.livemaster.ru/storage/71/60/13926533613975fb72f1f7c61dim--kukly-i-igrushki-ptitsy-sinits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48548" y="470263"/>
            <a:ext cx="4389120" cy="292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8011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372" y="409883"/>
            <a:ext cx="10444480" cy="6107031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 проекта</a:t>
            </a:r>
            <a:br>
              <a:rPr lang="ru-RU" sz="31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>
                <a:solidFill>
                  <a:srgbClr val="0070C0"/>
                </a:solidFill>
              </a:rPr>
              <a:t>Подготовительный этап: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>1.Постановка цели, задач проекта.</a:t>
            </a:r>
            <a:br>
              <a:rPr lang="ru-RU" sz="2000" i="1" dirty="0"/>
            </a:br>
            <a:r>
              <a:rPr lang="ru-RU" sz="2000" i="1" dirty="0"/>
              <a:t>2.Создание необходимых условий для реализации проекта.</a:t>
            </a:r>
            <a:br>
              <a:rPr lang="ru-RU" sz="2000" i="1" dirty="0"/>
            </a:br>
            <a:r>
              <a:rPr lang="ru-RU" sz="2000" i="1" dirty="0"/>
              <a:t>3.Подбор методической и художественной литературы, демонстрационного материала. </a:t>
            </a:r>
            <a:br>
              <a:rPr lang="ru-RU" sz="2000" i="1" dirty="0"/>
            </a:br>
            <a:r>
              <a:rPr lang="ru-RU" sz="2000" i="1" dirty="0"/>
              <a:t>4.Подбор материалов, игрушек, атрибутов для игровой деятельности;</a:t>
            </a:r>
            <a:br>
              <a:rPr lang="ru-RU" sz="2000" i="1" dirty="0"/>
            </a:br>
            <a:r>
              <a:rPr lang="ru-RU" sz="2000" i="1" dirty="0"/>
              <a:t> 5.Перспективное планирование проекта.</a:t>
            </a:r>
            <a:br>
              <a:rPr lang="ru-RU" sz="2000" i="1" dirty="0"/>
            </a:br>
            <a:r>
              <a:rPr lang="ru-RU" sz="2000" i="1" dirty="0"/>
              <a:t>6.Сообщение родителям об акции «Кормушка для птиц»</a:t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200" b="1" i="1" dirty="0">
                <a:solidFill>
                  <a:srgbClr val="0070C0"/>
                </a:solidFill>
              </a:rPr>
              <a:t>Основной (практический) этап: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>1. Беседы « Что мы знаем о зимующих птицах», «Зачем помогать птицам зимой».</a:t>
            </a:r>
            <a:br>
              <a:rPr lang="ru-RU" sz="2000" i="1" dirty="0"/>
            </a:br>
            <a:r>
              <a:rPr lang="ru-RU" sz="2000" i="1" dirty="0"/>
              <a:t>2. Чтение стихов о зимующих птицах: Стихи А. </a:t>
            </a:r>
            <a:r>
              <a:rPr lang="ru-RU" sz="2000" i="1" dirty="0" err="1"/>
              <a:t>Барто</a:t>
            </a:r>
            <a:r>
              <a:rPr lang="ru-RU" sz="2000" i="1" dirty="0"/>
              <a:t> «Синица», А. Новиков «Воробей», Н. Рубцов «Снегирь», Т. Евдошенко «Берегите птиц», загадки о птицах.</a:t>
            </a:r>
            <a:br>
              <a:rPr lang="ru-RU" sz="2000" i="1" dirty="0"/>
            </a:br>
            <a:r>
              <a:rPr lang="ru-RU" sz="2000" i="1" dirty="0"/>
              <a:t>3. Лепка « Ягодки для птичек».</a:t>
            </a:r>
            <a:br>
              <a:rPr lang="ru-RU" sz="2000" i="1" dirty="0"/>
            </a:br>
            <a:r>
              <a:rPr lang="ru-RU" sz="2000" i="1" dirty="0" smtClean="0"/>
              <a:t>4. </a:t>
            </a:r>
            <a:r>
              <a:rPr lang="ru-RU" sz="2000" i="1" dirty="0"/>
              <a:t>Д</a:t>
            </a:r>
            <a:r>
              <a:rPr lang="en-US" sz="2000" i="1" dirty="0"/>
              <a:t>/</a:t>
            </a:r>
            <a:r>
              <a:rPr lang="ru-RU" sz="2000" i="1" dirty="0"/>
              <a:t>И « Чьи следы и куда ведут», «Накорми птичку», «Что за птичка?».</a:t>
            </a:r>
            <a:br>
              <a:rPr lang="ru-RU" sz="2000" i="1" dirty="0"/>
            </a:br>
            <a:r>
              <a:rPr lang="ru-RU" sz="2000" i="1" dirty="0" smtClean="0"/>
              <a:t>5. </a:t>
            </a:r>
            <a:r>
              <a:rPr lang="ru-RU" sz="2000" i="1" dirty="0"/>
              <a:t>Рассматривание зимующих птиц на иллюстрациях.</a:t>
            </a:r>
            <a:br>
              <a:rPr lang="ru-RU" sz="2000" i="1" dirty="0"/>
            </a:br>
            <a:r>
              <a:rPr lang="ru-RU" sz="2000" i="1" dirty="0" smtClean="0"/>
              <a:t>6. </a:t>
            </a:r>
            <a:r>
              <a:rPr lang="ru-RU" sz="2000" i="1" dirty="0"/>
              <a:t>Рассматривание сюжетных картин.</a:t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200" b="1" i="1" dirty="0">
                <a:solidFill>
                  <a:srgbClr val="0070C0"/>
                </a:solidFill>
              </a:rPr>
              <a:t>Заключительный этап: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>1.Награждение родителей за участие в акции «Кормушка для птиц».</a:t>
            </a:r>
            <a:br>
              <a:rPr lang="ru-RU" sz="2000" i="1" dirty="0"/>
            </a:br>
            <a:r>
              <a:rPr lang="ru-RU" sz="2000" i="1" dirty="0"/>
              <a:t>2.Развешивание кормушек на участке д/с.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Наталья\Downloads\432a73bb8b5d1e650831c96dd87d79c91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35886" y="4140925"/>
            <a:ext cx="2442754" cy="2547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854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ctr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j-ea"/>
                <a:cs typeface="+mj-cs"/>
              </a:rPr>
              <a:t>Познавательное развитие</a:t>
            </a:r>
            <a:b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j-ea"/>
                <a:cs typeface="+mj-cs"/>
              </a:rPr>
            </a:br>
            <a:r>
              <a:rPr lang="ru-RU" sz="3400" b="0" i="1" dirty="0">
                <a:solidFill>
                  <a:srgbClr val="0070C0"/>
                </a:solidFill>
                <a:latin typeface="Constantia"/>
                <a:ea typeface="+mj-ea"/>
                <a:cs typeface="+mj-cs"/>
              </a:rPr>
              <a:t>Беседа: «Что мы знаем о зимующих птицах»,</a:t>
            </a:r>
            <a:br>
              <a:rPr lang="ru-RU" sz="3400" b="0" i="1" dirty="0">
                <a:solidFill>
                  <a:srgbClr val="0070C0"/>
                </a:solidFill>
                <a:latin typeface="Constantia"/>
                <a:ea typeface="+mj-ea"/>
                <a:cs typeface="+mj-cs"/>
              </a:rPr>
            </a:br>
            <a:r>
              <a:rPr lang="ru-RU" sz="3400" b="0" i="1" dirty="0">
                <a:solidFill>
                  <a:srgbClr val="0070C0"/>
                </a:solidFill>
                <a:latin typeface="Constantia"/>
                <a:ea typeface="+mj-ea"/>
                <a:cs typeface="+mj-cs"/>
              </a:rPr>
              <a:t>«Зачем помогать птицам зимой».</a:t>
            </a:r>
          </a:p>
        </p:txBody>
      </p:sp>
      <p:pic>
        <p:nvPicPr>
          <p:cNvPr id="9" name="Picture 2" descr="G:\группа раннего возраста №4\фото\IMG-20230127-WA0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155" y="1541417"/>
            <a:ext cx="3396343" cy="5120640"/>
          </a:xfrm>
          <a:prstGeom prst="rect">
            <a:avLst/>
          </a:prstGeom>
          <a:noFill/>
        </p:spPr>
      </p:pic>
      <p:pic>
        <p:nvPicPr>
          <p:cNvPr id="10" name="Picture 3" descr="G:\группа раннего возраста №4\фото\IMG-20230127-WA0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39543" y="2299064"/>
            <a:ext cx="4933089" cy="3259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7185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762871"/>
          </a:xfrm>
        </p:spPr>
        <p:txBody>
          <a:bodyPr>
            <a:noAutofit/>
          </a:bodyPr>
          <a:lstStyle/>
          <a:p>
            <a:pPr marL="0" indent="0" algn="ctr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Художественно-эстетическое развитие</a:t>
            </a:r>
            <a:b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</a:b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Аппликация</a:t>
            </a:r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: 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«Домики для </a:t>
            </a: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птичек»</a:t>
            </a:r>
          </a:p>
        </p:txBody>
      </p:sp>
      <p:pic>
        <p:nvPicPr>
          <p:cNvPr id="1026" name="Picture 2" descr="G:\группа раннего возраста №4\фото\IMG-20230127-WA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007" y="2052537"/>
            <a:ext cx="5364124" cy="3015852"/>
          </a:xfrm>
          <a:prstGeom prst="rect">
            <a:avLst/>
          </a:prstGeom>
          <a:noFill/>
        </p:spPr>
      </p:pic>
      <p:pic>
        <p:nvPicPr>
          <p:cNvPr id="1027" name="Picture 3" descr="G:\группа раннего возраста №4\фото\IMG-20230127-WA00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03606" y="3161211"/>
            <a:ext cx="5552965" cy="31220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661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47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Художественно-эстетическое развитие</a:t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Лепка «Зернышки для птичек»</a:t>
            </a: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2050" name="Picture 2" descr="G:\группа раннего возраста №4\фото\IMG-20230127-WA00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209" y="1718918"/>
            <a:ext cx="5765417" cy="3606117"/>
          </a:xfrm>
          <a:prstGeom prst="rect">
            <a:avLst/>
          </a:prstGeom>
          <a:noFill/>
        </p:spPr>
      </p:pic>
      <p:pic>
        <p:nvPicPr>
          <p:cNvPr id="9" name="Рисунок 8" descr="G:\группа раннего возраста №4\фото\IMG_20230127_13325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80772" y="2474259"/>
            <a:ext cx="5073663" cy="332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6481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heer Blue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heerBlue_16x9_TP103213468.potx" id="{795C9D24-946E-479E-98BC-E76F6FD00CB9}" vid="{0450AFF2-757E-4C08-8EF6-75D00FE7A190}"/>
    </a:ext>
  </a:extLst>
</a:theme>
</file>

<file path=ppt/theme/theme2.xml><?xml version="1.0" encoding="utf-8"?>
<a:theme xmlns:a="http://schemas.openxmlformats.org/drawingml/2006/main" name="Office Theme">
  <a:themeElements>
    <a:clrScheme name="Sheer Blue">
      <a:dk1>
        <a:srgbClr val="000000"/>
      </a:dk1>
      <a:lt1>
        <a:sysClr val="window" lastClr="FFFFFF"/>
      </a:lt1>
      <a:dk2>
        <a:srgbClr val="323232"/>
      </a:dk2>
      <a:lt2>
        <a:srgbClr val="E5E8E8"/>
      </a:lt2>
      <a:accent1>
        <a:srgbClr val="14B4CA"/>
      </a:accent1>
      <a:accent2>
        <a:srgbClr val="F98A37"/>
      </a:accent2>
      <a:accent3>
        <a:srgbClr val="83C546"/>
      </a:accent3>
      <a:accent4>
        <a:srgbClr val="FFD937"/>
      </a:accent4>
      <a:accent5>
        <a:srgbClr val="6D79D1"/>
      </a:accent5>
      <a:accent6>
        <a:srgbClr val="E4607C"/>
      </a:accent6>
      <a:hlink>
        <a:srgbClr val="88CACA"/>
      </a:hlink>
      <a:folHlink>
        <a:srgbClr val="91A7CA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Blue">
      <a:dk1>
        <a:srgbClr val="000000"/>
      </a:dk1>
      <a:lt1>
        <a:sysClr val="window" lastClr="FFFFFF"/>
      </a:lt1>
      <a:dk2>
        <a:srgbClr val="323232"/>
      </a:dk2>
      <a:lt2>
        <a:srgbClr val="E5E8E8"/>
      </a:lt2>
      <a:accent1>
        <a:srgbClr val="14B4CA"/>
      </a:accent1>
      <a:accent2>
        <a:srgbClr val="F98A37"/>
      </a:accent2>
      <a:accent3>
        <a:srgbClr val="83C546"/>
      </a:accent3>
      <a:accent4>
        <a:srgbClr val="FFD937"/>
      </a:accent4>
      <a:accent5>
        <a:srgbClr val="6D79D1"/>
      </a:accent5>
      <a:accent6>
        <a:srgbClr val="E4607C"/>
      </a:accent6>
      <a:hlink>
        <a:srgbClr val="88CACA"/>
      </a:hlink>
      <a:folHlink>
        <a:srgbClr val="91A7CA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80E2-BC63-4DD4-B0C8-1971B89A2F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презентации в синих тонах (широкоэкранное)</Template>
  <TotalTime>0</TotalTime>
  <Words>213</Words>
  <Application>Microsoft Office PowerPoint</Application>
  <PresentationFormat>Произвольный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Sheer Blue 16x9</vt:lpstr>
      <vt:lpstr>  Проект  «Покормите птиц зимой»</vt:lpstr>
      <vt:lpstr>Тип проекта: информационно-творческий, коллективный.  Участники проекта: дети группы раннего возраста 1,5-3 лет, родители воспитанников, воспитатель.  Срок реализации проекта: краткосрочный  (1 неделя).  Формы работы: игровая деятельность, наблюдение, беседы, чтение и др.</vt:lpstr>
      <vt:lpstr>Актуальность</vt:lpstr>
      <vt:lpstr> </vt:lpstr>
      <vt:lpstr>ЗАДАЧИ ПРОЕКТА:</vt:lpstr>
      <vt:lpstr>   Этапы реализации проекта  Подготовительный этап: 1.Постановка цели, задач проекта. 2.Создание необходимых условий для реализации проекта. 3.Подбор методической и художественной литературы, демонстрационного материала.  4.Подбор материалов, игрушек, атрибутов для игровой деятельности;  5.Перспективное планирование проекта. 6.Сообщение родителям об акции «Кормушка для птиц»  Основной (практический) этап: 1. Беседы « Что мы знаем о зимующих птицах», «Зачем помогать птицам зимой». 2. Чтение стихов о зимующих птицах: Стихи А. Барто «Синица», А. Новиков «Воробей», Н. Рубцов «Снегирь», Т. Евдошенко «Берегите птиц», загадки о птицах. 3. Лепка « Ягодки для птичек». 4. Д/И « Чьи следы и куда ведут», «Накорми птичку», «Что за птичка?». 5. Рассматривание зимующих птиц на иллюстрациях. 6. Рассматривание сюжетных картин.  Заключительный этап: 1.Награждение родителей за участие в акции «Кормушка для птиц». 2.Развешивание кормушек на участке д/с. </vt:lpstr>
      <vt:lpstr>Познавательное развитие Беседа: «Что мы знаем о зимующих птицах», «Зачем помогать птицам зимой».</vt:lpstr>
      <vt:lpstr>Художественно-эстетическое развитие Аппликация: «Домики для птичек»</vt:lpstr>
      <vt:lpstr>Художественно-эстетическое развитие Лепка «Зернышки для птичек» </vt:lpstr>
      <vt:lpstr>Изготовление кормушек родителями совместно с детьми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2017-02-25T15:49:36Z</dcterms:created>
  <dcterms:modified xsi:type="dcterms:W3CDTF">2023-02-15T20:20:21Z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TC032134699991</vt:lpwstr>
  </property>
</Properties>
</file>