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1937" autoAdjust="0"/>
  </p:normalViewPr>
  <p:slideViewPr>
    <p:cSldViewPr>
      <p:cViewPr varScale="1">
        <p:scale>
          <a:sx n="81" d="100"/>
          <a:sy n="81" d="100"/>
        </p:scale>
        <p:origin x="-1498"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10.01.2023</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10.01.2023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10.01.2023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10.01.2023</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10.01.2023</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10.01.2023</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200" b="1" dirty="0"/>
              <a:t>Решение прикладных задач на уроках математики как средство формирование математических навыков </a:t>
            </a:r>
            <a:endParaRPr lang="ru-RU" sz="3200" dirty="0"/>
          </a:p>
        </p:txBody>
      </p:sp>
      <p:sp>
        <p:nvSpPr>
          <p:cNvPr id="3" name="Подзаголовок 2"/>
          <p:cNvSpPr>
            <a:spLocks noGrp="1"/>
          </p:cNvSpPr>
          <p:nvPr>
            <p:ph type="subTitle" idx="1"/>
          </p:nvPr>
        </p:nvSpPr>
        <p:spPr/>
        <p:txBody>
          <a:bodyPr>
            <a:normAutofit/>
          </a:bodyPr>
          <a:lstStyle/>
          <a:p>
            <a:pPr algn="r"/>
            <a:endParaRPr lang="ru-RU" sz="1500" b="1" i="1" dirty="0" smtClean="0">
              <a:solidFill>
                <a:schemeClr val="tx1"/>
              </a:solidFill>
            </a:endParaRPr>
          </a:p>
          <a:p>
            <a:pPr algn="r"/>
            <a:endParaRPr lang="ru-RU" sz="1500" b="1" i="1" dirty="0">
              <a:solidFill>
                <a:schemeClr val="tx1"/>
              </a:solidFill>
            </a:endParaRPr>
          </a:p>
          <a:p>
            <a:pPr algn="r"/>
            <a:r>
              <a:rPr lang="ru-RU" sz="1500" b="1" i="1" dirty="0" smtClean="0">
                <a:solidFill>
                  <a:schemeClr val="tx1"/>
                </a:solidFill>
              </a:rPr>
              <a:t>Лукьянченко</a:t>
            </a:r>
            <a:r>
              <a:rPr lang="ru-RU" sz="1500" b="1" i="1" dirty="0">
                <a:solidFill>
                  <a:schemeClr val="tx1"/>
                </a:solidFill>
              </a:rPr>
              <a:t>. А.В.</a:t>
            </a:r>
            <a:r>
              <a:rPr lang="ru-RU" sz="1500" b="1" dirty="0">
                <a:solidFill>
                  <a:schemeClr val="tx1"/>
                </a:solidFill>
              </a:rPr>
              <a:t> – </a:t>
            </a:r>
            <a:endParaRPr lang="ru-RU" sz="1500" dirty="0">
              <a:solidFill>
                <a:schemeClr val="tx1"/>
              </a:solidFill>
            </a:endParaRPr>
          </a:p>
          <a:p>
            <a:pPr algn="r"/>
            <a:r>
              <a:rPr lang="ru-RU" sz="1500" b="1" dirty="0">
                <a:solidFill>
                  <a:schemeClr val="tx1"/>
                </a:solidFill>
              </a:rPr>
              <a:t>учитель </a:t>
            </a:r>
            <a:r>
              <a:rPr lang="ru-RU" sz="1500" b="1" dirty="0" smtClean="0">
                <a:solidFill>
                  <a:schemeClr val="tx1"/>
                </a:solidFill>
              </a:rPr>
              <a:t>математики </a:t>
            </a:r>
          </a:p>
          <a:p>
            <a:pPr algn="r"/>
            <a:r>
              <a:rPr lang="ru-RU" sz="1500" b="1" dirty="0" smtClean="0">
                <a:solidFill>
                  <a:schemeClr val="tx1"/>
                </a:solidFill>
              </a:rPr>
              <a:t>МБОУ «Ново-Павловская ООШ»</a:t>
            </a:r>
            <a:endParaRPr lang="ru-RU" sz="1500" dirty="0" smtClean="0">
              <a:solidFill>
                <a:schemeClr val="tx1"/>
              </a:solidFill>
            </a:endParaRPr>
          </a:p>
          <a:p>
            <a:pPr algn="r"/>
            <a:endParaRPr lang="ru-RU" dirty="0"/>
          </a:p>
        </p:txBody>
      </p:sp>
    </p:spTree>
    <p:extLst>
      <p:ext uri="{BB962C8B-B14F-4D97-AF65-F5344CB8AC3E}">
        <p14:creationId xmlns:p14="http://schemas.microsoft.com/office/powerpoint/2010/main" val="1506344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7632848" cy="3539430"/>
          </a:xfrm>
          <a:prstGeom prst="rect">
            <a:avLst/>
          </a:prstGeom>
        </p:spPr>
        <p:txBody>
          <a:bodyPr wrap="square">
            <a:spAutoFit/>
          </a:bodyPr>
          <a:lstStyle/>
          <a:p>
            <a:r>
              <a:rPr lang="ru-RU" sz="1400" dirty="0"/>
              <a:t>Одним из главных средств, которое обеспечивает достижение прикладной и практической направленности обучения математике, является использование в ней </a:t>
            </a:r>
            <a:r>
              <a:rPr lang="ru-RU" sz="1400" dirty="0" err="1"/>
              <a:t>межпредметных</a:t>
            </a:r>
            <a:r>
              <a:rPr lang="ru-RU" sz="1400" dirty="0"/>
              <a:t> связей, Согласованное и взаимосвязанное преподавание предметов естественно-математического цикла является важным средством формирования мировоззрения. </a:t>
            </a:r>
          </a:p>
          <a:p>
            <a:r>
              <a:rPr lang="ru-RU" sz="1400" dirty="0"/>
              <a:t>Для стыковки преподавания предметов данного цикла существенное значение имеет то, как школьники овладевают навыками приближенных вычислений. Выработка единых требований к выполнению действий с приближенными числами при измерении величин – важное звено в деятельности учителей математики, физики, химии, технологии. </a:t>
            </a:r>
          </a:p>
          <a:p>
            <a:r>
              <a:rPr lang="ru-RU" sz="1400" dirty="0"/>
              <a:t>Реализация </a:t>
            </a:r>
            <a:r>
              <a:rPr lang="ru-RU" sz="1400" dirty="0" err="1"/>
              <a:t>межпредметных</a:t>
            </a:r>
            <a:r>
              <a:rPr lang="ru-RU" sz="1400" dirty="0"/>
              <a:t> связей в обучении математике связана с согласованием трактовки одноименных понятий и времени их изучения в различных учебных дисциплинах. С дидактических позиций осуществление </a:t>
            </a:r>
            <a:r>
              <a:rPr lang="ru-RU" sz="1400" dirty="0" err="1"/>
              <a:t>межпредметных</a:t>
            </a:r>
            <a:r>
              <a:rPr lang="ru-RU" sz="1400" dirty="0"/>
              <a:t> связей, как и связи обучения математике с жизнью в целом, предполагает широкое использование фактов и зависимостей из других учебных дисциплин для мотивации введения, изучения и иллюстрации абстрактных математических понятий, формирования практически значимых умений и навыков.</a:t>
            </a:r>
          </a:p>
        </p:txBody>
      </p:sp>
    </p:spTree>
    <p:extLst>
      <p:ext uri="{BB962C8B-B14F-4D97-AF65-F5344CB8AC3E}">
        <p14:creationId xmlns:p14="http://schemas.microsoft.com/office/powerpoint/2010/main" val="1859505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97455"/>
            <a:ext cx="7560840" cy="5262979"/>
          </a:xfrm>
          <a:prstGeom prst="rect">
            <a:avLst/>
          </a:prstGeom>
        </p:spPr>
        <p:txBody>
          <a:bodyPr wrap="square">
            <a:spAutoFit/>
          </a:bodyPr>
          <a:lstStyle/>
          <a:p>
            <a:r>
              <a:rPr lang="ru-RU" sz="1400" dirty="0"/>
              <a:t>Система прикладных задач по математике должна быть подчинена достижению следующих целей и соответствующих им дидактических принципов: </a:t>
            </a:r>
          </a:p>
          <a:p>
            <a:pPr marL="285750" lvl="0" indent="-285750">
              <a:buFont typeface="Arial" pitchFamily="34" charset="0"/>
              <a:buChar char="•"/>
            </a:pPr>
            <a:r>
              <a:rPr lang="ru-RU" sz="1400" dirty="0"/>
              <a:t>мотивация введения новых математических понятий и методов; </a:t>
            </a:r>
          </a:p>
          <a:p>
            <a:pPr marL="285750" lvl="0" indent="-285750">
              <a:buFont typeface="Arial" pitchFamily="34" charset="0"/>
              <a:buChar char="•"/>
            </a:pPr>
            <a:r>
              <a:rPr lang="ru-RU" sz="1400" dirty="0"/>
              <a:t>иллюстрация учебного материала, закрепление и углубление знаний по предмету; </a:t>
            </a:r>
          </a:p>
          <a:p>
            <a:pPr marL="285750" lvl="0" indent="-285750">
              <a:buFont typeface="Arial" pitchFamily="34" charset="0"/>
              <a:buChar char="•"/>
            </a:pPr>
            <a:r>
              <a:rPr lang="ru-RU" sz="1400" dirty="0"/>
              <a:t>целеустремленное составление и анализ математических моделей реальных задач и развитие соответствующей интуиции на доступном для учащихся уровне; </a:t>
            </a:r>
          </a:p>
          <a:p>
            <a:pPr marL="285750" lvl="0" indent="-285750">
              <a:buFont typeface="Arial" pitchFamily="34" charset="0"/>
              <a:buChar char="•"/>
            </a:pPr>
            <a:r>
              <a:rPr lang="ru-RU" sz="1400" dirty="0"/>
              <a:t>отбор данных, необходимых для решения задачи, оценка их необходимой точности и выбор заранее не заданного метода исследования; </a:t>
            </a:r>
          </a:p>
          <a:p>
            <a:pPr marL="285750" lvl="0" indent="-285750">
              <a:buFont typeface="Arial" pitchFamily="34" charset="0"/>
              <a:buChar char="•"/>
            </a:pPr>
            <a:r>
              <a:rPr lang="ru-RU" sz="1400" dirty="0"/>
              <a:t>способы и методы решения задачи должны быть приближены к практическим приемам и методам; </a:t>
            </a:r>
          </a:p>
          <a:p>
            <a:pPr marL="285750" lvl="0" indent="-285750">
              <a:buFont typeface="Arial" pitchFamily="34" charset="0"/>
              <a:buChar char="•"/>
            </a:pPr>
            <a:r>
              <a:rPr lang="ru-RU" sz="1400" dirty="0"/>
              <a:t>составление задач, требующих для своего решения привлечения знаний из других различных дисциплин; </a:t>
            </a:r>
          </a:p>
          <a:p>
            <a:pPr marL="285750" lvl="0" indent="-285750">
              <a:buFont typeface="Arial" pitchFamily="34" charset="0"/>
              <a:buChar char="•"/>
            </a:pPr>
            <a:r>
              <a:rPr lang="ru-RU" sz="1400" dirty="0"/>
              <a:t>прикладная часть задачи не должна покрывать ее математическую сущность.</a:t>
            </a:r>
          </a:p>
          <a:p>
            <a:r>
              <a:rPr lang="ru-RU" sz="1400" dirty="0"/>
              <a:t>Реализация перечисленных принципов позволяет разработать систему прикладных задач, использование которой позволит способствовать организации </a:t>
            </a:r>
            <a:r>
              <a:rPr lang="ru-RU" sz="1400" dirty="0" err="1"/>
              <a:t>предпрофильной</a:t>
            </a:r>
            <a:r>
              <a:rPr lang="ru-RU" sz="1400" dirty="0"/>
              <a:t> подготовки учащихся. </a:t>
            </a:r>
          </a:p>
          <a:p>
            <a:r>
              <a:rPr lang="ru-RU" sz="1400" dirty="0"/>
              <a:t>Использование прикладных задач обеспечивает более осознанное овладение математической теорией, знакомит с широкими возможностями для реализации </a:t>
            </a:r>
            <a:r>
              <a:rPr lang="ru-RU" sz="1400" dirty="0" err="1"/>
              <a:t>общедидактических</a:t>
            </a:r>
            <a:r>
              <a:rPr lang="ru-RU" sz="1400" dirty="0"/>
              <a:t> принципов в обучении математик, учит школьников самостоятельному выполнению учебных заданий, приемам поиска, исследования и доказательства, основным мыслительным операциям, выделению существенных свойств математических объектов, они могут заинтересовать или мотивировать, развивать умственную деятельность, объяснять соотношение между математикой и другими дисциплинами.</a:t>
            </a:r>
          </a:p>
        </p:txBody>
      </p:sp>
    </p:spTree>
    <p:extLst>
      <p:ext uri="{BB962C8B-B14F-4D97-AF65-F5344CB8AC3E}">
        <p14:creationId xmlns:p14="http://schemas.microsoft.com/office/powerpoint/2010/main" val="4119713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27585" y="1441393"/>
            <a:ext cx="7416824"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68580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Задача 1.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Найдем расстояние, которое прошёл пароход «Ласточка»: 15*4=60 км.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Найдем расстояние, которое прошёл теплоход «Океан»: 20*4=80 км.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Пароходы движутся вдоль катетов прямоугольного треугольника, гипотенуза которого является расстоянием между ними. Найдем это расстояние по теореме Пифагора: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√900+1600=√2500=50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км</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50 км.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2. 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Подставим количество колец в формулу для расчета стоимости. Имеем: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𝐶=6500+4000∗11=50500(</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руб</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50 500 руб.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3. 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862 570 − 20534 = 842036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руб</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продано товаров во втором квартале.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980 тысяч 764 руб.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4.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задаче используется функция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Cambria Math" pitchFamily="18" charset="0"/>
              </a:rPr>
              <a:t>𝑦 = 𝑘𝑥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(прямая пропорциональность). Если m – расход горючего трактором, S – величина обрабатываемой площади, то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Cambria Math" pitchFamily="18" charset="0"/>
              </a:rPr>
              <a:t>𝑚 = 1,3∗𝑆.</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91596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971600" y="1415389"/>
            <a:ext cx="7272808"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5</a:t>
            </a:r>
          </a:p>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Расстояние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AB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гипотенуза прямоугольного треугольника с катетами 5 метров и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20 − 8 = 12 </a:t>
            </a:r>
            <a:r>
              <a:rPr kumimoji="0" lang="ru-RU" sz="14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метров</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Тем самым, длина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𝐴𝐵=13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а длина лестницы равна 15 метрам.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15 метров.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6. Расстояние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метрах) до места удара молнии можно приближённо вычислить по формуле: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𝑠 = 330𝑡</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где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количество секунд, прошедших между вспышкой молнии и ударом грома. Определите, на каком расстоянии от места удара молнии находится наблюдатель, если </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10 с. Ответ дайте в километрах, округлив его до целых.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Решение</a:t>
            </a: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Найдем расстояние, на котором находится наблюдатель от места удара молнии: </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𝑠=330∗10=3300</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≈3</a:t>
            </a:r>
            <a:r>
              <a:rPr kumimoji="0" lang="ru-RU" sz="14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км</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Cambria Math"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3км.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7. Решение.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 сутки Земля совершает полный оборот, то есть поворачивается на 360°. Следовательно, за один час Земля поворачивается на 360°: 24 = 15°. Получаем, что за 7 часов Земля поворачивается на 7 · 15° = 105°.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Ответ: 105 [3].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60270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560840" cy="4616648"/>
          </a:xfrm>
          <a:prstGeom prst="rect">
            <a:avLst/>
          </a:prstGeom>
        </p:spPr>
        <p:txBody>
          <a:bodyPr wrap="square">
            <a:spAutoFit/>
          </a:bodyPr>
          <a:lstStyle/>
          <a:p>
            <a:pPr algn="ctr"/>
            <a:r>
              <a:rPr lang="ru-RU" sz="1400" b="1" dirty="0"/>
              <a:t>Литература</a:t>
            </a:r>
            <a:endParaRPr lang="ru-RU" sz="1400" dirty="0"/>
          </a:p>
          <a:p>
            <a:r>
              <a:rPr lang="ru-RU" sz="1400" dirty="0"/>
              <a:t>1. Колягин, Ю. М., </a:t>
            </a:r>
            <a:r>
              <a:rPr lang="ru-RU" sz="1400" dirty="0" err="1"/>
              <a:t>Пикан</a:t>
            </a:r>
            <a:r>
              <a:rPr lang="ru-RU" sz="1400" dirty="0"/>
              <a:t>, В. В. О прикладной и практической направленности обучения математике // Математика в школе. – 1985. </a:t>
            </a:r>
          </a:p>
          <a:p>
            <a:r>
              <a:rPr lang="ru-RU" sz="1400" dirty="0"/>
              <a:t>2. Лейкина, Т.Н. Научиться придумывать. – СПб, 1994. </a:t>
            </a:r>
          </a:p>
          <a:p>
            <a:r>
              <a:rPr lang="ru-RU" sz="1400" dirty="0"/>
              <a:t>3. Сайт «Решу ОГЭ»: математика. ОГЭ – 2018 </a:t>
            </a:r>
          </a:p>
          <a:p>
            <a:r>
              <a:rPr lang="ru-RU" sz="1400" dirty="0"/>
              <a:t>4. </a:t>
            </a:r>
            <a:r>
              <a:rPr lang="ru-RU" sz="1400" dirty="0" err="1"/>
              <a:t>Терешин</a:t>
            </a:r>
            <a:r>
              <a:rPr lang="ru-RU" sz="1400" dirty="0"/>
              <a:t>, Н. А. Прикладная направленность школьного курса математики. М. : Просвещение, 1990. </a:t>
            </a:r>
          </a:p>
          <a:p>
            <a:r>
              <a:rPr lang="ru-RU" sz="1400" dirty="0"/>
              <a:t>5. </a:t>
            </a:r>
            <a:r>
              <a:rPr lang="ru-RU" sz="1400" dirty="0" err="1"/>
              <a:t>Федорец</a:t>
            </a:r>
            <a:r>
              <a:rPr lang="ru-RU" sz="1400" dirty="0"/>
              <a:t>, Г. Ф. </a:t>
            </a:r>
            <a:r>
              <a:rPr lang="ru-RU" sz="1400" dirty="0" err="1"/>
              <a:t>Межпредметные</a:t>
            </a:r>
            <a:r>
              <a:rPr lang="ru-RU" sz="1400" dirty="0"/>
              <a:t> связи в процессе обучения. – Нар. образование, 1985. </a:t>
            </a:r>
          </a:p>
          <a:p>
            <a:r>
              <a:rPr lang="ru-RU" sz="1400" dirty="0"/>
              <a:t>6. Федорова, В. Н., Кирюшкин, Д. М. </a:t>
            </a:r>
            <a:r>
              <a:rPr lang="ru-RU" sz="1400" dirty="0" err="1"/>
              <a:t>Межпредметные</a:t>
            </a:r>
            <a:r>
              <a:rPr lang="ru-RU" sz="1400" dirty="0"/>
              <a:t> связи. – М., Педагогика, 1989. </a:t>
            </a:r>
          </a:p>
          <a:p>
            <a:r>
              <a:rPr lang="ru-RU" sz="1400" dirty="0"/>
              <a:t>7. Фоминых, Ю. Ф. Прикладные задачи по алгебре : книга для учителя. – М. : Просвещение, 1999. </a:t>
            </a:r>
          </a:p>
          <a:p>
            <a:r>
              <a:rPr lang="ru-RU" sz="1400" dirty="0"/>
              <a:t>8. Шапиро, И. М. Использование задач с практическим содержанием в обучении математике. – М. : Просвещение, 1990. </a:t>
            </a:r>
          </a:p>
          <a:p>
            <a:r>
              <a:rPr lang="ru-RU" sz="1400" dirty="0"/>
              <a:t>9. Численные методы в математическом моделировании : учеб. пособие / Н. П. Савенкова, О. Г. </a:t>
            </a:r>
            <a:r>
              <a:rPr lang="ru-RU" sz="1400" dirty="0" err="1"/>
              <a:t>Проворова</a:t>
            </a:r>
            <a:r>
              <a:rPr lang="ru-RU" sz="1400" dirty="0"/>
              <a:t>, А. Ю. </a:t>
            </a:r>
            <a:r>
              <a:rPr lang="ru-RU" sz="1400" dirty="0" err="1"/>
              <a:t>Мокин</a:t>
            </a:r>
            <a:r>
              <a:rPr lang="ru-RU" sz="1400" dirty="0"/>
              <a:t>. – 2-е изд., </a:t>
            </a:r>
            <a:r>
              <a:rPr lang="ru-RU" sz="1400" dirty="0" err="1"/>
              <a:t>испр</a:t>
            </a:r>
            <a:r>
              <a:rPr lang="ru-RU" sz="1400" dirty="0"/>
              <a:t>. и доп. – М. : ИНФРА-М, 2017. – 176 с. – (Высшее образование: </a:t>
            </a:r>
            <a:r>
              <a:rPr lang="ru-RU" sz="1400" dirty="0" err="1"/>
              <a:t>Бакалавриат</a:t>
            </a:r>
            <a:r>
              <a:rPr lang="ru-RU" sz="1400" dirty="0"/>
              <a:t>). </a:t>
            </a:r>
          </a:p>
          <a:p>
            <a:r>
              <a:rPr lang="ru-RU" sz="1400" dirty="0"/>
              <a:t>10. Шершнева, В. А. Сборник прикладных задач по математике : учеб. пособие / В. А. Шершнева, О. А. Карнаухова. – Красноярск : </a:t>
            </a:r>
            <a:r>
              <a:rPr lang="ru-RU" sz="1400" dirty="0" err="1"/>
              <a:t>Сиб</a:t>
            </a:r>
            <a:r>
              <a:rPr lang="ru-RU" sz="1400" dirty="0"/>
              <a:t>. </a:t>
            </a:r>
            <a:r>
              <a:rPr lang="ru-RU" sz="1400" dirty="0" err="1"/>
              <a:t>федер</a:t>
            </a:r>
            <a:r>
              <a:rPr lang="ru-RU" sz="1400" dirty="0"/>
              <a:t>. ун-т, 2011. – 219 с. </a:t>
            </a:r>
          </a:p>
          <a:p>
            <a:r>
              <a:rPr lang="ru-RU" sz="1400" dirty="0"/>
              <a:t>11. </a:t>
            </a:r>
            <a:r>
              <a:rPr lang="ru-RU" sz="1400" dirty="0" err="1"/>
              <a:t>Шкерина</a:t>
            </a:r>
            <a:r>
              <a:rPr lang="ru-RU" sz="1400" dirty="0"/>
              <a:t>, Л. В., Григорьева, Ф. А., </a:t>
            </a:r>
            <a:r>
              <a:rPr lang="ru-RU" sz="1400" dirty="0" err="1"/>
              <a:t>Ракуньо</a:t>
            </a:r>
            <a:r>
              <a:rPr lang="ru-RU" sz="1400" dirty="0"/>
              <a:t>, Ф. Формирование </a:t>
            </a:r>
            <a:r>
              <a:rPr lang="ru-RU" sz="1400" dirty="0" err="1"/>
              <a:t>метапредметных</a:t>
            </a:r>
            <a:r>
              <a:rPr lang="ru-RU" sz="1400" dirty="0"/>
              <a:t> умений учащихся в процессе обучения математике // Вестник КГПУ им. В.П. Астафьева. – 2015. – № 1 (31). – С. 74 – 78. </a:t>
            </a:r>
          </a:p>
        </p:txBody>
      </p:sp>
    </p:spTree>
    <p:extLst>
      <p:ext uri="{BB962C8B-B14F-4D97-AF65-F5344CB8AC3E}">
        <p14:creationId xmlns:p14="http://schemas.microsoft.com/office/powerpoint/2010/main" val="2939857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400" b="1" dirty="0"/>
              <a:t>РЕШЕНИЕ ПРИКЛАДНЫЕХ ЗАДАЧ НА УРОКАХ МАТЕМАТИКИ КАК СРЕДСТВО ФОРМИРОВАНИЯ МАТЕМАТИЧЕСКИХ НАВЫКОВ</a:t>
            </a:r>
            <a:endParaRPr lang="ru-RU" sz="1400" dirty="0"/>
          </a:p>
        </p:txBody>
      </p:sp>
      <p:sp>
        <p:nvSpPr>
          <p:cNvPr id="3" name="Объект 2"/>
          <p:cNvSpPr>
            <a:spLocks noGrp="1"/>
          </p:cNvSpPr>
          <p:nvPr>
            <p:ph idx="1"/>
          </p:nvPr>
        </p:nvSpPr>
        <p:spPr/>
        <p:txBody>
          <a:bodyPr>
            <a:normAutofit fontScale="62500" lnSpcReduction="20000"/>
          </a:bodyPr>
          <a:lstStyle/>
          <a:p>
            <a:r>
              <a:rPr lang="ru-RU" dirty="0"/>
              <a:t>Введение новых федеральных государственных образовательных стандартов актуализировало решение вопросов, связанных с проектированием и реализацией образовательного процесса, обеспечивающего достижение обучающимся не только предметных, но и </a:t>
            </a:r>
            <a:r>
              <a:rPr lang="ru-RU" dirty="0" err="1"/>
              <a:t>мeтапpeдмeтных</a:t>
            </a:r>
            <a:r>
              <a:rPr lang="ru-RU" dirty="0"/>
              <a:t>, личностных результатов через включение его в учебную деятельность. Подобное включение возможно только через «проживание» школьниками специально созданных ситуаций посредством предлагаемых им для решения задач.</a:t>
            </a:r>
          </a:p>
          <a:p>
            <a:r>
              <a:rPr lang="ru-RU" dirty="0"/>
              <a:t>Вопрос об обучении школьников решению прикладных задач с физическим, техническим, экономическим содержанием является актуальным. Законы математики обязательны для всех наук, так как областей ее применения настолько много, что все их не удается описать достаточно подробно. Наибольшее значение для решения практических задач из различных сфер человеческой деятельности имеет теоретическое математическое знание, выступающее в качестве метода научного познания действительности.</a:t>
            </a:r>
          </a:p>
        </p:txBody>
      </p:sp>
    </p:spTree>
    <p:extLst>
      <p:ext uri="{BB962C8B-B14F-4D97-AF65-F5344CB8AC3E}">
        <p14:creationId xmlns:p14="http://schemas.microsoft.com/office/powerpoint/2010/main" val="564869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836712"/>
            <a:ext cx="6984776" cy="3754874"/>
          </a:xfrm>
          <a:prstGeom prst="rect">
            <a:avLst/>
          </a:prstGeom>
        </p:spPr>
        <p:txBody>
          <a:bodyPr wrap="square">
            <a:spAutoFit/>
          </a:bodyPr>
          <a:lstStyle/>
          <a:p>
            <a:r>
              <a:rPr lang="ru-RU" sz="1400" dirty="0"/>
              <a:t>Математика проникла практически во все области общественной деятельности. Это объясняется, во-первых, тем, что она способна создавать модели изучаемых явлений, а во-вторых, тем, что математика используется для обработки числовых данных (как средство расчета). Многие математические результаты внесли и продолжают вносить важный вклад в науку и технику. Среди них общеизвестны: теория реактивного движения ракет, строительные задачи, определяющие геометрию основных элементов здания и степень выносливости несущих конструкций, создание программного и аппаратного обеспечения и т.д. </a:t>
            </a:r>
          </a:p>
          <a:p>
            <a:r>
              <a:rPr lang="ru-RU" sz="1400" dirty="0" smtClean="0"/>
              <a:t>          </a:t>
            </a:r>
          </a:p>
          <a:p>
            <a:r>
              <a:rPr lang="ru-RU" sz="1400" dirty="0" smtClean="0"/>
              <a:t>Важно </a:t>
            </a:r>
            <a:r>
              <a:rPr lang="ru-RU" sz="1400" dirty="0"/>
              <a:t>понимать образовательное значение математических задач. При их решении идет познавательный процесс: учащиеся применяют новые теоретические знания, обобщают пройденный материал, знакомятся с новыми методами решения задач и т.д. Вырабатывая особый стиль математического мышления у школьников формируются знания в области математики, умения использовать формально логическую схему рассуждений, лаконичность письменного и устного изложения, а также четкая расчлененность и последовательность хода мышления.</a:t>
            </a:r>
          </a:p>
        </p:txBody>
      </p:sp>
    </p:spTree>
    <p:extLst>
      <p:ext uri="{BB962C8B-B14F-4D97-AF65-F5344CB8AC3E}">
        <p14:creationId xmlns:p14="http://schemas.microsoft.com/office/powerpoint/2010/main" val="3914748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836712"/>
            <a:ext cx="7200800" cy="4185761"/>
          </a:xfrm>
          <a:prstGeom prst="rect">
            <a:avLst/>
          </a:prstGeom>
        </p:spPr>
        <p:txBody>
          <a:bodyPr wrap="square">
            <a:spAutoFit/>
          </a:bodyPr>
          <a:lstStyle/>
          <a:p>
            <a:r>
              <a:rPr lang="ru-RU" sz="1400" dirty="0"/>
              <a:t>Стоит также отметить воспитательное значение математических задач, которое заключается в ее содержании. То есть при изменении общественной жизни, строя, тексты задач также меняются. Воспитательное значение имеет и сам процесс обучения решению математических задач. Методически грамотная постановка такого обучения вырабатывает у учащихся упорство, трудолюбие, активность, коллективное решение задач. В процессе решения математических задач у школьников образуется правильное мировоззрение, которое позволяет изучить многообразие и единство материального мира. </a:t>
            </a:r>
          </a:p>
          <a:p>
            <a:r>
              <a:rPr lang="ru-RU" sz="1400" dirty="0"/>
              <a:t>Практическое значение математических задач заключается в том, что в современном обществе идет процесс математизации всех отраслей науки и производства. Развитие у учащихся правильных представлений о характере отражения математикой явлений и процессов реального мира, роли математического моделирования в научном познании и в практике имеют большое значение для формирования диалектико-материалистического мировоззрения учащихся. Поэтому при обучении математике следует предлагать для решения задачи прикладного характера, связанные с окружающей нас действительностью. Это позволит повысить интерес учащихся к самому предмету, поскольку для подавляющего большинства ценность математического образования состоит в ее практических возможностях.</a:t>
            </a:r>
          </a:p>
        </p:txBody>
      </p:sp>
    </p:spTree>
    <p:extLst>
      <p:ext uri="{BB962C8B-B14F-4D97-AF65-F5344CB8AC3E}">
        <p14:creationId xmlns:p14="http://schemas.microsoft.com/office/powerpoint/2010/main" val="2113432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20688"/>
            <a:ext cx="7272808" cy="5693866"/>
          </a:xfrm>
          <a:prstGeom prst="rect">
            <a:avLst/>
          </a:prstGeom>
        </p:spPr>
        <p:txBody>
          <a:bodyPr wrap="square">
            <a:spAutoFit/>
          </a:bodyPr>
          <a:lstStyle/>
          <a:p>
            <a:r>
              <a:rPr lang="ru-RU" sz="1400" dirty="0"/>
              <a:t>Прикладная направленность математики подразумевает методическую и содержательную взаимосвязь школьного курса с практикой, что предполагает у учащихся умений, необходимых для решения практических задач средствами математики. В основе решения прикладных задач лежит математическое моделирование, поэтому для реализации прикладной направленности необходимо организовать обучение школьников элементам моделирования, которыми с дидактической точки зрения являются учебные действия, выполняемые в процессе решения задач. </a:t>
            </a:r>
          </a:p>
          <a:p>
            <a:r>
              <a:rPr lang="ru-RU" sz="1400" dirty="0"/>
              <a:t>Таким образом, прикладные задачи играют ключевую роль в обучении, позволяя систематизировать теоретические знания и практические умения и развивая творческое мышление учащихся. Для решения таких задач используется математическое моделирование. </a:t>
            </a:r>
          </a:p>
          <a:p>
            <a:r>
              <a:rPr lang="ru-RU" sz="1400" dirty="0"/>
              <a:t>Универсальность математического моделирования процессов различной природы основывается на универсальности математического аппарата, т. е. фактически на математических знаниях.</a:t>
            </a:r>
          </a:p>
          <a:p>
            <a:r>
              <a:rPr lang="ru-RU" sz="1400" b="1" dirty="0"/>
              <a:t>Процесс математического моделирования состоит из следующих этапов: </a:t>
            </a:r>
          </a:p>
          <a:p>
            <a:pPr marL="285750" lvl="0" indent="-285750">
              <a:buFont typeface="Arial" pitchFamily="34" charset="0"/>
              <a:buChar char="•"/>
            </a:pPr>
            <a:r>
              <a:rPr lang="ru-RU" sz="1400" dirty="0"/>
              <a:t>Постановка задачи – выделение достоверной гипотезы. </a:t>
            </a:r>
          </a:p>
          <a:p>
            <a:pPr marL="285750" lvl="0" indent="-285750">
              <a:buFont typeface="Arial" pitchFamily="34" charset="0"/>
              <a:buChar char="•"/>
            </a:pPr>
            <a:r>
              <a:rPr lang="ru-RU" sz="1400" dirty="0"/>
              <a:t>Этап формализации (математическая постановка задачи) – перевод предложенной задачи с естественного языка на язык математических терминов, т.е. построение математической модели. </a:t>
            </a:r>
          </a:p>
          <a:p>
            <a:pPr marL="285750" lvl="0" indent="-285750">
              <a:buFont typeface="Arial" pitchFamily="34" charset="0"/>
              <a:buChar char="•"/>
            </a:pPr>
            <a:r>
              <a:rPr lang="ru-RU" sz="1400" dirty="0"/>
              <a:t>Численный эксперимент – решение математической модели. </a:t>
            </a:r>
          </a:p>
          <a:p>
            <a:pPr marL="285750" lvl="0" indent="-285750">
              <a:buFont typeface="Arial" pitchFamily="34" charset="0"/>
              <a:buChar char="•"/>
            </a:pPr>
            <a:r>
              <a:rPr lang="ru-RU" sz="1400" dirty="0"/>
              <a:t>Верификация модели – проверка правильности решения построенной математической модели. </a:t>
            </a:r>
          </a:p>
          <a:p>
            <a:pPr marL="285750" lvl="0" indent="-285750">
              <a:buFont typeface="Arial" pitchFamily="34" charset="0"/>
              <a:buChar char="•"/>
            </a:pPr>
            <a:r>
              <a:rPr lang="ru-RU" sz="1400" dirty="0"/>
              <a:t>Интерпретация полученного решения, т.е. перевод полученного результата (математического решения) на язык, на котором была сформулирована исходная задача. </a:t>
            </a:r>
          </a:p>
        </p:txBody>
      </p:sp>
    </p:spTree>
    <p:extLst>
      <p:ext uri="{BB962C8B-B14F-4D97-AF65-F5344CB8AC3E}">
        <p14:creationId xmlns:p14="http://schemas.microsoft.com/office/powerpoint/2010/main" val="1932363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764704"/>
            <a:ext cx="7272808" cy="1600438"/>
          </a:xfrm>
          <a:prstGeom prst="rect">
            <a:avLst/>
          </a:prstGeom>
        </p:spPr>
        <p:txBody>
          <a:bodyPr wrap="square">
            <a:spAutoFit/>
          </a:bodyPr>
          <a:lstStyle/>
          <a:p>
            <a:r>
              <a:rPr lang="ru-RU" sz="1400" dirty="0"/>
              <a:t>Важно отметить, что математическая модель должна быть адекватной изучаемому явлению, т.е. в ней должны быть правильно переданы существенные стороны явления, а несущественные отброшены. Сравнение результатов, полученных при помощи математической модели, с результатами эксперимента могут показать, насколько удачно выбран математический аппарат для описания изучаемого явления. Сильные и слабые стороны математической модели. </a:t>
            </a:r>
          </a:p>
          <a:p>
            <a:r>
              <a:rPr lang="ru-RU" sz="1400" dirty="0"/>
              <a:t>Ниже приведены примеры прикладных задач. </a:t>
            </a:r>
          </a:p>
        </p:txBody>
      </p:sp>
    </p:spTree>
    <p:extLst>
      <p:ext uri="{BB962C8B-B14F-4D97-AF65-F5344CB8AC3E}">
        <p14:creationId xmlns:p14="http://schemas.microsoft.com/office/powerpoint/2010/main" val="3763060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31126" y="836712"/>
            <a:ext cx="7272808"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68580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Задача 1. Два парохода «Ласточка» и «Океан» вышли из порта, следуя один на юг, другой </a:t>
            </a:r>
            <a:r>
              <a:rPr kumimoji="0" lang="ru-RU"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на </a:t>
            </a:r>
            <a:r>
              <a:rPr lang="ru-RU" sz="1400" smtClean="0">
                <a:latin typeface="Arial" pitchFamily="34" charset="0"/>
                <a:ea typeface="Times New Roman" pitchFamily="18" charset="0"/>
                <a:cs typeface="Arial" pitchFamily="34" charset="0"/>
              </a:rPr>
              <a:t>восток</a:t>
            </a:r>
            <a:r>
              <a:rPr kumimoji="0" lang="ru-RU"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Их скорости соответственно 15 км/ч и 20 км/ч. Какое расстояние (в километрах) будет между ними через 4 часа?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2. В фирме «Родник» стоимость (в рублях) колодца из железобетонных колец рассчитывается по формуле C=6500+4000*n, где n – число колец, установленных при рытье колодца. Пользуясь этой формулой, рассчитайте стоимость колодца из 11 колец.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Задача 3. Калининградская фирма «Вестник» в первом квартале 2017 года продала на сумму 862 тысяч 570 рублей, во втором квартале на 20 тысяч 534 рублей меньше, чем в первом. На какую сумму было продано товаров во втором квартале?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Задача 5. Ширина крепостного рва равна 5 метров, глубина 8 метров, а высота крепостной стены 20 метров от ее основания. Длина лестницы, по которой можно взобраться на стену, на 2 м больше, чем расстояние от края рва до верхней точки стены. Найдите длину лестницы.</a:t>
            </a:r>
            <a:r>
              <a:rPr kumimoji="0" lang="ru-RU" sz="1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293096"/>
            <a:ext cx="304006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342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7416824" cy="1600438"/>
          </a:xfrm>
          <a:prstGeom prst="rect">
            <a:avLst/>
          </a:prstGeom>
        </p:spPr>
        <p:txBody>
          <a:bodyPr wrap="square">
            <a:spAutoFit/>
          </a:bodyPr>
          <a:lstStyle/>
          <a:p>
            <a:r>
              <a:rPr lang="ru-RU" sz="1400" dirty="0"/>
              <a:t>Задача 6. Расстояние </a:t>
            </a:r>
            <a:r>
              <a:rPr lang="ru-RU" sz="1400" i="1" dirty="0"/>
              <a:t>s </a:t>
            </a:r>
            <a:r>
              <a:rPr lang="ru-RU" sz="1400" dirty="0"/>
              <a:t>(в метрах) до места удара молнии можно приближённо вычислить по формуле: </a:t>
            </a:r>
          </a:p>
          <a:p>
            <a:r>
              <a:rPr lang="ru-RU" sz="1400" dirty="0"/>
              <a:t>𝑠 = 330𝑡, </a:t>
            </a:r>
          </a:p>
          <a:p>
            <a:r>
              <a:rPr lang="ru-RU" sz="1400" dirty="0"/>
              <a:t>где </a:t>
            </a:r>
            <a:r>
              <a:rPr lang="ru-RU" sz="1400" i="1" dirty="0"/>
              <a:t>t </a:t>
            </a:r>
            <a:r>
              <a:rPr lang="ru-RU" sz="1400" dirty="0"/>
              <a:t>– количество секунд, прошедших между вспышкой молнии и ударом грома. Определите, на каком расстоянии от места удара молнии находится наблюдатель, если </a:t>
            </a:r>
            <a:r>
              <a:rPr lang="ru-RU" sz="1400" i="1" dirty="0"/>
              <a:t>t </a:t>
            </a:r>
            <a:r>
              <a:rPr lang="ru-RU" sz="1400" dirty="0"/>
              <a:t>= 10 с. Ответ дайте в километрах, округлив его до целых. </a:t>
            </a:r>
          </a:p>
          <a:p>
            <a:r>
              <a:rPr lang="ru-RU" sz="1400" dirty="0" smtClean="0"/>
              <a:t>Задача </a:t>
            </a:r>
            <a:r>
              <a:rPr lang="ru-RU" sz="1400" dirty="0"/>
              <a:t>7. На сколько градусов повернется Земля вокруг своей оси за 7 часов? </a:t>
            </a:r>
          </a:p>
        </p:txBody>
      </p:sp>
    </p:spTree>
    <p:extLst>
      <p:ext uri="{BB962C8B-B14F-4D97-AF65-F5344CB8AC3E}">
        <p14:creationId xmlns:p14="http://schemas.microsoft.com/office/powerpoint/2010/main" val="3624389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49002"/>
            <a:ext cx="7560840" cy="4616648"/>
          </a:xfrm>
          <a:prstGeom prst="rect">
            <a:avLst/>
          </a:prstGeom>
        </p:spPr>
        <p:txBody>
          <a:bodyPr wrap="square">
            <a:spAutoFit/>
          </a:bodyPr>
          <a:lstStyle/>
          <a:p>
            <a:r>
              <a:rPr lang="ru-RU" sz="1400" dirty="0"/>
              <a:t>Важно отметить, чтобы прикладные задачи педагогом были подобраны так, чтобы их постановка привела к необходимости приобретения учащимися новых знаний по математике, в свою очередь, полученные знания позволили решить не только поставленную, но и ряд других задач прикладного характера (задачи 2, 3 и 6). Для создания и выбора проблемных ситуаций используются отдельные фрагменты прикладных задач, а задачи в целом рассматриваются при закреплении и углублении знаний школьников (задачи 1и 5). </a:t>
            </a:r>
          </a:p>
          <a:p>
            <a:r>
              <a:rPr lang="ru-RU" sz="1400" dirty="0"/>
              <a:t>Для обозначения проблемы перед объяснением и изучением нового учебного материала следует использовать задачи с практическим содержанием, которые отличаются ясностью и простотой решения (задачи 4 и 7). Их использование позволит более осознанно изучить математическую теорию, обучит школьников самостоятельному решению задач и выполнению учебных заданий, выделению существенных свойств математических объектов, основным мыслительным операциям, приемам поиска, исследования и доказательства. </a:t>
            </a:r>
          </a:p>
          <a:p>
            <a:r>
              <a:rPr lang="ru-RU" sz="1400" dirty="0"/>
              <a:t>Работа с прикладными задачами позволяет формировать у школьников умения строить и преобразовывать разнообразные модели описываемых в задаче процессов или явлений, переводить сложную по составу информацию из формализованного представления в текстовую форму и, наоборот, анализировать, устанавливать взаимосвязь описываемых в тексте задачи величин, процессов и явлений и т.д. В данном случае речь идет о потенциальных возможностях прикладных задач в формировании познавательных УУД.</a:t>
            </a:r>
          </a:p>
        </p:txBody>
      </p:sp>
    </p:spTree>
    <p:extLst>
      <p:ext uri="{BB962C8B-B14F-4D97-AF65-F5344CB8AC3E}">
        <p14:creationId xmlns:p14="http://schemas.microsoft.com/office/powerpoint/2010/main" val="226165404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26</TotalTime>
  <Words>2232</Words>
  <Application>Microsoft Office PowerPoint</Application>
  <PresentationFormat>Экран (4:3)</PresentationFormat>
  <Paragraphs>89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Кнопка</vt:lpstr>
      <vt:lpstr>Решение прикладных задач на уроках математики как средство формирование математических навыков </vt:lpstr>
      <vt:lpstr>РЕШЕНИЕ ПРИКЛАДНЫЕХ ЗАДАЧ НА УРОКАХ МАТЕМАТИКИ КАК СРЕДСТВО ФОРМИРОВАНИЯ МАТЕМАТИЧЕСКИХ НАВЫКОВ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прикладных задач на уроках математики как средство формирование математических навыков </dc:title>
  <dc:creator>Максим</dc:creator>
  <cp:lastModifiedBy>Максим</cp:lastModifiedBy>
  <cp:revision>5</cp:revision>
  <dcterms:created xsi:type="dcterms:W3CDTF">2023-01-09T10:13:19Z</dcterms:created>
  <dcterms:modified xsi:type="dcterms:W3CDTF">2023-01-10T04:54:56Z</dcterms:modified>
</cp:coreProperties>
</file>