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35" autoAdjust="0"/>
  </p:normalViewPr>
  <p:slideViewPr>
    <p:cSldViewPr>
      <p:cViewPr varScale="1">
        <p:scale>
          <a:sx n="115" d="100"/>
          <a:sy n="115" d="100"/>
        </p:scale>
        <p:origin x="1494" y="-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5" name="Заголовок 28"/>
          <p:cNvSpPr>
            <a:spLocks noGrp="1"/>
          </p:cNvSpPr>
          <p:nvPr>
            <p:ph type="ctrTitle"/>
          </p:nvPr>
        </p:nvSpPr>
        <p:spPr bwMode="auto">
          <a:xfrm>
            <a:off x="381000" y="4853411"/>
            <a:ext cx="8458200" cy="1222375"/>
          </a:xfrm>
        </p:spPr>
        <p:txBody>
          <a:bodyPr anchor="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58000" y="549276"/>
            <a:ext cx="18288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549276"/>
            <a:ext cx="6248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Содержимое 26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 bwMode="auto">
          <a:xfrm>
            <a:off x="3581400" y="76200"/>
            <a:ext cx="2895600" cy="288924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5" name="Текст 5"/>
          <p:cNvSpPr>
            <a:spLocks noGrp="1"/>
          </p:cNvSpPr>
          <p:nvPr>
            <p:ph type="body" idx="1"/>
          </p:nvPr>
        </p:nvSpPr>
        <p:spPr bwMode="auto"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7"/>
          <p:cNvSpPr>
            <a:spLocks noGrp="1"/>
          </p:cNvSpPr>
          <p:nvPr>
            <p:ph type="title"/>
          </p:nvPr>
        </p:nvSpPr>
        <p:spPr bwMode="auto"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9"/>
          <p:cNvSpPr>
            <a:spLocks noGrp="1"/>
          </p:cNvSpPr>
          <p:nvPr>
            <p:ph type="title"/>
          </p:nvPr>
        </p:nvSpPr>
        <p:spPr bwMode="auto">
          <a:xfrm>
            <a:off x="301752" y="457200"/>
            <a:ext cx="8686800" cy="84124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Содержимое 13"/>
          <p:cNvSpPr>
            <a:spLocks noGrp="1"/>
          </p:cNvSpPr>
          <p:nvPr>
            <p:ph sz="half" idx="1"/>
          </p:nvPr>
        </p:nvSpPr>
        <p:spPr bwMode="auto">
          <a:xfrm>
            <a:off x="304800" y="1600200"/>
            <a:ext cx="4191000" cy="47243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12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343400" cy="47243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3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8"/>
          <p:cNvSpPr>
            <a:spLocks noGrp="1"/>
          </p:cNvSpPr>
          <p:nvPr>
            <p:ph type="title"/>
          </p:nvPr>
        </p:nvSpPr>
        <p:spPr bwMode="auto"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Текст 12"/>
          <p:cNvSpPr>
            <a:spLocks noGrp="1"/>
          </p:cNvSpPr>
          <p:nvPr>
            <p:ph type="body" idx="1"/>
          </p:nvPr>
        </p:nvSpPr>
        <p:spPr bwMode="auto"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Текст 24"/>
          <p:cNvSpPr>
            <a:spLocks noGrp="1"/>
          </p:cNvSpPr>
          <p:nvPr>
            <p:ph type="body" sz="half" idx="3"/>
          </p:nvPr>
        </p:nvSpPr>
        <p:spPr bwMode="auto"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Содержимое 3"/>
          <p:cNvSpPr>
            <a:spLocks noGrp="1"/>
          </p:cNvSpPr>
          <p:nvPr>
            <p:ph sz="quarter" idx="2"/>
          </p:nvPr>
        </p:nvSpPr>
        <p:spPr bwMode="auto"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Содержимое 27"/>
          <p:cNvSpPr>
            <a:spLocks noGrp="1"/>
          </p:cNvSpPr>
          <p:nvPr>
            <p:ph sz="quarter" idx="4"/>
          </p:nvPr>
        </p:nvSpPr>
        <p:spPr bwMode="auto"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  <p:sp>
        <p:nvSpPr>
          <p:cNvPr id="12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9"/>
          <p:cNvSpPr>
            <a:spLocks noGrp="1"/>
          </p:cNvSpPr>
          <p:nvPr>
            <p:ph type="title"/>
          </p:nvPr>
        </p:nvSpPr>
        <p:spPr bwMode="auto">
          <a:xfrm>
            <a:off x="301752" y="457200"/>
            <a:ext cx="8686800" cy="84124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6" name="Нижний колонтитул 2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5" name="Нижний колонтитул 2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6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5" name="Заголовок 11"/>
          <p:cNvSpPr>
            <a:spLocks noGrp="1"/>
          </p:cNvSpPr>
          <p:nvPr>
            <p:ph type="title"/>
          </p:nvPr>
        </p:nvSpPr>
        <p:spPr bwMode="auto"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Текст 25"/>
          <p:cNvSpPr>
            <a:spLocks noGrp="1"/>
          </p:cNvSpPr>
          <p:nvPr>
            <p:ph type="body" idx="2"/>
          </p:nvPr>
        </p:nvSpPr>
        <p:spPr bwMode="auto"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Содержимое 13"/>
          <p:cNvSpPr>
            <a:spLocks noGrp="1"/>
          </p:cNvSpPr>
          <p:nvPr>
            <p:ph sz="half" idx="1"/>
          </p:nvPr>
        </p:nvSpPr>
        <p:spPr bwMode="auto"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2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9" name="Нижний колонтитул 2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Рисунок 12"/>
          <p:cNvSpPr>
            <a:spLocks noGrp="1"/>
          </p:cNvSpPr>
          <p:nvPr>
            <p:ph type="pic" idx="1"/>
          </p:nvPr>
        </p:nvSpPr>
        <p:spPr bwMode="auto">
          <a:xfrm>
            <a:off x="3505199" y="616634"/>
            <a:ext cx="5029200" cy="365760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21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  <p:sp>
        <p:nvSpPr>
          <p:cNvPr id="8" name="Заголовок 16"/>
          <p:cNvSpPr>
            <a:spLocks noGrp="1"/>
          </p:cNvSpPr>
          <p:nvPr>
            <p:ph type="title"/>
          </p:nvPr>
        </p:nvSpPr>
        <p:spPr bwMode="auto">
          <a:xfrm>
            <a:off x="381000" y="4993760"/>
            <a:ext cx="5867399" cy="52228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Текст 25"/>
          <p:cNvSpPr>
            <a:spLocks noGrp="1"/>
          </p:cNvSpPr>
          <p:nvPr>
            <p:ph type="body" sz="half" idx="2"/>
          </p:nvPr>
        </p:nvSpPr>
        <p:spPr bwMode="auto">
          <a:xfrm>
            <a:off x="381000" y="5533218"/>
            <a:ext cx="5867399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5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10"/>
          <p:cNvSpPr>
            <a:spLocks noGrp="1"/>
          </p:cNvSpPr>
          <p:nvPr>
            <p:ph type="dt" sz="half" idx="2"/>
          </p:nvPr>
        </p:nvSpPr>
        <p:spPr bwMode="auto">
          <a:xfrm>
            <a:off x="6477000" y="76200"/>
            <a:ext cx="2514600" cy="288924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CF2448C-C0F1-4DD1-9E51-9B78BB7157E3}" type="datetimeFigureOut">
              <a:rPr lang="ru-RU"/>
              <a:t>15.02.2023</a:t>
            </a:fld>
            <a:endParaRPr lang="ru-RU"/>
          </a:p>
        </p:txBody>
      </p:sp>
      <p:sp>
        <p:nvSpPr>
          <p:cNvPr id="7" name="Нижний колонтитул 27"/>
          <p:cNvSpPr>
            <a:spLocks noGrp="1"/>
          </p:cNvSpPr>
          <p:nvPr>
            <p:ph type="ftr" sz="quarter" idx="3"/>
          </p:nvPr>
        </p:nvSpPr>
        <p:spPr bwMode="auto">
          <a:xfrm>
            <a:off x="3124200" y="76200"/>
            <a:ext cx="3352800" cy="288924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4"/>
          </p:nvPr>
        </p:nvSpPr>
        <p:spPr bwMode="auto"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7B8165D-E7F7-4F36-ACCC-262B618A938F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9"/>
          <p:cNvSpPr>
            <a:spLocks noGrp="1"/>
          </p:cNvSpPr>
          <p:nvPr>
            <p:ph type="title"/>
          </p:nvPr>
        </p:nvSpPr>
        <p:spPr bwMode="auto"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3600" cap="all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>
        <a:spcBef>
          <a:spcPts val="0"/>
        </a:spcBef>
        <a:buClr>
          <a:schemeClr val="accent1"/>
        </a:buClr>
        <a:buSzPct val="70000"/>
        <a:buFont typeface="Wingdings 2"/>
        <a:buChar char="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buClr>
          <a:schemeClr val="accent1"/>
        </a:buClr>
        <a:buSzPct val="70000"/>
        <a:buFont typeface="Wingdings 2"/>
        <a:buChar char=""/>
        <a:defRPr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>
        <a:spcBef>
          <a:spcPts val="0"/>
        </a:spcBef>
        <a:buClr>
          <a:schemeClr val="accent1"/>
        </a:buClr>
        <a:buSzPct val="70000"/>
        <a:buFont typeface="Wingdings 2"/>
        <a:buChar char=""/>
        <a:defRPr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>
        <a:spcBef>
          <a:spcPts val="0"/>
        </a:spcBef>
        <a:buClr>
          <a:schemeClr val="accent1"/>
        </a:buClr>
        <a:buSzPct val="70000"/>
        <a:buFont typeface="Wingdings 2"/>
        <a:buChar char=""/>
        <a:defRPr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>
        <a:spcBef>
          <a:spcPts val="0"/>
        </a:spcBef>
        <a:buClr>
          <a:schemeClr val="accent1"/>
        </a:buClr>
        <a:buSzPct val="60000"/>
        <a:buFont typeface="Wingdings 2"/>
        <a:buChar char=""/>
        <a:defRPr sz="18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>
        <a:spcBef>
          <a:spcPts val="0"/>
        </a:spcBef>
        <a:buClr>
          <a:schemeClr val="accent1"/>
        </a:buClr>
        <a:buSzPct val="60000"/>
        <a:buFont typeface="Wingdings 2"/>
        <a:buChar char=""/>
        <a:defRPr sz="18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>
        <a:spcBef>
          <a:spcPts val="0"/>
        </a:spcBef>
        <a:buClr>
          <a:schemeClr val="accent1"/>
        </a:buClr>
        <a:buSzPct val="60000"/>
        <a:buFont typeface="Wingdings 2"/>
        <a:buChar char=""/>
        <a:defRPr sz="16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>
        <a:spcBef>
          <a:spcPts val="0"/>
        </a:spcBef>
        <a:buClr>
          <a:schemeClr val="accent1"/>
        </a:buClr>
        <a:buSzPct val="60000"/>
        <a:buFont typeface="Wingdings 2"/>
        <a:buChar char=""/>
        <a:defRPr sz="16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>
        <a:spcBef>
          <a:spcPts val="0"/>
        </a:spcBef>
        <a:buClr>
          <a:schemeClr val="accent1"/>
        </a:buClr>
        <a:buSzPct val="60000"/>
        <a:buFont typeface="Wingdings 2"/>
        <a:buChar char=""/>
        <a:defRPr sz="14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2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555776" y="4437113"/>
            <a:ext cx="5904656" cy="864096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0000"/>
          </a:bodyPr>
          <a:lstStyle/>
          <a:p>
            <a:pPr algn="r">
              <a:defRPr/>
            </a:pPr>
            <a:r>
              <a:rPr lang="ru-RU" sz="2200"/>
              <a:t>воспитатель:</a:t>
            </a:r>
            <a:br>
              <a:rPr lang="ru-RU" sz="2200"/>
            </a:br>
            <a:r>
              <a:rPr lang="ru-RU" sz="2200"/>
              <a:t>Осипова Е.С.</a:t>
            </a: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6" name="TextBox 4"/>
          <p:cNvSpPr txBox="1"/>
          <p:nvPr/>
        </p:nvSpPr>
        <p:spPr bwMode="auto">
          <a:xfrm>
            <a:off x="791072" y="548680"/>
            <a:ext cx="8357752" cy="640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/>
              <a:t>      Муниципальное бюджетное образовательное учреждение </a:t>
            </a:r>
            <a:endParaRPr/>
          </a:p>
          <a:p>
            <a:pPr algn="ctr">
              <a:defRPr/>
            </a:pPr>
            <a:r>
              <a:rPr lang="ru-RU"/>
              <a:t>Вутабосинский детский сад «Колокольчик» </a:t>
            </a:r>
          </a:p>
        </p:txBody>
      </p:sp>
      <p:sp>
        <p:nvSpPr>
          <p:cNvPr id="7" name="Прямоугольник 5"/>
          <p:cNvSpPr/>
          <p:nvPr/>
        </p:nvSpPr>
        <p:spPr bwMode="auto">
          <a:xfrm>
            <a:off x="1547664" y="2420888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31550" cmpd="sng">
                  <a:gradFill>
                    <a:gsLst>
                      <a:gs pos="0">
                        <a:schemeClr val="accent6">
                          <a:tint val="77000"/>
                          <a:satMod val="180000"/>
                        </a:schemeClr>
                      </a:gs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</a:gsLst>
                    <a:lin ang="5400000" scaled="1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Сказки-шумелки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81"/>
          <a:stretch/>
        </p:blipFill>
        <p:spPr>
          <a:xfrm>
            <a:off x="1691680" y="116632"/>
            <a:ext cx="5943958" cy="6624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"/>
          <a:stretch/>
        </p:blipFill>
        <p:spPr>
          <a:xfrm>
            <a:off x="251520" y="548680"/>
            <a:ext cx="8640960" cy="5503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У страха глаза велики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41277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ЗАДАЧИ: ПРОДОЛЖАТЬ </a:t>
            </a:r>
            <a:r>
              <a:rPr lang="ru-RU" dirty="0" smtClean="0"/>
              <a:t>УЧИТЬ ДЕТЕЙ ЭМОЦИОНАЛЬНО ВОСПРИНИМАТЬ ПРОИЗВЕДЕНИЕ,ОСОЗНАВАТЬ ТЕМУ; ВЫЗВАТЬ ЖЕЛАНИЕ ЗАПОМИНАТЬ  СОДЕРЖАНИЕ ПРОИЗВЕДЕНИЯ С ПОМОЩЬЮ МНЕМОТЕХНИКИ И ВЫРАЗИТЕЛЬНО ВОСПРОИЗВОДИТЬ ЧЕТВЕРОСТИШИЯ.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0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132"/>
          <a:stretch/>
        </p:blipFill>
        <p:spPr>
          <a:xfrm rot="5400000">
            <a:off x="1924084" y="-619827"/>
            <a:ext cx="6249473" cy="8010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73293" y="811083"/>
            <a:ext cx="6141430" cy="53285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88209" y="592111"/>
            <a:ext cx="6567582" cy="5616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юбовь\Desktop\DSCN04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698477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7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бовь\Desktop\DSCN04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79775" y="-2459038"/>
            <a:ext cx="15703550" cy="1177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9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бовь\Desktop\DSCN04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984776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36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 bwMode="auto">
          <a:xfrm>
            <a:off x="971599" y="692696"/>
            <a:ext cx="7488832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/>
              <a:t>В настоящее время стали актуальными проблемы развития внимания в дошкольном возрасте. Сказки – </a:t>
            </a:r>
            <a:r>
              <a:rPr lang="ru-RU" sz="2400" dirty="0" err="1"/>
              <a:t>шумелки</a:t>
            </a:r>
            <a:r>
              <a:rPr lang="ru-RU" sz="2400" dirty="0"/>
              <a:t> для детей с забавным шумовым оформлением в собственном исполнении можно использовать для развивающих занятий в детском саду </a:t>
            </a:r>
            <a:r>
              <a:rPr lang="ru-RU" sz="2400" dirty="0" smtClean="0"/>
              <a:t>и </a:t>
            </a:r>
            <a:r>
              <a:rPr lang="ru-RU" sz="2400" dirty="0"/>
              <a:t>дома.</a:t>
            </a:r>
            <a:br>
              <a:rPr lang="ru-RU" sz="2400" dirty="0"/>
            </a:br>
            <a:r>
              <a:rPr lang="ru-RU" sz="2400" dirty="0"/>
              <a:t>С помощью занимательных сказок – </a:t>
            </a:r>
            <a:r>
              <a:rPr lang="ru-RU" sz="2400" dirty="0" err="1" smtClean="0"/>
              <a:t>шумелок</a:t>
            </a:r>
            <a:r>
              <a:rPr lang="ru-RU" sz="2400" dirty="0" smtClean="0"/>
              <a:t> , </a:t>
            </a:r>
            <a:r>
              <a:rPr lang="ru-RU" sz="2400" dirty="0"/>
              <a:t>дети познакомятся с музыкальными инструментами, овладеют различными приёмами извлечения звуков, разовьют слуховую память, научатся </a:t>
            </a:r>
            <a:r>
              <a:rPr lang="ru-RU" sz="2400" dirty="0" smtClean="0"/>
              <a:t>извлекать звуки различными приемами , эмоционально воспринимать </a:t>
            </a:r>
            <a:r>
              <a:rPr lang="ru-RU" sz="2400" dirty="0" err="1" smtClean="0"/>
              <a:t>сказку,осознавать</a:t>
            </a:r>
            <a:r>
              <a:rPr lang="ru-RU" sz="2400" dirty="0" smtClean="0"/>
              <a:t> и запоминать  сюжет , </a:t>
            </a:r>
            <a:r>
              <a:rPr lang="ru-RU" sz="2400" dirty="0" err="1" smtClean="0"/>
              <a:t>персонажей,усвоить</a:t>
            </a:r>
            <a:r>
              <a:rPr lang="ru-RU" sz="2400" dirty="0" smtClean="0"/>
              <a:t> содержание сказки.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На основе предлагаемых материалов можно с детьми устраивать замечательные музыкальные спектакли.   </a:t>
            </a:r>
            <a:endParaRPr dirty="0"/>
          </a:p>
          <a:p>
            <a:pPr>
              <a:defRPr/>
            </a:pPr>
            <a:r>
              <a:rPr lang="ru-RU" sz="2400" dirty="0"/>
              <a:t>                                        </a:t>
            </a:r>
          </a:p>
          <a:p>
            <a:pPr>
              <a:defRPr/>
            </a:pPr>
            <a:r>
              <a:rPr lang="ru-RU" sz="2400" b="1" dirty="0"/>
              <a:t> </a:t>
            </a:r>
            <a:endParaRPr lang="ru-RU" sz="2400" dirty="0"/>
          </a:p>
          <a:p>
            <a:pPr>
              <a:defRPr/>
            </a:pPr>
            <a:r>
              <a:rPr lang="ru-RU" b="1" dirty="0"/>
              <a:t> </a:t>
            </a:r>
            <a:endParaRPr lang="ru-RU" dirty="0"/>
          </a:p>
          <a:p>
            <a:pPr>
              <a:defRPr/>
            </a:pP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-47875" y="1"/>
            <a:ext cx="9191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/>
          <p:nvPr/>
        </p:nvSpPr>
        <p:spPr bwMode="auto">
          <a:xfrm>
            <a:off x="1187624" y="548680"/>
            <a:ext cx="7200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/>
              <a:buChar char="•"/>
              <a:defRPr/>
            </a:pPr>
            <a:r>
              <a:rPr lang="ru-RU" sz="2000" dirty="0"/>
              <a:t>     Сказки – </a:t>
            </a:r>
            <a:r>
              <a:rPr lang="ru-RU" sz="2000" dirty="0" err="1"/>
              <a:t>шумелки</a:t>
            </a:r>
            <a:r>
              <a:rPr lang="ru-RU" sz="2000" dirty="0"/>
              <a:t>   помогут педагогам и родителям обеспечить в игровой форме разностороннее развитие детей  </a:t>
            </a:r>
            <a:r>
              <a:rPr lang="ru-RU" sz="2000" dirty="0" smtClean="0"/>
              <a:t>3-7 </a:t>
            </a:r>
            <a:r>
              <a:rPr lang="ru-RU" sz="2000" dirty="0"/>
              <a:t>лет.</a:t>
            </a:r>
            <a:endParaRPr dirty="0"/>
          </a:p>
          <a:p>
            <a:pPr algn="just">
              <a:buFont typeface="Arial"/>
              <a:buChar char="•"/>
              <a:defRPr/>
            </a:pPr>
            <a:r>
              <a:rPr lang="ru-RU" sz="2000" dirty="0"/>
              <a:t>  Дети  реализуют свои представления, образы в шумах, звуках, ритмах в игровом сказочном оформлении, что всегда сопровождается положительными эмоциями.</a:t>
            </a:r>
            <a:endParaRPr dirty="0"/>
          </a:p>
          <a:p>
            <a:pPr algn="just">
              <a:buFont typeface="Arial"/>
              <a:buChar char="•"/>
              <a:defRPr/>
            </a:pPr>
            <a:r>
              <a:rPr lang="ru-RU" sz="2000" dirty="0"/>
              <a:t> Совместное </a:t>
            </a:r>
            <a:r>
              <a:rPr lang="ru-RU" sz="2000" dirty="0" smtClean="0"/>
              <a:t>  </a:t>
            </a:r>
            <a:r>
              <a:rPr lang="ru-RU" sz="2000" dirty="0"/>
              <a:t>игровая деятельность взрослого и детей формирует навыки общения.</a:t>
            </a:r>
            <a:endParaRPr dirty="0"/>
          </a:p>
          <a:p>
            <a:pPr algn="just">
              <a:buFont typeface="Arial"/>
              <a:buChar char="•"/>
              <a:defRPr/>
            </a:pPr>
            <a:r>
              <a:rPr lang="ru-RU" sz="2000" dirty="0"/>
              <a:t>  Развивается слух детей, они различают даже небольшие оттенки звучания: громкости, продолжительности, </a:t>
            </a:r>
            <a:r>
              <a:rPr lang="ru-RU" sz="2000" dirty="0" smtClean="0"/>
              <a:t> </a:t>
            </a:r>
            <a:r>
              <a:rPr lang="ru-RU" sz="2000" dirty="0"/>
              <a:t>ритмы.</a:t>
            </a:r>
            <a:endParaRPr dirty="0"/>
          </a:p>
          <a:p>
            <a:pPr algn="just">
              <a:buFont typeface="Arial"/>
              <a:buChar char="•"/>
              <a:defRPr/>
            </a:pPr>
            <a:r>
              <a:rPr lang="ru-RU" sz="2000" dirty="0"/>
              <a:t>  Развивается слуховая память, дети учатся внимательно слушать и быстро реагировать на отдельные слова сказок.</a:t>
            </a:r>
            <a:endParaRPr dirty="0"/>
          </a:p>
          <a:p>
            <a:pPr algn="just">
              <a:buFont typeface="Arial"/>
              <a:buChar char="•"/>
              <a:defRPr/>
            </a:pPr>
            <a:r>
              <a:rPr lang="ru-RU" sz="2000" dirty="0"/>
              <a:t> Формируются навыки сотрудничества и сотворчества. Развивается выдержка.</a:t>
            </a:r>
            <a:endParaRPr dirty="0"/>
          </a:p>
          <a:p>
            <a:pPr>
              <a:defRPr/>
            </a:pPr>
            <a:r>
              <a:rPr lang="ru-RU" sz="2000" dirty="0"/>
              <a:t> </a:t>
            </a:r>
            <a:endParaRPr dirty="0"/>
          </a:p>
          <a:p>
            <a:pPr>
              <a:defRPr/>
            </a:pPr>
            <a:r>
              <a:rPr lang="ru-RU" dirty="0"/>
              <a:t> 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-47874" y="0"/>
            <a:ext cx="9191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/>
          <p:nvPr/>
        </p:nvSpPr>
        <p:spPr bwMode="auto">
          <a:xfrm>
            <a:off x="1475657" y="1052736"/>
            <a:ext cx="6624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/>
              <a:t>ВЫБОР ТЕКСТА</a:t>
            </a:r>
            <a:endParaRPr/>
          </a:p>
          <a:p>
            <a:pPr algn="ctr">
              <a:defRPr/>
            </a:pPr>
            <a:endParaRPr lang="ru-RU" sz="2400"/>
          </a:p>
          <a:p>
            <a:pPr>
              <a:defRPr/>
            </a:pPr>
            <a:r>
              <a:rPr lang="ru-RU" sz="2400">
                <a:latin typeface="Times New Roman"/>
                <a:cs typeface="Times New Roman"/>
              </a:rPr>
              <a:t>1.Выбирая текст, учитывайте насколько он подходит детям по сложности и объёму.</a:t>
            </a:r>
            <a:endParaRPr/>
          </a:p>
          <a:p>
            <a:pPr>
              <a:defRPr/>
            </a:pPr>
            <a:r>
              <a:rPr lang="ru-RU" sz="2400">
                <a:latin typeface="Times New Roman"/>
                <a:cs typeface="Times New Roman"/>
              </a:rPr>
              <a:t>2. Определите, какую педагогическую ценность имеет выбранный текст. </a:t>
            </a:r>
            <a:endParaRPr/>
          </a:p>
          <a:p>
            <a:pPr>
              <a:defRPr/>
            </a:pPr>
            <a:r>
              <a:rPr lang="ru-RU" sz="2400">
                <a:latin typeface="Times New Roman"/>
                <a:cs typeface="Times New Roman"/>
              </a:rPr>
              <a:t>3. Определите заранее смысловые акценты и паузы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-47874" y="0"/>
            <a:ext cx="9191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/>
          <p:nvPr/>
        </p:nvSpPr>
        <p:spPr bwMode="auto">
          <a:xfrm>
            <a:off x="971599" y="0"/>
            <a:ext cx="74888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ru-RU" sz="2000" b="1" dirty="0"/>
          </a:p>
          <a:p>
            <a:pPr algn="ctr">
              <a:defRPr/>
            </a:pPr>
            <a:r>
              <a:rPr lang="ru-RU" sz="2000" b="1" dirty="0"/>
              <a:t>ВЫБОР ИНСТРУМЕНТОВ</a:t>
            </a:r>
            <a:endParaRPr lang="ru-RU" sz="2000" dirty="0"/>
          </a:p>
          <a:p>
            <a:pPr>
              <a:defRPr/>
            </a:pPr>
            <a:r>
              <a:rPr lang="ru-RU" sz="2000" dirty="0"/>
              <a:t> </a:t>
            </a:r>
            <a:endParaRPr dirty="0"/>
          </a:p>
          <a:p>
            <a:pPr>
              <a:defRPr/>
            </a:pPr>
            <a:r>
              <a:rPr lang="ru-RU" sz="2000" dirty="0"/>
              <a:t>1.	Определите, какие музыкальные или шумовые инструменты и предметы, а также звукоподражания, которые подойдут для шумового оформления текста. Сделайте соответствующие пометки или условные обозначения в тексте.</a:t>
            </a:r>
            <a:endParaRPr dirty="0"/>
          </a:p>
          <a:p>
            <a:pPr>
              <a:defRPr/>
            </a:pPr>
            <a:r>
              <a:rPr lang="ru-RU" sz="2000" dirty="0"/>
              <a:t> </a:t>
            </a:r>
            <a:endParaRPr dirty="0"/>
          </a:p>
          <a:p>
            <a:pPr>
              <a:defRPr/>
            </a:pPr>
            <a:r>
              <a:rPr lang="ru-RU" sz="2000" dirty="0"/>
              <a:t>2. 	Решите и, при необходимости, укажите в тексте, как именно следует играть в каждом случае: приём </a:t>
            </a:r>
            <a:r>
              <a:rPr lang="ru-RU" sz="2000" dirty="0" err="1"/>
              <a:t>звукоизвлечения</a:t>
            </a:r>
            <a:r>
              <a:rPr lang="ru-RU" sz="2000" dirty="0"/>
              <a:t>, громкость,  продолжительность.</a:t>
            </a:r>
            <a:endParaRPr dirty="0"/>
          </a:p>
          <a:p>
            <a:pPr>
              <a:defRPr/>
            </a:pPr>
            <a:r>
              <a:rPr lang="ru-RU" sz="2000" dirty="0"/>
              <a:t> </a:t>
            </a:r>
            <a:endParaRPr dirty="0"/>
          </a:p>
          <a:p>
            <a:pPr>
              <a:defRPr/>
            </a:pPr>
            <a:r>
              <a:rPr lang="ru-RU" sz="2000" dirty="0"/>
              <a:t>3. 	Решите, на каком инструменте будет играть ребёнок: первое время лучше предлагать </a:t>
            </a:r>
            <a:r>
              <a:rPr lang="ru-RU" sz="2000" dirty="0" smtClean="0"/>
              <a:t> </a:t>
            </a:r>
            <a:r>
              <a:rPr lang="ru-RU" sz="2000" dirty="0"/>
              <a:t>несколько простых </a:t>
            </a:r>
            <a:r>
              <a:rPr lang="ru-RU" sz="2000" dirty="0" smtClean="0"/>
              <a:t>–пакеты ,коробки, </a:t>
            </a:r>
            <a:r>
              <a:rPr lang="ru-RU" sz="2000" dirty="0"/>
              <a:t>где маловероятны варианты </a:t>
            </a:r>
            <a:r>
              <a:rPr lang="ru-RU" sz="2000" dirty="0" err="1"/>
              <a:t>звукоизвлечения</a:t>
            </a:r>
            <a:r>
              <a:rPr lang="ru-RU" sz="2000" dirty="0"/>
              <a:t>. Учитывайте, какими приёмами ребёнок уже владеет, какие должен освоить.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2"/>
          <p:cNvSpPr txBox="1"/>
          <p:nvPr/>
        </p:nvSpPr>
        <p:spPr bwMode="auto">
          <a:xfrm>
            <a:off x="2771800" y="188640"/>
            <a:ext cx="453650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 dirty="0"/>
              <a:t>РЕКОМЕНДУЕМЫЕ  ИНСТРУМЕНТЫ</a:t>
            </a:r>
            <a:endParaRPr lang="ru-RU" dirty="0"/>
          </a:p>
          <a:p>
            <a:pPr algn="ctr">
              <a:defRPr/>
            </a:pPr>
            <a:endParaRPr lang="ru-RU" sz="2000" b="1" dirty="0"/>
          </a:p>
          <a:p>
            <a:pPr algn="ctr">
              <a:defRPr/>
            </a:pPr>
            <a:r>
              <a:rPr lang="ru-RU" sz="2000" b="1" dirty="0"/>
              <a:t> </a:t>
            </a:r>
            <a:r>
              <a:rPr lang="ru-RU" sz="2000" dirty="0"/>
              <a:t>металлофон  </a:t>
            </a:r>
            <a:endParaRPr dirty="0"/>
          </a:p>
          <a:p>
            <a:pPr algn="ctr">
              <a:defRPr/>
            </a:pPr>
            <a:r>
              <a:rPr lang="ru-RU" sz="2000" dirty="0"/>
              <a:t>деревянные ложки </a:t>
            </a:r>
            <a:endParaRPr dirty="0"/>
          </a:p>
          <a:p>
            <a:pPr algn="ctr">
              <a:defRPr/>
            </a:pPr>
            <a:r>
              <a:rPr lang="ru-RU" sz="2000" dirty="0"/>
              <a:t>барабан </a:t>
            </a:r>
            <a:endParaRPr dirty="0"/>
          </a:p>
          <a:p>
            <a:pPr algn="ctr">
              <a:defRPr/>
            </a:pPr>
            <a:r>
              <a:rPr lang="ru-RU" sz="2000" dirty="0"/>
              <a:t>бубен </a:t>
            </a:r>
            <a:endParaRPr dirty="0"/>
          </a:p>
          <a:p>
            <a:pPr algn="ctr">
              <a:defRPr/>
            </a:pPr>
            <a:r>
              <a:rPr lang="ru-RU" sz="2000" dirty="0"/>
              <a:t>трещотка </a:t>
            </a:r>
            <a:endParaRPr dirty="0"/>
          </a:p>
          <a:p>
            <a:pPr algn="ctr">
              <a:defRPr/>
            </a:pPr>
            <a:r>
              <a:rPr lang="ru-RU" sz="2000" dirty="0"/>
              <a:t>треугольник </a:t>
            </a:r>
            <a:endParaRPr dirty="0"/>
          </a:p>
          <a:p>
            <a:pPr algn="ctr">
              <a:defRPr/>
            </a:pPr>
            <a:r>
              <a:rPr lang="ru-RU" sz="2000" dirty="0"/>
              <a:t>колокольчик  </a:t>
            </a:r>
            <a:endParaRPr dirty="0"/>
          </a:p>
          <a:p>
            <a:pPr algn="ctr">
              <a:defRPr/>
            </a:pPr>
            <a:r>
              <a:rPr lang="ru-RU" sz="2000" dirty="0" smtClean="0"/>
              <a:t> </a:t>
            </a:r>
            <a:endParaRPr dirty="0"/>
          </a:p>
          <a:p>
            <a:pPr algn="ctr">
              <a:defRPr/>
            </a:pPr>
            <a:r>
              <a:rPr lang="ru-RU" sz="2000" dirty="0" smtClean="0"/>
              <a:t> </a:t>
            </a:r>
            <a:r>
              <a:rPr lang="ru-RU" sz="2000" dirty="0"/>
              <a:t>тарелочки </a:t>
            </a:r>
            <a:endParaRPr dirty="0"/>
          </a:p>
          <a:p>
            <a:pPr algn="ctr">
              <a:defRPr/>
            </a:pPr>
            <a:r>
              <a:rPr lang="ru-RU" sz="2000" dirty="0"/>
              <a:t>коробочка (деревянная)                     </a:t>
            </a:r>
            <a:endParaRPr dirty="0"/>
          </a:p>
          <a:p>
            <a:pPr algn="ctr">
              <a:defRPr/>
            </a:pPr>
            <a:r>
              <a:rPr lang="ru-RU" sz="2000" dirty="0"/>
              <a:t>погремушка/маракасы  </a:t>
            </a:r>
            <a:endParaRPr dirty="0"/>
          </a:p>
          <a:p>
            <a:pPr algn="ctr">
              <a:defRPr/>
            </a:pPr>
            <a:r>
              <a:rPr lang="ru-RU" sz="2000" dirty="0" smtClean="0"/>
              <a:t> </a:t>
            </a:r>
            <a:r>
              <a:rPr lang="ru-RU" sz="2000" dirty="0"/>
              <a:t>колокольчик</a:t>
            </a:r>
            <a:endParaRPr dirty="0"/>
          </a:p>
          <a:p>
            <a:pPr algn="ctr">
              <a:defRPr/>
            </a:pPr>
            <a:r>
              <a:rPr lang="ru-RU" sz="2000" dirty="0"/>
              <a:t>целлофан </a:t>
            </a:r>
            <a:endParaRPr dirty="0"/>
          </a:p>
          <a:p>
            <a:pPr algn="ctr">
              <a:defRPr/>
            </a:pPr>
            <a:r>
              <a:rPr lang="ru-RU" sz="2000" dirty="0"/>
              <a:t>расчёска  </a:t>
            </a:r>
            <a:endParaRPr dirty="0"/>
          </a:p>
          <a:p>
            <a:pPr algn="ctr">
              <a:defRPr/>
            </a:pPr>
            <a:r>
              <a:rPr lang="ru-RU" sz="2000" dirty="0"/>
              <a:t>трубка </a:t>
            </a:r>
            <a:r>
              <a:rPr lang="ru-RU" sz="2000" dirty="0" smtClean="0"/>
              <a:t> </a:t>
            </a:r>
            <a:endParaRPr dirty="0"/>
          </a:p>
          <a:p>
            <a:pPr algn="ctr">
              <a:defRPr/>
            </a:pPr>
            <a:r>
              <a:rPr lang="ru-RU" sz="2000" dirty="0" smtClean="0"/>
              <a:t>карандаши</a:t>
            </a:r>
            <a:endParaRPr dirty="0"/>
          </a:p>
          <a:p>
            <a:pPr algn="ctr"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"/>
          <p:cNvSpPr txBox="1"/>
          <p:nvPr/>
        </p:nvSpPr>
        <p:spPr bwMode="auto">
          <a:xfrm>
            <a:off x="1187624" y="188640"/>
            <a:ext cx="7956375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/>
              <a:t>Озвучивание сказки</a:t>
            </a:r>
            <a:endParaRPr dirty="0"/>
          </a:p>
          <a:p>
            <a:pPr algn="ctr">
              <a:defRPr/>
            </a:pPr>
            <a:endParaRPr lang="ru-RU" sz="900" dirty="0"/>
          </a:p>
          <a:p>
            <a:pPr>
              <a:buFont typeface="Arial"/>
              <a:buChar char="•"/>
              <a:defRPr/>
            </a:pPr>
            <a:r>
              <a:rPr lang="ru-RU" dirty="0"/>
              <a:t>   </a:t>
            </a:r>
            <a:r>
              <a:rPr lang="ru-RU" sz="2000" dirty="0"/>
              <a:t>Сказки или истории должны быть выучены взрослым почти наизусть.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Не следует перегружать рассказ звуковыми эффектами, на первом месте должна оставаться всё же сама история, а не игра на инструментах.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Благодаря использованию инструментов история или сказка должна стать более интересной и яркой.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</a:t>
            </a:r>
            <a:r>
              <a:rPr lang="ru-RU" sz="2000" dirty="0" smtClean="0"/>
              <a:t> </a:t>
            </a:r>
            <a:r>
              <a:rPr lang="ru-RU" sz="2000" dirty="0"/>
              <a:t>В</a:t>
            </a:r>
            <a:r>
              <a:rPr lang="ru-RU" sz="2000" dirty="0" smtClean="0"/>
              <a:t> </a:t>
            </a:r>
            <a:r>
              <a:rPr lang="ru-RU" sz="2000" dirty="0"/>
              <a:t>детском учреждении или дома </a:t>
            </a:r>
            <a:r>
              <a:rPr lang="ru-RU" sz="2000" dirty="0" smtClean="0"/>
              <a:t>кроме музыкальных </a:t>
            </a:r>
            <a:r>
              <a:rPr lang="ru-RU" sz="2000" dirty="0"/>
              <a:t>инструментов, подберите для игры подходящие звучащие предметы.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Перед озвучиванием раздайте инструменты с учётом возможностей детей,  можно также предложить им выбрать инструмент и дать время  проверить звучание.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Обеспечьте благоприятную, спокойную обстановку для озвучивания сказки, чтобы и </a:t>
            </a:r>
            <a:r>
              <a:rPr lang="ru-RU" sz="2000" dirty="0" smtClean="0"/>
              <a:t> рассказ воспитателя, </a:t>
            </a:r>
            <a:r>
              <a:rPr lang="ru-RU" sz="2000" dirty="0"/>
              <a:t>и шумовое оформление произвели впечатление на детей. </a:t>
            </a:r>
            <a:endParaRPr dirty="0"/>
          </a:p>
          <a:p>
            <a:pPr>
              <a:buFont typeface="Arial"/>
              <a:buChar char="•"/>
              <a:defRPr/>
            </a:pPr>
            <a:r>
              <a:rPr lang="ru-RU" sz="2000" dirty="0"/>
              <a:t>   Во время исполнения используйте жесты и мимику, говорите    		   медленно и выразительно, выдерживайте паузы. </a:t>
            </a:r>
            <a:endParaRPr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6"/>
          <p:cNvSpPr txBox="1"/>
          <p:nvPr/>
        </p:nvSpPr>
        <p:spPr bwMode="auto">
          <a:xfrm>
            <a:off x="1115616" y="1268760"/>
            <a:ext cx="784887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  <a:defRPr/>
            </a:pPr>
            <a:r>
              <a:rPr lang="ru-RU"/>
              <a:t>    </a:t>
            </a:r>
            <a:r>
              <a:rPr lang="ru-RU" sz="2000"/>
              <a:t>Во время рассказа чаще глядите детям в глаза.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2000"/>
              <a:t>   Игра на инструменте, должна звучать в паузах, иллюстрируя текст.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2000"/>
              <a:t>   Побуждайте детей к игре на инструментах. Вступление можно подсказывать взглядом, жестом или  сигналом.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2000"/>
              <a:t>   Мимикой и жестами можно подсказывать детям громкость и скорость игры. Лучше не прерывать без особой необходимости игру ребёнка.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2000"/>
              <a:t>   Взрослый должен подготовить указания для игры на инструментах заранее, но, в то же время, быть готовым  поддержать  незапланированное вступление ребёнка, его творческую инициативу детей,  идеи детей. 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2000"/>
              <a:t>    Возможно также   музицирование детей без помощи взрослых.</a:t>
            </a:r>
          </a:p>
          <a:p>
            <a:pPr>
              <a:buFont typeface="Arial"/>
              <a:buChar char="•"/>
              <a:defRPr/>
            </a:pPr>
            <a:r>
              <a:rPr lang="ru-RU" sz="2000"/>
              <a:t>    Учите детей бережному обращению с инструментами.</a:t>
            </a:r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-180528" y="260648"/>
            <a:ext cx="8686800" cy="1800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8000" b="1" dirty="0" smtClean="0">
                <a:solidFill>
                  <a:srgbClr val="FF3300"/>
                </a:solidFill>
              </a:rPr>
              <a:t>Теремок</a:t>
            </a:r>
            <a:r>
              <a:rPr lang="ru-RU" sz="8900" b="1" dirty="0" smtClean="0">
                <a:solidFill>
                  <a:srgbClr val="FF3300"/>
                </a:solidFill>
              </a:rPr>
              <a:t> </a:t>
            </a:r>
            <a:r>
              <a:rPr lang="ru-RU" sz="8900" b="1" dirty="0">
                <a:solidFill>
                  <a:srgbClr val="FF3300"/>
                </a:solidFill>
              </a:rPr>
              <a:t/>
            </a:r>
            <a:br>
              <a:rPr lang="ru-RU" sz="8900" b="1" dirty="0">
                <a:solidFill>
                  <a:srgbClr val="FF3300"/>
                </a:solidFill>
              </a:rPr>
            </a:br>
            <a:endParaRPr lang="ru-RU" sz="8000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1916832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ЗАДАЧИ:ПРОБУЖДАТЬ </a:t>
            </a:r>
            <a:r>
              <a:rPr lang="ru-RU" dirty="0" smtClean="0"/>
              <a:t>ИНТЕРЕС К СКАЗКАМ-ШУМЕЛКАМ, ФОРМИРОВАТЬ ПРЕДСТАВЛЕНИЕ ОБРАЗОВ В ШУМАХ,В РИТМАХ.ВОВЛЕЧЬ СТЕСНИТЕЛЬНЫХ И НЕУВЕРЕННЫХ В СЕБЯ ДЕТЕЙ В ТЕАТРАЛИЗОВАННУЮ ДЕЯТЕЛЬНОСТЬ.ПОМОЧЬ ДЕТЯМ ЛУЧШЕ </a:t>
            </a:r>
            <a:r>
              <a:rPr lang="ru-RU" smtClean="0"/>
              <a:t>ЗАПОМНИТЬ СКАЗКУ.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</a:majorFont>
      <a:minorFont>
        <a:latin typeface="Franklin Gothic Book"/>
        <a:ea typeface="Arial"/>
        <a:cs typeface="Arial"/>
      </a:minorFont>
    </a:fontScheme>
    <a:fmtScheme name="Трек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160</Words>
  <Application>Microsoft Office PowerPoint</Application>
  <DocSecurity>0</DocSecurity>
  <PresentationFormat>Экран (4:3)</PresentationFormat>
  <Paragraphs>71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воспитатель: Осипова Е.С.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Теремок  </vt:lpstr>
      <vt:lpstr>Презентация PowerPoint</vt:lpstr>
      <vt:lpstr>Презентация PowerPoint</vt:lpstr>
      <vt:lpstr>У страха глаза велики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марина</dc:creator>
  <cp:keywords/>
  <dc:description/>
  <cp:lastModifiedBy>ЛЮБОВЬ</cp:lastModifiedBy>
  <cp:revision>37</cp:revision>
  <dcterms:created xsi:type="dcterms:W3CDTF">2014-11-13T04:22:30Z</dcterms:created>
  <dcterms:modified xsi:type="dcterms:W3CDTF">2023-02-15T08:35:01Z</dcterms:modified>
  <cp:category/>
  <dc:identifier/>
  <cp:contentStatus/>
  <dc:language/>
  <cp:version/>
</cp:coreProperties>
</file>