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1284" y="-19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170640"/>
            <a:ext cx="8229240" cy="1351080"/>
          </a:xfrm>
          <a:prstGeom prst="rect">
            <a:avLst/>
          </a:prstGeom>
        </p:spPr>
        <p:txBody>
          <a:bodyPr lIns="0" tIns="0" rIns="0" bIns="0" anchor="ctr">
            <a:spAutoFit/>
          </a:bodyPr>
          <a:lstStyle/>
          <a:p>
            <a:endParaRPr lang="ru-RU" sz="4400" b="0" strike="noStrike" spc="-1">
              <a:solidFill>
                <a:srgbClr val="FFFFFF"/>
              </a:solidFill>
              <a:latin typeface="Tahoma"/>
            </a:endParaRPr>
          </a:p>
        </p:txBody>
      </p:sp>
      <p:sp>
        <p:nvSpPr>
          <p:cNvPr id="27"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ru-RU" sz="3200" b="0" strike="noStrike" spc="-1">
              <a:solidFill>
                <a:srgbClr val="FFFFFF"/>
              </a:solidFill>
              <a:latin typeface="Tahoma"/>
            </a:endParaRPr>
          </a:p>
        </p:txBody>
      </p:sp>
      <p:sp>
        <p:nvSpPr>
          <p:cNvPr id="28"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ru-RU" sz="3200" b="0" strike="noStrike" spc="-1">
              <a:solidFill>
                <a:srgbClr val="FFFFFF"/>
              </a:solidFill>
              <a:latin typeface="Tahom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170640"/>
            <a:ext cx="8229240" cy="1351080"/>
          </a:xfrm>
          <a:prstGeom prst="rect">
            <a:avLst/>
          </a:prstGeom>
        </p:spPr>
        <p:txBody>
          <a:bodyPr lIns="0" tIns="0" rIns="0" bIns="0" anchor="ctr">
            <a:spAutoFit/>
          </a:bodyPr>
          <a:lstStyle/>
          <a:p>
            <a:endParaRPr lang="ru-RU" sz="4400" b="0" strike="noStrike" spc="-1">
              <a:solidFill>
                <a:srgbClr val="FFFFFF"/>
              </a:solidFill>
              <a:latin typeface="Tahoma"/>
            </a:endParaRPr>
          </a:p>
        </p:txBody>
      </p:sp>
      <p:sp>
        <p:nvSpPr>
          <p:cNvPr id="3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ru-RU" sz="3200" b="0" strike="noStrike" spc="-1">
              <a:solidFill>
                <a:srgbClr val="FFFFFF"/>
              </a:solidFill>
              <a:latin typeface="Tahoma"/>
            </a:endParaRPr>
          </a:p>
        </p:txBody>
      </p:sp>
      <p:sp>
        <p:nvSpPr>
          <p:cNvPr id="3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ru-RU" sz="3200" b="0" strike="noStrike" spc="-1">
              <a:solidFill>
                <a:srgbClr val="FFFFFF"/>
              </a:solidFill>
              <a:latin typeface="Tahoma"/>
            </a:endParaRPr>
          </a:p>
        </p:txBody>
      </p:sp>
      <p:sp>
        <p:nvSpPr>
          <p:cNvPr id="3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ru-RU" sz="3200" b="0" strike="noStrike" spc="-1">
              <a:solidFill>
                <a:srgbClr val="FFFFFF"/>
              </a:solidFill>
              <a:latin typeface="Tahoma"/>
            </a:endParaRPr>
          </a:p>
        </p:txBody>
      </p:sp>
      <p:sp>
        <p:nvSpPr>
          <p:cNvPr id="33"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ru-RU" sz="3200" b="0" strike="noStrike" spc="-1">
              <a:solidFill>
                <a:srgbClr val="FFFFFF"/>
              </a:solidFill>
              <a:latin typeface="Tahoma"/>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170640"/>
            <a:ext cx="8229240" cy="1351080"/>
          </a:xfrm>
          <a:prstGeom prst="rect">
            <a:avLst/>
          </a:prstGeom>
        </p:spPr>
        <p:txBody>
          <a:bodyPr lIns="0" tIns="0" rIns="0" bIns="0" anchor="ctr">
            <a:spAutoFit/>
          </a:bodyPr>
          <a:lstStyle/>
          <a:p>
            <a:endParaRPr lang="ru-RU" sz="4400" b="0" strike="noStrike" spc="-1">
              <a:solidFill>
                <a:srgbClr val="FFFFFF"/>
              </a:solidFill>
              <a:latin typeface="Tahoma"/>
            </a:endParaRPr>
          </a:p>
        </p:txBody>
      </p:sp>
      <p:sp>
        <p:nvSpPr>
          <p:cNvPr id="35" name="PlaceHolder 2"/>
          <p:cNvSpPr>
            <a:spLocks noGrp="1"/>
          </p:cNvSpPr>
          <p:nvPr>
            <p:ph type="body"/>
          </p:nvPr>
        </p:nvSpPr>
        <p:spPr>
          <a:xfrm>
            <a:off x="457200" y="1604520"/>
            <a:ext cx="2649600" cy="1896840"/>
          </a:xfrm>
          <a:prstGeom prst="rect">
            <a:avLst/>
          </a:prstGeom>
        </p:spPr>
        <p:txBody>
          <a:bodyPr lIns="0" tIns="0" rIns="0" bIns="0">
            <a:normAutofit fontScale="66000"/>
          </a:bodyPr>
          <a:lstStyle/>
          <a:p>
            <a:endParaRPr lang="ru-RU" sz="3200" b="0" strike="noStrike" spc="-1">
              <a:solidFill>
                <a:srgbClr val="FFFFFF"/>
              </a:solidFill>
              <a:latin typeface="Tahoma"/>
            </a:endParaRPr>
          </a:p>
        </p:txBody>
      </p:sp>
      <p:sp>
        <p:nvSpPr>
          <p:cNvPr id="36" name="PlaceHolder 3"/>
          <p:cNvSpPr>
            <a:spLocks noGrp="1"/>
          </p:cNvSpPr>
          <p:nvPr>
            <p:ph type="body"/>
          </p:nvPr>
        </p:nvSpPr>
        <p:spPr>
          <a:xfrm>
            <a:off x="3239640" y="1604520"/>
            <a:ext cx="2649600" cy="1896840"/>
          </a:xfrm>
          <a:prstGeom prst="rect">
            <a:avLst/>
          </a:prstGeom>
        </p:spPr>
        <p:txBody>
          <a:bodyPr lIns="0" tIns="0" rIns="0" bIns="0">
            <a:normAutofit fontScale="66000"/>
          </a:bodyPr>
          <a:lstStyle/>
          <a:p>
            <a:endParaRPr lang="ru-RU" sz="3200" b="0" strike="noStrike" spc="-1">
              <a:solidFill>
                <a:srgbClr val="FFFFFF"/>
              </a:solidFill>
              <a:latin typeface="Tahoma"/>
            </a:endParaRPr>
          </a:p>
        </p:txBody>
      </p:sp>
      <p:sp>
        <p:nvSpPr>
          <p:cNvPr id="37" name="PlaceHolder 4"/>
          <p:cNvSpPr>
            <a:spLocks noGrp="1"/>
          </p:cNvSpPr>
          <p:nvPr>
            <p:ph type="body"/>
          </p:nvPr>
        </p:nvSpPr>
        <p:spPr>
          <a:xfrm>
            <a:off x="6022080" y="1604520"/>
            <a:ext cx="2649600" cy="1896840"/>
          </a:xfrm>
          <a:prstGeom prst="rect">
            <a:avLst/>
          </a:prstGeom>
        </p:spPr>
        <p:txBody>
          <a:bodyPr lIns="0" tIns="0" rIns="0" bIns="0">
            <a:normAutofit fontScale="66000"/>
          </a:bodyPr>
          <a:lstStyle/>
          <a:p>
            <a:endParaRPr lang="ru-RU" sz="3200" b="0" strike="noStrike" spc="-1">
              <a:solidFill>
                <a:srgbClr val="FFFFFF"/>
              </a:solidFill>
              <a:latin typeface="Tahoma"/>
            </a:endParaRPr>
          </a:p>
        </p:txBody>
      </p:sp>
      <p:sp>
        <p:nvSpPr>
          <p:cNvPr id="38" name="PlaceHolder 5"/>
          <p:cNvSpPr>
            <a:spLocks noGrp="1"/>
          </p:cNvSpPr>
          <p:nvPr>
            <p:ph type="body"/>
          </p:nvPr>
        </p:nvSpPr>
        <p:spPr>
          <a:xfrm>
            <a:off x="457200" y="3682080"/>
            <a:ext cx="2649600" cy="1896840"/>
          </a:xfrm>
          <a:prstGeom prst="rect">
            <a:avLst/>
          </a:prstGeom>
        </p:spPr>
        <p:txBody>
          <a:bodyPr lIns="0" tIns="0" rIns="0" bIns="0">
            <a:normAutofit fontScale="66000"/>
          </a:bodyPr>
          <a:lstStyle/>
          <a:p>
            <a:endParaRPr lang="ru-RU" sz="3200" b="0" strike="noStrike" spc="-1">
              <a:solidFill>
                <a:srgbClr val="FFFFFF"/>
              </a:solidFill>
              <a:latin typeface="Tahoma"/>
            </a:endParaRPr>
          </a:p>
        </p:txBody>
      </p:sp>
      <p:sp>
        <p:nvSpPr>
          <p:cNvPr id="39" name="PlaceHolder 6"/>
          <p:cNvSpPr>
            <a:spLocks noGrp="1"/>
          </p:cNvSpPr>
          <p:nvPr>
            <p:ph type="body"/>
          </p:nvPr>
        </p:nvSpPr>
        <p:spPr>
          <a:xfrm>
            <a:off x="3239640" y="3682080"/>
            <a:ext cx="2649600" cy="1896840"/>
          </a:xfrm>
          <a:prstGeom prst="rect">
            <a:avLst/>
          </a:prstGeom>
        </p:spPr>
        <p:txBody>
          <a:bodyPr lIns="0" tIns="0" rIns="0" bIns="0">
            <a:normAutofit fontScale="66000"/>
          </a:bodyPr>
          <a:lstStyle/>
          <a:p>
            <a:endParaRPr lang="ru-RU" sz="3200" b="0" strike="noStrike" spc="-1">
              <a:solidFill>
                <a:srgbClr val="FFFFFF"/>
              </a:solidFill>
              <a:latin typeface="Tahoma"/>
            </a:endParaRPr>
          </a:p>
        </p:txBody>
      </p:sp>
      <p:sp>
        <p:nvSpPr>
          <p:cNvPr id="40" name="PlaceHolder 7"/>
          <p:cNvSpPr>
            <a:spLocks noGrp="1"/>
          </p:cNvSpPr>
          <p:nvPr>
            <p:ph type="body"/>
          </p:nvPr>
        </p:nvSpPr>
        <p:spPr>
          <a:xfrm>
            <a:off x="6022080" y="3682080"/>
            <a:ext cx="2649600" cy="1896840"/>
          </a:xfrm>
          <a:prstGeom prst="rect">
            <a:avLst/>
          </a:prstGeom>
        </p:spPr>
        <p:txBody>
          <a:bodyPr lIns="0" tIns="0" rIns="0" bIns="0">
            <a:normAutofit fontScale="66000"/>
          </a:bodyPr>
          <a:lstStyle/>
          <a:p>
            <a:endParaRPr lang="ru-RU" sz="3200" b="0" strike="noStrike" spc="-1">
              <a:solidFill>
                <a:srgbClr val="FFFFFF"/>
              </a:solidFill>
              <a:latin typeface="Tahom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170640"/>
            <a:ext cx="8229240" cy="1351080"/>
          </a:xfrm>
          <a:prstGeom prst="rect">
            <a:avLst/>
          </a:prstGeom>
        </p:spPr>
        <p:txBody>
          <a:bodyPr lIns="0" tIns="0" rIns="0" bIns="0" anchor="ctr">
            <a:spAutoFit/>
          </a:bodyPr>
          <a:lstStyle/>
          <a:p>
            <a:endParaRPr lang="ru-RU" sz="4400" b="0" strike="noStrike" spc="-1">
              <a:solidFill>
                <a:srgbClr val="FFFFFF"/>
              </a:solidFill>
              <a:latin typeface="Tahoma"/>
            </a:endParaRPr>
          </a:p>
        </p:txBody>
      </p:sp>
      <p:sp>
        <p:nvSpPr>
          <p:cNvPr id="6"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ru-RU"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170640"/>
            <a:ext cx="8229240" cy="1351080"/>
          </a:xfrm>
          <a:prstGeom prst="rect">
            <a:avLst/>
          </a:prstGeom>
        </p:spPr>
        <p:txBody>
          <a:bodyPr lIns="0" tIns="0" rIns="0" bIns="0" anchor="ctr">
            <a:spAutoFit/>
          </a:bodyPr>
          <a:lstStyle/>
          <a:p>
            <a:endParaRPr lang="ru-RU" sz="4400" b="0" strike="noStrike" spc="-1">
              <a:solidFill>
                <a:srgbClr val="FFFFFF"/>
              </a:solidFill>
              <a:latin typeface="Tahoma"/>
            </a:endParaRPr>
          </a:p>
        </p:txBody>
      </p:sp>
      <p:sp>
        <p:nvSpPr>
          <p:cNvPr id="8"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ru-RU" sz="3200" b="0" strike="noStrike" spc="-1">
              <a:solidFill>
                <a:srgbClr val="FFFFFF"/>
              </a:solidFill>
              <a:latin typeface="Tahoma"/>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170640"/>
            <a:ext cx="8229240" cy="1351080"/>
          </a:xfrm>
          <a:prstGeom prst="rect">
            <a:avLst/>
          </a:prstGeom>
        </p:spPr>
        <p:txBody>
          <a:bodyPr lIns="0" tIns="0" rIns="0" bIns="0" anchor="ctr">
            <a:spAutoFit/>
          </a:bodyPr>
          <a:lstStyle/>
          <a:p>
            <a:endParaRPr lang="ru-RU" sz="4400" b="0" strike="noStrike" spc="-1">
              <a:solidFill>
                <a:srgbClr val="FFFFFF"/>
              </a:solidFill>
              <a:latin typeface="Tahoma"/>
            </a:endParaRPr>
          </a:p>
        </p:txBody>
      </p:sp>
      <p:sp>
        <p:nvSpPr>
          <p:cNvPr id="10"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ru-RU" sz="3200" b="0" strike="noStrike" spc="-1">
              <a:solidFill>
                <a:srgbClr val="FFFFFF"/>
              </a:solidFill>
              <a:latin typeface="Tahoma"/>
            </a:endParaRPr>
          </a:p>
        </p:txBody>
      </p:sp>
      <p:sp>
        <p:nvSpPr>
          <p:cNvPr id="1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ru-RU" sz="3200" b="0" strike="noStrike" spc="-1">
              <a:solidFill>
                <a:srgbClr val="FFFFFF"/>
              </a:solidFill>
              <a:latin typeface="Tahom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170640"/>
            <a:ext cx="8229240" cy="1351080"/>
          </a:xfrm>
          <a:prstGeom prst="rect">
            <a:avLst/>
          </a:prstGeom>
        </p:spPr>
        <p:txBody>
          <a:bodyPr lIns="0" tIns="0" rIns="0" bIns="0" anchor="ctr">
            <a:spAutoFit/>
          </a:bodyPr>
          <a:lstStyle/>
          <a:p>
            <a:endParaRPr lang="ru-RU" sz="4400" b="0" strike="noStrike" spc="-1">
              <a:solidFill>
                <a:srgbClr val="FFFFFF"/>
              </a:solidFill>
              <a:latin typeface="Tahoma"/>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3600"/>
            <a:ext cx="8229240" cy="5307840"/>
          </a:xfrm>
          <a:prstGeom prst="rect">
            <a:avLst/>
          </a:prstGeom>
        </p:spPr>
        <p:txBody>
          <a:bodyPr lIns="0" tIns="0" rIns="0" bIns="0" anchor="ctr">
            <a:spAutoFit/>
          </a:bodyPr>
          <a:lstStyle/>
          <a:p>
            <a:pPr algn="ctr"/>
            <a:endParaRPr lang="ru-RU"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170640"/>
            <a:ext cx="8229240" cy="1351080"/>
          </a:xfrm>
          <a:prstGeom prst="rect">
            <a:avLst/>
          </a:prstGeom>
        </p:spPr>
        <p:txBody>
          <a:bodyPr lIns="0" tIns="0" rIns="0" bIns="0" anchor="ctr">
            <a:spAutoFit/>
          </a:bodyPr>
          <a:lstStyle/>
          <a:p>
            <a:endParaRPr lang="ru-RU" sz="4400" b="0" strike="noStrike" spc="-1">
              <a:solidFill>
                <a:srgbClr val="FFFFFF"/>
              </a:solidFill>
              <a:latin typeface="Tahoma"/>
            </a:endParaRPr>
          </a:p>
        </p:txBody>
      </p:sp>
      <p:sp>
        <p:nvSpPr>
          <p:cNvPr id="1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ru-RU" sz="3200" b="0" strike="noStrike" spc="-1">
              <a:solidFill>
                <a:srgbClr val="FFFFFF"/>
              </a:solidFill>
              <a:latin typeface="Tahoma"/>
            </a:endParaRPr>
          </a:p>
        </p:txBody>
      </p:sp>
      <p:sp>
        <p:nvSpPr>
          <p:cNvPr id="1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ru-RU" sz="3200" b="0" strike="noStrike" spc="-1">
              <a:solidFill>
                <a:srgbClr val="FFFFFF"/>
              </a:solidFill>
              <a:latin typeface="Tahoma"/>
            </a:endParaRPr>
          </a:p>
        </p:txBody>
      </p:sp>
      <p:sp>
        <p:nvSpPr>
          <p:cNvPr id="1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ru-RU" sz="3200" b="0" strike="noStrike" spc="-1">
              <a:solidFill>
                <a:srgbClr val="FFFFFF"/>
              </a:solidFill>
              <a:latin typeface="Tahoma"/>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170640"/>
            <a:ext cx="8229240" cy="1351080"/>
          </a:xfrm>
          <a:prstGeom prst="rect">
            <a:avLst/>
          </a:prstGeom>
        </p:spPr>
        <p:txBody>
          <a:bodyPr lIns="0" tIns="0" rIns="0" bIns="0" anchor="ctr">
            <a:spAutoFit/>
          </a:bodyPr>
          <a:lstStyle/>
          <a:p>
            <a:endParaRPr lang="ru-RU" sz="4400" b="0" strike="noStrike" spc="-1">
              <a:solidFill>
                <a:srgbClr val="FFFFFF"/>
              </a:solidFill>
              <a:latin typeface="Tahoma"/>
            </a:endParaRPr>
          </a:p>
        </p:txBody>
      </p:sp>
      <p:sp>
        <p:nvSpPr>
          <p:cNvPr id="19"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ru-RU" sz="3200" b="0" strike="noStrike" spc="-1">
              <a:solidFill>
                <a:srgbClr val="FFFFFF"/>
              </a:solidFill>
              <a:latin typeface="Tahoma"/>
            </a:endParaRPr>
          </a:p>
        </p:txBody>
      </p:sp>
      <p:sp>
        <p:nvSpPr>
          <p:cNvPr id="2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ru-RU" sz="3200" b="0" strike="noStrike" spc="-1">
              <a:solidFill>
                <a:srgbClr val="FFFFFF"/>
              </a:solidFill>
              <a:latin typeface="Tahoma"/>
            </a:endParaRPr>
          </a:p>
        </p:txBody>
      </p:sp>
      <p:sp>
        <p:nvSpPr>
          <p:cNvPr id="21"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ru-RU" sz="3200" b="0" strike="noStrike" spc="-1">
              <a:solidFill>
                <a:srgbClr val="FFFFFF"/>
              </a:solidFill>
              <a:latin typeface="Tahoma"/>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170640"/>
            <a:ext cx="8229240" cy="1351080"/>
          </a:xfrm>
          <a:prstGeom prst="rect">
            <a:avLst/>
          </a:prstGeom>
        </p:spPr>
        <p:txBody>
          <a:bodyPr lIns="0" tIns="0" rIns="0" bIns="0" anchor="ctr">
            <a:spAutoFit/>
          </a:bodyPr>
          <a:lstStyle/>
          <a:p>
            <a:endParaRPr lang="ru-RU" sz="4400" b="0" strike="noStrike" spc="-1">
              <a:solidFill>
                <a:srgbClr val="FFFFFF"/>
              </a:solidFill>
              <a:latin typeface="Tahoma"/>
            </a:endParaRPr>
          </a:p>
        </p:txBody>
      </p:sp>
      <p:sp>
        <p:nvSpPr>
          <p:cNvPr id="23"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ru-RU" sz="3200" b="0" strike="noStrike" spc="-1">
              <a:solidFill>
                <a:srgbClr val="FFFFFF"/>
              </a:solidFill>
              <a:latin typeface="Tahoma"/>
            </a:endParaRPr>
          </a:p>
        </p:txBody>
      </p:sp>
      <p:sp>
        <p:nvSpPr>
          <p:cNvPr id="24"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ru-RU" sz="3200" b="0" strike="noStrike" spc="-1">
              <a:solidFill>
                <a:srgbClr val="FFFFFF"/>
              </a:solidFill>
              <a:latin typeface="Tahoma"/>
            </a:endParaRPr>
          </a:p>
        </p:txBody>
      </p:sp>
      <p:sp>
        <p:nvSpPr>
          <p:cNvPr id="25"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ru-RU" sz="3200" b="0" strike="noStrike" spc="-1">
              <a:solidFill>
                <a:srgbClr val="FFFFFF"/>
              </a:solidFill>
              <a:latin typeface="Tahoma"/>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a:xfrm>
          <a:off x="0" y="0"/>
          <a:ext cx="0" cy="0"/>
          <a:chOff x="0" y="0"/>
          <a:chExt cx="0" cy="0"/>
        </a:xfrm>
      </p:grpSpPr>
      <p:sp>
        <p:nvSpPr>
          <p:cNvPr id="5" name="PlaceHolder 1"/>
          <p:cNvSpPr>
            <a:spLocks noGrp="1"/>
          </p:cNvSpPr>
          <p:nvPr>
            <p:ph type="dt"/>
          </p:nvPr>
        </p:nvSpPr>
        <p:spPr>
          <a:xfrm>
            <a:off x="457200" y="6245280"/>
            <a:ext cx="2133360" cy="475920"/>
          </a:xfrm>
          <a:prstGeom prst="rect">
            <a:avLst/>
          </a:prstGeom>
        </p:spPr>
        <p:txBody>
          <a:bodyPr anchor="b">
            <a:noAutofit/>
          </a:bodyPr>
          <a:lstStyle/>
          <a:p>
            <a:pPr>
              <a:lnSpc>
                <a:spcPct val="100000"/>
              </a:lnSpc>
            </a:pPr>
            <a:fld id="{EDFD5EC0-2C55-4B72-AEA2-3FAEFDA937FC}" type="datetime">
              <a:rPr lang="ru-RU" sz="1400" b="0" strike="noStrike" spc="-1">
                <a:solidFill>
                  <a:srgbClr val="FFFFFF"/>
                </a:solidFill>
                <a:latin typeface="Arial"/>
              </a:rPr>
              <a:t>16.02.2023</a:t>
            </a:fld>
            <a:endParaRPr lang="ru-RU" sz="1400" b="0" strike="noStrike" spc="-1">
              <a:latin typeface="Times New Roman"/>
            </a:endParaRPr>
          </a:p>
        </p:txBody>
      </p:sp>
      <p:sp>
        <p:nvSpPr>
          <p:cNvPr id="6" name="PlaceHolder 2"/>
          <p:cNvSpPr>
            <a:spLocks noGrp="1"/>
          </p:cNvSpPr>
          <p:nvPr>
            <p:ph type="ftr"/>
          </p:nvPr>
        </p:nvSpPr>
        <p:spPr>
          <a:xfrm>
            <a:off x="3124080" y="6245280"/>
            <a:ext cx="2895120" cy="475920"/>
          </a:xfrm>
          <a:prstGeom prst="rect">
            <a:avLst/>
          </a:prstGeom>
        </p:spPr>
        <p:txBody>
          <a:bodyPr anchor="b">
            <a:noAutofit/>
          </a:bodyPr>
          <a:lstStyle/>
          <a:p>
            <a:endParaRPr lang="ru-RU" sz="2400" b="0" strike="noStrike" spc="-1">
              <a:latin typeface="Times New Roman"/>
            </a:endParaRPr>
          </a:p>
        </p:txBody>
      </p:sp>
      <p:sp>
        <p:nvSpPr>
          <p:cNvPr id="2" name="PlaceHolder 3"/>
          <p:cNvSpPr>
            <a:spLocks noGrp="1"/>
          </p:cNvSpPr>
          <p:nvPr>
            <p:ph type="sldNum"/>
          </p:nvPr>
        </p:nvSpPr>
        <p:spPr>
          <a:xfrm>
            <a:off x="6553080" y="6245280"/>
            <a:ext cx="2133360" cy="475920"/>
          </a:xfrm>
          <a:prstGeom prst="rect">
            <a:avLst/>
          </a:prstGeom>
        </p:spPr>
        <p:txBody>
          <a:bodyPr anchor="b">
            <a:noAutofit/>
          </a:bodyPr>
          <a:lstStyle/>
          <a:p>
            <a:pPr algn="r">
              <a:lnSpc>
                <a:spcPct val="100000"/>
              </a:lnSpc>
            </a:pPr>
            <a:fld id="{A31191AE-A9C0-45A9-8789-36426FCCCCDF}" type="slidenum">
              <a:rPr lang="ru-RU" sz="1400" b="0" strike="noStrike" spc="-1">
                <a:solidFill>
                  <a:srgbClr val="FFFFFF"/>
                </a:solidFill>
                <a:latin typeface="Arial"/>
              </a:rPr>
              <a:t>‹#›</a:t>
            </a:fld>
            <a:endParaRPr lang="ru-RU" sz="1400" b="0" strike="noStrike" spc="-1">
              <a:latin typeface="Times New Roman"/>
            </a:endParaRPr>
          </a:p>
        </p:txBody>
      </p:sp>
      <p:sp>
        <p:nvSpPr>
          <p:cNvPr id="3" name="PlaceHolder 4"/>
          <p:cNvSpPr>
            <a:spLocks noGrp="1"/>
          </p:cNvSpPr>
          <p:nvPr>
            <p:ph type="title"/>
          </p:nvPr>
        </p:nvSpPr>
        <p:spPr>
          <a:xfrm>
            <a:off x="457200" y="273600"/>
            <a:ext cx="8229240" cy="1144800"/>
          </a:xfrm>
          <a:prstGeom prst="rect">
            <a:avLst/>
          </a:prstGeom>
        </p:spPr>
        <p:txBody>
          <a:bodyPr lIns="0" tIns="0" rIns="0" bIns="0" anchor="ctr">
            <a:noAutofit/>
          </a:bodyPr>
          <a:lstStyle/>
          <a:p>
            <a:r>
              <a:rPr lang="ru-RU" sz="4400" b="0" strike="noStrike" spc="-1">
                <a:solidFill>
                  <a:srgbClr val="FFFFFF"/>
                </a:solidFill>
                <a:latin typeface="Tahoma"/>
              </a:rPr>
              <a:t>Для правки текста заглавия щёлкните мышью</a:t>
            </a:r>
          </a:p>
        </p:txBody>
      </p:sp>
      <p:sp>
        <p:nvSpPr>
          <p:cNvPr id="4"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ru-RU" sz="3200" b="0" strike="noStrike" spc="-1">
                <a:solidFill>
                  <a:srgbClr val="FFFFFF"/>
                </a:solidFill>
                <a:latin typeface="Tahoma"/>
              </a:rPr>
              <a:t>Для правки структуры щёлкните мышью</a:t>
            </a:r>
          </a:p>
          <a:p>
            <a:pPr marL="864000" lvl="1" indent="-324000">
              <a:spcBef>
                <a:spcPts val="1134"/>
              </a:spcBef>
              <a:buClr>
                <a:srgbClr val="000000"/>
              </a:buClr>
              <a:buSzPct val="75000"/>
              <a:buFont typeface="Symbol" charset="2"/>
              <a:buChar char=""/>
            </a:pPr>
            <a:r>
              <a:rPr lang="ru-RU" sz="2400" b="0" strike="noStrike" spc="-1">
                <a:solidFill>
                  <a:srgbClr val="FFFFFF"/>
                </a:solidFill>
                <a:latin typeface="Tahoma"/>
              </a:rPr>
              <a:t>Второй уровень структуры</a:t>
            </a:r>
          </a:p>
          <a:p>
            <a:pPr marL="1296000" lvl="2" indent="-288000">
              <a:spcBef>
                <a:spcPts val="850"/>
              </a:spcBef>
              <a:buClr>
                <a:srgbClr val="000000"/>
              </a:buClr>
              <a:buSzPct val="45000"/>
              <a:buFont typeface="Wingdings" charset="2"/>
              <a:buChar char=""/>
            </a:pPr>
            <a:r>
              <a:rPr lang="ru-RU" sz="2000" b="0" strike="noStrike" spc="-1">
                <a:solidFill>
                  <a:srgbClr val="FFFFFF"/>
                </a:solidFill>
                <a:latin typeface="Tahoma"/>
              </a:rPr>
              <a:t>Третий уровень структуры</a:t>
            </a:r>
          </a:p>
          <a:p>
            <a:pPr marL="1728000" lvl="3" indent="-216000">
              <a:spcBef>
                <a:spcPts val="567"/>
              </a:spcBef>
              <a:buClr>
                <a:srgbClr val="000000"/>
              </a:buClr>
              <a:buSzPct val="75000"/>
              <a:buFont typeface="Symbol" charset="2"/>
              <a:buChar char=""/>
            </a:pPr>
            <a:r>
              <a:rPr lang="ru-RU" sz="2000" b="0" strike="noStrike" spc="-1">
                <a:solidFill>
                  <a:srgbClr val="FFFFFF"/>
                </a:solidFill>
                <a:latin typeface="Tahoma"/>
              </a:rPr>
              <a:t>Четвёртый уровень структуры</a:t>
            </a:r>
          </a:p>
          <a:p>
            <a:pPr marL="2160000" lvl="4" indent="-216000">
              <a:spcBef>
                <a:spcPts val="283"/>
              </a:spcBef>
              <a:buClr>
                <a:srgbClr val="000000"/>
              </a:buClr>
              <a:buSzPct val="45000"/>
              <a:buFont typeface="Wingdings" charset="2"/>
              <a:buChar char=""/>
            </a:pPr>
            <a:r>
              <a:rPr lang="ru-RU" sz="2000" b="0" strike="noStrike" spc="-1">
                <a:solidFill>
                  <a:srgbClr val="FFFFFF"/>
                </a:solidFill>
                <a:latin typeface="Tahoma"/>
              </a:rPr>
              <a:t>Пятый уровень структуры</a:t>
            </a:r>
          </a:p>
          <a:p>
            <a:pPr marL="2592000" lvl="5" indent="-216000">
              <a:spcBef>
                <a:spcPts val="283"/>
              </a:spcBef>
              <a:buClr>
                <a:srgbClr val="000000"/>
              </a:buClr>
              <a:buSzPct val="45000"/>
              <a:buFont typeface="Wingdings" charset="2"/>
              <a:buChar char=""/>
            </a:pPr>
            <a:r>
              <a:rPr lang="ru-RU" sz="2000" b="0" strike="noStrike" spc="-1">
                <a:solidFill>
                  <a:srgbClr val="FFFFFF"/>
                </a:solidFill>
                <a:latin typeface="Tahoma"/>
              </a:rPr>
              <a:t>Шестой уровень структуры</a:t>
            </a:r>
          </a:p>
          <a:p>
            <a:pPr marL="3024000" lvl="6" indent="-216000">
              <a:spcBef>
                <a:spcPts val="283"/>
              </a:spcBef>
              <a:buClr>
                <a:srgbClr val="000000"/>
              </a:buClr>
              <a:buSzPct val="45000"/>
              <a:buFont typeface="Wingdings" charset="2"/>
              <a:buChar char=""/>
            </a:pPr>
            <a:r>
              <a:rPr lang="ru-RU" sz="2000" b="0" strike="noStrike" spc="-1">
                <a:solidFill>
                  <a:srgbClr val="FFFFFF"/>
                </a:solidFill>
                <a:latin typeface="Tahoma"/>
              </a:rPr>
              <a:t>Седьмой уровень структуры</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xml"/><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5" Type="http://schemas.openxmlformats.org/officeDocument/2006/relationships/image" Target="../media/image46.png"/><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5"/>
          <p:cNvPicPr/>
          <p:nvPr/>
        </p:nvPicPr>
        <p:blipFill>
          <a:blip r:embed="rId2"/>
          <a:stretch/>
        </p:blipFill>
        <p:spPr>
          <a:xfrm>
            <a:off x="2428920" y="2000160"/>
            <a:ext cx="3276360" cy="2491920"/>
          </a:xfrm>
          <a:prstGeom prst="rect">
            <a:avLst/>
          </a:prstGeom>
          <a:ln w="9360">
            <a:noFill/>
          </a:ln>
        </p:spPr>
      </p:pic>
      <p:sp>
        <p:nvSpPr>
          <p:cNvPr id="42" name="TextShape 1"/>
          <p:cNvSpPr txBox="1"/>
          <p:nvPr/>
        </p:nvSpPr>
        <p:spPr>
          <a:xfrm>
            <a:off x="357120" y="571680"/>
            <a:ext cx="7772040" cy="1142640"/>
          </a:xfrm>
          <a:prstGeom prst="rect">
            <a:avLst/>
          </a:prstGeom>
          <a:noFill/>
          <a:ln w="9360">
            <a:noFill/>
          </a:ln>
        </p:spPr>
        <p:txBody>
          <a:bodyPr anchorCtr="1">
            <a:noAutofit/>
          </a:bodyPr>
          <a:lstStyle/>
          <a:p>
            <a:pPr algn="ctr">
              <a:lnSpc>
                <a:spcPct val="100000"/>
              </a:lnSpc>
            </a:pPr>
            <a:r>
              <a:rPr lang="ru-RU" sz="3200" b="0" i="1" strike="noStrike" spc="-1" dirty="0" smtClean="0">
                <a:solidFill>
                  <a:srgbClr val="00CCFF"/>
                </a:solidFill>
                <a:latin typeface="Monotype Corsiva"/>
              </a:rPr>
              <a:t>Баскетбол: история и основные характеристики игры</a:t>
            </a:r>
            <a:endParaRPr lang="ru-RU" sz="3200" b="0" strike="noStrike" spc="-1" dirty="0">
              <a:solidFill>
                <a:srgbClr val="FFFFFF"/>
              </a:solidFill>
              <a:latin typeface="Tahoma"/>
            </a:endParaRPr>
          </a:p>
        </p:txBody>
      </p:sp>
      <p:sp>
        <p:nvSpPr>
          <p:cNvPr id="43" name="CustomShape 2"/>
          <p:cNvSpPr/>
          <p:nvPr/>
        </p:nvSpPr>
        <p:spPr>
          <a:xfrm flipH="1" flipV="1">
            <a:off x="-468360" y="6858000"/>
            <a:ext cx="468000" cy="366480"/>
          </a:xfrm>
          <a:prstGeom prst="rect">
            <a:avLst/>
          </a:prstGeom>
          <a:noFill/>
          <a:ln w="9360">
            <a:noFill/>
          </a:ln>
        </p:spPr>
        <p:style>
          <a:lnRef idx="0">
            <a:scrgbClr r="0" g="0" b="0"/>
          </a:lnRef>
          <a:fillRef idx="0">
            <a:scrgbClr r="0" g="0" b="0"/>
          </a:fillRef>
          <a:effectRef idx="0">
            <a:scrgbClr r="0" g="0" b="0"/>
          </a:effectRef>
          <a:fontRef idx="minor"/>
        </p:style>
      </p:sp>
      <p:pic>
        <p:nvPicPr>
          <p:cNvPr id="44" name="Picture 6"/>
          <p:cNvPicPr/>
          <p:nvPr/>
        </p:nvPicPr>
        <p:blipFill>
          <a:blip r:embed="rId3"/>
          <a:stretch/>
        </p:blipFill>
        <p:spPr>
          <a:xfrm>
            <a:off x="5572080" y="3571920"/>
            <a:ext cx="2690280" cy="2112480"/>
          </a:xfrm>
          <a:prstGeom prst="rect">
            <a:avLst/>
          </a:prstGeom>
          <a:ln w="9360">
            <a:noFill/>
          </a:ln>
        </p:spPr>
      </p:pic>
      <p:sp>
        <p:nvSpPr>
          <p:cNvPr id="45" name="CustomShape 3"/>
          <p:cNvSpPr/>
          <p:nvPr/>
        </p:nvSpPr>
        <p:spPr>
          <a:xfrm>
            <a:off x="899592" y="5256000"/>
            <a:ext cx="3744416" cy="1125328"/>
          </a:xfrm>
          <a:prstGeom prst="rect">
            <a:avLst/>
          </a:prstGeom>
          <a:solidFill>
            <a:schemeClr val="bg1">
              <a:lumMod val="75000"/>
            </a:schemeClr>
          </a:solidFill>
          <a:ln>
            <a:solidFill>
              <a:schemeClr val="accent1">
                <a:lumMod val="20000"/>
                <a:lumOff val="80000"/>
              </a:schemeClr>
            </a:solidFill>
            <a:round/>
          </a:ln>
          <a:effectLst>
            <a:outerShdw blurRad="40000" dist="20160" dir="5400000" rotWithShape="0">
              <a:srgbClr val="000000">
                <a:alpha val="38000"/>
              </a:srgbClr>
            </a:outerShdw>
          </a:effectLst>
        </p:spPr>
        <p:style>
          <a:lnRef idx="3">
            <a:schemeClr val="lt1"/>
          </a:lnRef>
          <a:fillRef idx="1">
            <a:schemeClr val="accent1"/>
          </a:fillRef>
          <a:effectRef idx="1">
            <a:schemeClr val="accent1"/>
          </a:effectRef>
          <a:fontRef idx="minor"/>
        </p:style>
        <p:txBody>
          <a:bodyPr lIns="90000" tIns="45000" rIns="90000" bIns="45000">
            <a:noAutofit/>
          </a:bodyPr>
          <a:lstStyle/>
          <a:p>
            <a:pPr algn="ctr">
              <a:lnSpc>
                <a:spcPct val="100000"/>
              </a:lnSpc>
            </a:pPr>
            <a:r>
              <a:rPr lang="ru-RU" sz="1400" spc="-1" dirty="0" smtClean="0">
                <a:latin typeface="Arial"/>
              </a:rPr>
              <a:t>Учитель физической культуры</a:t>
            </a:r>
          </a:p>
          <a:p>
            <a:pPr algn="ctr">
              <a:lnSpc>
                <a:spcPct val="100000"/>
              </a:lnSpc>
            </a:pPr>
            <a:r>
              <a:rPr lang="ru-RU" sz="1400" spc="-1" dirty="0" smtClean="0">
                <a:latin typeface="Arial"/>
              </a:rPr>
              <a:t>ГБОУ СОШ №504</a:t>
            </a:r>
          </a:p>
          <a:p>
            <a:pPr algn="ctr">
              <a:lnSpc>
                <a:spcPct val="100000"/>
              </a:lnSpc>
            </a:pPr>
            <a:r>
              <a:rPr lang="ru-RU" sz="1400" spc="-1" dirty="0" smtClean="0">
                <a:latin typeface="Arial"/>
              </a:rPr>
              <a:t>Дроздова Виктория Андреевна</a:t>
            </a:r>
            <a:endParaRPr lang="ru-RU" sz="1400" spc="-1" dirty="0" smtClean="0">
              <a:latin typeface="Arial"/>
            </a:endParaRPr>
          </a:p>
          <a:p>
            <a:pPr algn="ctr">
              <a:lnSpc>
                <a:spcPct val="100000"/>
              </a:lnSpc>
            </a:pPr>
            <a:endParaRPr lang="ru-RU" sz="1400" b="0" strike="noStrike" spc="-1" dirty="0">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Определение опорной ноги</a:t>
            </a:r>
            <a:endParaRPr lang="ru-RU" sz="4400" b="0" strike="noStrike" spc="-1">
              <a:solidFill>
                <a:srgbClr val="FFFFFF"/>
              </a:solidFill>
              <a:latin typeface="Tahoma"/>
            </a:endParaRPr>
          </a:p>
        </p:txBody>
      </p:sp>
      <p:sp>
        <p:nvSpPr>
          <p:cNvPr id="75" name="TextShape 2"/>
          <p:cNvSpPr txBox="1"/>
          <p:nvPr/>
        </p:nvSpPr>
        <p:spPr>
          <a:xfrm>
            <a:off x="457200" y="1981080"/>
            <a:ext cx="8229240" cy="4114440"/>
          </a:xfrm>
          <a:prstGeom prst="rect">
            <a:avLst/>
          </a:prstGeom>
          <a:noFill/>
          <a:ln w="9360">
            <a:noFill/>
          </a:ln>
        </p:spPr>
        <p:txBody>
          <a:bodyPr>
            <a:noAutofit/>
          </a:bodyPr>
          <a:lstStyle/>
          <a:p>
            <a:pPr marL="343080" indent="-342720">
              <a:lnSpc>
                <a:spcPct val="80000"/>
              </a:lnSpc>
              <a:spcBef>
                <a:spcPts val="201"/>
              </a:spcBef>
            </a:pPr>
            <a:endParaRPr lang="ru-RU" sz="3200" b="0" strike="noStrike" spc="-1">
              <a:solidFill>
                <a:srgbClr val="FFFFFF"/>
              </a:solidFill>
              <a:latin typeface="Tahoma"/>
            </a:endParaRPr>
          </a:p>
          <a:p>
            <a:pPr marL="343080" indent="-342720">
              <a:lnSpc>
                <a:spcPct val="80000"/>
              </a:lnSpc>
              <a:spcBef>
                <a:spcPts val="281"/>
              </a:spcBef>
              <a:buClr>
                <a:srgbClr val="00CCFF"/>
              </a:buClr>
              <a:buSzPct val="65000"/>
              <a:buFont typeface="Wingdings" charset="2"/>
              <a:buChar char=""/>
            </a:pPr>
            <a:r>
              <a:rPr lang="ru-RU" sz="1400" b="0" strike="noStrike" spc="-1">
                <a:solidFill>
                  <a:srgbClr val="FFFFFF"/>
                </a:solidFill>
                <a:latin typeface="Times New Roman"/>
              </a:rPr>
              <a:t>Игрок, который ловит мяч, когда обе ноги находятся на полу, может использовать любую ногу, как опорную. В момент перемещения одной ноги, другая становится опорной. </a:t>
            </a:r>
            <a:endParaRPr lang="ru-RU" sz="1400" b="0" strike="noStrike" spc="-1">
              <a:solidFill>
                <a:srgbClr val="FFFFFF"/>
              </a:solidFill>
              <a:latin typeface="Tahoma"/>
            </a:endParaRPr>
          </a:p>
          <a:p>
            <a:pPr marL="343080" indent="-342720">
              <a:lnSpc>
                <a:spcPct val="80000"/>
              </a:lnSpc>
              <a:spcBef>
                <a:spcPts val="281"/>
              </a:spcBef>
              <a:buClr>
                <a:srgbClr val="00CCFF"/>
              </a:buClr>
              <a:buSzPct val="65000"/>
              <a:buFont typeface="Wingdings" charset="2"/>
              <a:buChar char=""/>
            </a:pPr>
            <a:r>
              <a:rPr lang="ru-RU" sz="1400" b="0" strike="noStrike" spc="-1">
                <a:solidFill>
                  <a:srgbClr val="FFFFFF"/>
                </a:solidFill>
                <a:latin typeface="Times New Roman"/>
              </a:rPr>
              <a:t>Игрок, который ловит мяч во время движения или ведения может остановиться следующим образом: </a:t>
            </a:r>
            <a:endParaRPr lang="ru-RU" sz="1400" b="0" strike="noStrike" spc="-1">
              <a:solidFill>
                <a:srgbClr val="FFFFFF"/>
              </a:solidFill>
              <a:latin typeface="Tahoma"/>
            </a:endParaRPr>
          </a:p>
          <a:p>
            <a:pPr marL="343080" indent="-342720">
              <a:lnSpc>
                <a:spcPct val="80000"/>
              </a:lnSpc>
              <a:spcBef>
                <a:spcPts val="281"/>
              </a:spcBef>
            </a:pPr>
            <a:r>
              <a:rPr lang="ru-RU" sz="1400" b="0" strike="noStrike" spc="-1">
                <a:solidFill>
                  <a:srgbClr val="FFFFFF"/>
                </a:solidFill>
                <a:latin typeface="Times New Roman"/>
              </a:rPr>
              <a:t>         </a:t>
            </a:r>
            <a:endParaRPr lang="ru-RU" sz="1400" b="0" strike="noStrike" spc="-1">
              <a:solidFill>
                <a:srgbClr val="FFFFFF"/>
              </a:solidFill>
              <a:latin typeface="Tahoma"/>
            </a:endParaRPr>
          </a:p>
          <a:p>
            <a:pPr marL="343080" indent="-342720">
              <a:lnSpc>
                <a:spcPct val="80000"/>
              </a:lnSpc>
              <a:spcBef>
                <a:spcPts val="281"/>
              </a:spcBef>
            </a:pPr>
            <a:r>
              <a:rPr lang="ru-RU" sz="1400" b="0" strike="noStrike" spc="-1">
                <a:solidFill>
                  <a:srgbClr val="00CCFF"/>
                </a:solidFill>
                <a:latin typeface="Times New Roman"/>
              </a:rPr>
              <a:t>         Ø</a:t>
            </a:r>
            <a:r>
              <a:rPr lang="ru-RU" sz="1400" b="0" strike="noStrike" spc="-1">
                <a:solidFill>
                  <a:srgbClr val="FFFFFF"/>
                </a:solidFill>
                <a:latin typeface="Times New Roman"/>
              </a:rPr>
              <a:t> </a:t>
            </a:r>
            <a:r>
              <a:rPr lang="ru-RU" sz="1400" b="0" strike="noStrike" spc="-1">
                <a:solidFill>
                  <a:srgbClr val="00CCFF"/>
                </a:solidFill>
                <a:latin typeface="Times New Roman"/>
              </a:rPr>
              <a:t>Если одна нога касается пола:</a:t>
            </a:r>
            <a:r>
              <a:rPr lang="ru-RU" sz="1400" b="0" strike="noStrike" spc="-1">
                <a:solidFill>
                  <a:srgbClr val="FFFFFF"/>
                </a:solidFill>
                <a:latin typeface="Times New Roman"/>
              </a:rPr>
              <a:t> </a:t>
            </a:r>
            <a:endParaRPr lang="ru-RU" sz="1400" b="0" strike="noStrike" spc="-1">
              <a:solidFill>
                <a:srgbClr val="FFFFFF"/>
              </a:solidFill>
              <a:latin typeface="Tahoma"/>
            </a:endParaRPr>
          </a:p>
          <a:p>
            <a:pPr marL="343080" indent="-342720">
              <a:lnSpc>
                <a:spcPct val="80000"/>
              </a:lnSpc>
              <a:spcBef>
                <a:spcPts val="281"/>
              </a:spcBef>
            </a:pPr>
            <a:r>
              <a:rPr lang="ru-RU" sz="1400" b="0" strike="noStrike" spc="-1">
                <a:solidFill>
                  <a:srgbClr val="FFFFFF"/>
                </a:solidFill>
                <a:latin typeface="Times New Roman"/>
              </a:rPr>
              <a:t>§  Эта нога становится опорной, как только другая нога касается пола. </a:t>
            </a:r>
            <a:endParaRPr lang="ru-RU" sz="1400" b="0" strike="noStrike" spc="-1">
              <a:solidFill>
                <a:srgbClr val="FFFFFF"/>
              </a:solidFill>
              <a:latin typeface="Tahoma"/>
            </a:endParaRPr>
          </a:p>
          <a:p>
            <a:pPr>
              <a:lnSpc>
                <a:spcPct val="80000"/>
              </a:lnSpc>
              <a:spcBef>
                <a:spcPts val="281"/>
              </a:spcBef>
            </a:pPr>
            <a:endParaRPr lang="ru-RU" sz="1400" b="0" strike="noStrike" spc="-1">
              <a:solidFill>
                <a:srgbClr val="FFFFFF"/>
              </a:solidFill>
              <a:latin typeface="Tahoma"/>
            </a:endParaRPr>
          </a:p>
          <a:p>
            <a:pPr marL="343080" indent="-342720">
              <a:lnSpc>
                <a:spcPct val="80000"/>
              </a:lnSpc>
              <a:spcBef>
                <a:spcPts val="281"/>
              </a:spcBef>
            </a:pPr>
            <a:r>
              <a:rPr lang="ru-RU" sz="1400" b="0" strike="noStrike" spc="-1">
                <a:solidFill>
                  <a:srgbClr val="FFFFFF"/>
                </a:solidFill>
                <a:latin typeface="Times New Roman"/>
              </a:rPr>
              <a:t>§  Игрок может выпрыгнуть с этой ноги и приземлиться на обе ноги одновременно. В этом случае ни та, ни другая нога не может быть опорной. </a:t>
            </a:r>
            <a:endParaRPr lang="ru-RU" sz="1400" b="0" strike="noStrike" spc="-1">
              <a:solidFill>
                <a:srgbClr val="FFFFFF"/>
              </a:solidFill>
              <a:latin typeface="Tahoma"/>
            </a:endParaRPr>
          </a:p>
          <a:p>
            <a:pPr marL="343080" indent="-342720">
              <a:lnSpc>
                <a:spcPct val="80000"/>
              </a:lnSpc>
              <a:spcBef>
                <a:spcPts val="281"/>
              </a:spcBef>
            </a:pPr>
            <a:r>
              <a:rPr lang="ru-RU" sz="1400" b="0" strike="noStrike" spc="-1">
                <a:solidFill>
                  <a:srgbClr val="00CCFF"/>
                </a:solidFill>
                <a:latin typeface="Times New Roman"/>
              </a:rPr>
              <a:t>        </a:t>
            </a:r>
            <a:endParaRPr lang="ru-RU" sz="1400" b="0" strike="noStrike" spc="-1">
              <a:solidFill>
                <a:srgbClr val="FFFFFF"/>
              </a:solidFill>
              <a:latin typeface="Tahoma"/>
            </a:endParaRPr>
          </a:p>
          <a:p>
            <a:pPr marL="343080" indent="-342720">
              <a:lnSpc>
                <a:spcPct val="80000"/>
              </a:lnSpc>
              <a:spcBef>
                <a:spcPts val="281"/>
              </a:spcBef>
            </a:pPr>
            <a:r>
              <a:rPr lang="ru-RU" sz="1400" b="0" strike="noStrike" spc="-1">
                <a:solidFill>
                  <a:srgbClr val="00CCFF"/>
                </a:solidFill>
                <a:latin typeface="Times New Roman"/>
              </a:rPr>
              <a:t>        Ø       Если обе ноги не касаются пола и игрок: </a:t>
            </a:r>
            <a:endParaRPr lang="ru-RU" sz="1400" b="0" strike="noStrike" spc="-1">
              <a:solidFill>
                <a:srgbClr val="FFFFFF"/>
              </a:solidFill>
              <a:latin typeface="Tahoma"/>
            </a:endParaRPr>
          </a:p>
          <a:p>
            <a:pPr marL="343080" indent="-342720">
              <a:lnSpc>
                <a:spcPct val="80000"/>
              </a:lnSpc>
              <a:spcBef>
                <a:spcPts val="281"/>
              </a:spcBef>
            </a:pPr>
            <a:r>
              <a:rPr lang="ru-RU" sz="1400" b="0" strike="noStrike" spc="-1">
                <a:solidFill>
                  <a:srgbClr val="FFFFFF"/>
                </a:solidFill>
                <a:latin typeface="Times New Roman"/>
              </a:rPr>
              <a:t>§  Приземляется на обе ноги одновременно, тогда любая нога может быть опорной. В момент отрыва одной ноги, другая становится опорной. </a:t>
            </a:r>
            <a:endParaRPr lang="ru-RU" sz="1400" b="0" strike="noStrike" spc="-1">
              <a:solidFill>
                <a:srgbClr val="FFFFFF"/>
              </a:solidFill>
              <a:latin typeface="Tahoma"/>
            </a:endParaRPr>
          </a:p>
          <a:p>
            <a:pPr marL="343080" indent="-342720">
              <a:lnSpc>
                <a:spcPct val="80000"/>
              </a:lnSpc>
              <a:spcBef>
                <a:spcPts val="281"/>
              </a:spcBef>
            </a:pPr>
            <a:r>
              <a:rPr lang="ru-RU" sz="1400" b="0" strike="noStrike" spc="-1">
                <a:solidFill>
                  <a:srgbClr val="FFFFFF"/>
                </a:solidFill>
                <a:latin typeface="Times New Roman"/>
              </a:rPr>
              <a:t>§  Приземляется одной ногой вслед за другой, тогда первая нога, коснувшаяся пола, становится опорной ногой. </a:t>
            </a:r>
            <a:endParaRPr lang="ru-RU" sz="1400" b="0" strike="noStrike" spc="-1">
              <a:solidFill>
                <a:srgbClr val="FFFFFF"/>
              </a:solidFill>
              <a:latin typeface="Tahoma"/>
            </a:endParaRPr>
          </a:p>
          <a:p>
            <a:pPr marL="343080" indent="-342720">
              <a:lnSpc>
                <a:spcPct val="80000"/>
              </a:lnSpc>
              <a:spcBef>
                <a:spcPts val="281"/>
              </a:spcBef>
            </a:pPr>
            <a:r>
              <a:rPr lang="ru-RU" sz="1400" b="0" strike="noStrike" spc="-1">
                <a:solidFill>
                  <a:srgbClr val="FFFFFF"/>
                </a:solidFill>
                <a:latin typeface="Times New Roman"/>
              </a:rPr>
              <a:t>§  Приземляется на одну ногу. Игрок может выпрыгнуть с этой ноги и приземлиться на обе ноги одновременно, после чего ни одна из ног не может быть опорной.</a:t>
            </a:r>
            <a:endParaRPr lang="ru-RU" sz="1400" b="0" strike="noStrike" spc="-1">
              <a:solidFill>
                <a:srgbClr val="FFFFFF"/>
              </a:solidFill>
              <a:latin typeface="Tahoma"/>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Нарушения</a:t>
            </a:r>
            <a:endParaRPr lang="ru-RU" sz="4400" b="0" strike="noStrike" spc="-1">
              <a:solidFill>
                <a:srgbClr val="FFFFFF"/>
              </a:solidFill>
              <a:latin typeface="Tahoma"/>
            </a:endParaRPr>
          </a:p>
        </p:txBody>
      </p:sp>
      <p:sp>
        <p:nvSpPr>
          <p:cNvPr id="77" name="TextShape 2"/>
          <p:cNvSpPr txBox="1"/>
          <p:nvPr/>
        </p:nvSpPr>
        <p:spPr>
          <a:xfrm>
            <a:off x="684360" y="1197000"/>
            <a:ext cx="3809520" cy="5373360"/>
          </a:xfrm>
          <a:prstGeom prst="rect">
            <a:avLst/>
          </a:prstGeom>
          <a:noFill/>
          <a:ln w="9360">
            <a:noFill/>
          </a:ln>
        </p:spPr>
        <p:txBody>
          <a:bodyPr>
            <a:noAutofit/>
          </a:bodyPr>
          <a:lstStyle/>
          <a:p>
            <a:pPr marL="343080" indent="-342720">
              <a:lnSpc>
                <a:spcPct val="80000"/>
              </a:lnSpc>
              <a:spcBef>
                <a:spcPts val="281"/>
              </a:spcBef>
              <a:buClr>
                <a:srgbClr val="00CCFF"/>
              </a:buClr>
              <a:buSzPct val="65000"/>
              <a:buFont typeface="Wingdings" charset="2"/>
              <a:buChar char=""/>
            </a:pPr>
            <a:r>
              <a:rPr lang="ru-RU" sz="1400" b="0" strike="noStrike" spc="-1">
                <a:solidFill>
                  <a:srgbClr val="00CCFF"/>
                </a:solidFill>
                <a:latin typeface="Tahoma"/>
              </a:rPr>
              <a:t>24 секунды</a:t>
            </a:r>
            <a:r>
              <a:rPr lang="ru-RU" sz="1400" b="0" strike="noStrike" spc="-1">
                <a:solidFill>
                  <a:srgbClr val="FFFFFF"/>
                </a:solidFill>
                <a:latin typeface="Tahoma"/>
              </a:rPr>
              <a:t> — команда владела мячом более 24 секунд и не произвела точного броска по кольцу. Команда получает право на новое 24-секундное владение, если мяч, брошенный по кольцу, коснулся дужки кольца. В случае получения фола или нарушения защищающейся командой или др.остановки игры, нападающая команда получает право на: </a:t>
            </a:r>
          </a:p>
          <a:p>
            <a:pPr marL="343080" indent="-342720">
              <a:lnSpc>
                <a:spcPct val="80000"/>
              </a:lnSpc>
              <a:spcBef>
                <a:spcPts val="281"/>
              </a:spcBef>
            </a:pPr>
            <a:r>
              <a:rPr lang="ru-RU" sz="1400" b="0" strike="noStrike" spc="-1">
                <a:solidFill>
                  <a:srgbClr val="FFFFFF"/>
                </a:solidFill>
                <a:latin typeface="Tahoma"/>
              </a:rPr>
              <a:t>    - новое 24-секундное владение, если вбрасывание произойдет в зоне защиты владеющей мячом команды;</a:t>
            </a:r>
          </a:p>
          <a:p>
            <a:pPr marL="343080" indent="-342720">
              <a:lnSpc>
                <a:spcPct val="80000"/>
              </a:lnSpc>
              <a:spcBef>
                <a:spcPts val="281"/>
              </a:spcBef>
            </a:pPr>
            <a:r>
              <a:rPr lang="ru-RU" sz="1400" b="0" strike="noStrike" spc="-1">
                <a:solidFill>
                  <a:srgbClr val="FFFFFF"/>
                </a:solidFill>
                <a:latin typeface="Tahoma"/>
              </a:rPr>
              <a:t>    - продолжение отсчета времени с того же момента, если осталось 14 и более секунд владения;</a:t>
            </a:r>
          </a:p>
          <a:p>
            <a:pPr marL="343080" indent="-342720">
              <a:lnSpc>
                <a:spcPct val="80000"/>
              </a:lnSpc>
              <a:spcBef>
                <a:spcPts val="281"/>
              </a:spcBef>
            </a:pPr>
            <a:r>
              <a:rPr lang="ru-RU" sz="1400" b="0" strike="noStrike" spc="-1">
                <a:solidFill>
                  <a:srgbClr val="FFFFFF"/>
                </a:solidFill>
                <a:latin typeface="Tahoma"/>
              </a:rPr>
              <a:t>    - новое 14-секундное владение, если осталось 13 и менее секунд владения.</a:t>
            </a:r>
          </a:p>
          <a:p>
            <a:pPr marL="343080" indent="-342720">
              <a:lnSpc>
                <a:spcPct val="80000"/>
              </a:lnSpc>
              <a:spcBef>
                <a:spcPts val="281"/>
              </a:spcBef>
              <a:buClr>
                <a:srgbClr val="00CCFF"/>
              </a:buClr>
              <a:buSzPct val="65000"/>
              <a:buFont typeface="Wingdings" charset="2"/>
              <a:buChar char=""/>
            </a:pPr>
            <a:r>
              <a:rPr lang="ru-RU" sz="1400" b="0" strike="noStrike" spc="-1">
                <a:solidFill>
                  <a:srgbClr val="00CCFF"/>
                </a:solidFill>
                <a:latin typeface="Tahoma"/>
              </a:rPr>
              <a:t>плотноопекаемый игрок</a:t>
            </a:r>
            <a:r>
              <a:rPr lang="ru-RU" sz="1400" b="0" strike="noStrike" spc="-1">
                <a:solidFill>
                  <a:srgbClr val="FFFFFF"/>
                </a:solidFill>
                <a:latin typeface="Tahoma"/>
              </a:rPr>
              <a:t> — игрок держит мяч более 5 секунд, в то время как соперник его плотно опекает;</a:t>
            </a:r>
          </a:p>
          <a:p>
            <a:pPr marL="343080" indent="-342720">
              <a:lnSpc>
                <a:spcPct val="80000"/>
              </a:lnSpc>
              <a:spcBef>
                <a:spcPts val="281"/>
              </a:spcBef>
              <a:buClr>
                <a:srgbClr val="00CCFF"/>
              </a:buClr>
              <a:buSzPct val="65000"/>
              <a:buFont typeface="Wingdings" charset="2"/>
              <a:buChar char=""/>
            </a:pPr>
            <a:r>
              <a:rPr lang="ru-RU" sz="1400" b="0" strike="noStrike" spc="-1">
                <a:solidFill>
                  <a:srgbClr val="00CCFF"/>
                </a:solidFill>
                <a:latin typeface="Tahoma"/>
              </a:rPr>
              <a:t>нарушения возвращения мяча в зону защиты (зона)</a:t>
            </a:r>
            <a:r>
              <a:rPr lang="ru-RU" sz="1400" b="0" strike="noStrike" spc="-1">
                <a:solidFill>
                  <a:srgbClr val="FFFFFF"/>
                </a:solidFill>
                <a:latin typeface="Tahoma"/>
              </a:rPr>
              <a:t> — команда, владеющая мячом в зоне нападения перевела его в зону защиты.</a:t>
            </a:r>
          </a:p>
        </p:txBody>
      </p:sp>
      <p:pic>
        <p:nvPicPr>
          <p:cNvPr id="78" name="Picture 6"/>
          <p:cNvPicPr/>
          <p:nvPr/>
        </p:nvPicPr>
        <p:blipFill>
          <a:blip r:embed="rId2"/>
          <a:stretch/>
        </p:blipFill>
        <p:spPr>
          <a:xfrm>
            <a:off x="4500720" y="1052640"/>
            <a:ext cx="2341080" cy="2736360"/>
          </a:xfrm>
          <a:prstGeom prst="rect">
            <a:avLst/>
          </a:prstGeom>
          <a:ln w="9360">
            <a:noFill/>
          </a:ln>
        </p:spPr>
      </p:pic>
      <p:pic>
        <p:nvPicPr>
          <p:cNvPr id="79" name="Picture 7"/>
          <p:cNvPicPr/>
          <p:nvPr/>
        </p:nvPicPr>
        <p:blipFill>
          <a:blip r:embed="rId3"/>
          <a:stretch/>
        </p:blipFill>
        <p:spPr>
          <a:xfrm>
            <a:off x="5076720" y="4076640"/>
            <a:ext cx="3563640" cy="2215800"/>
          </a:xfrm>
          <a:prstGeom prst="rect">
            <a:avLst/>
          </a:prstGeom>
          <a:ln w="936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000" b="0" i="1" strike="noStrike" spc="-1">
                <a:solidFill>
                  <a:srgbClr val="00CCFF"/>
                </a:solidFill>
                <a:latin typeface="Tahoma"/>
              </a:rPr>
              <a:t>Мяч, возвращенный в тыловую зону</a:t>
            </a:r>
            <a:r>
              <a:t/>
            </a:r>
            <a:br/>
            <a:endParaRPr lang="ru-RU" sz="4000" b="0" strike="noStrike" spc="-1">
              <a:solidFill>
                <a:srgbClr val="FFFFFF"/>
              </a:solidFill>
              <a:latin typeface="Tahoma"/>
            </a:endParaRPr>
          </a:p>
        </p:txBody>
      </p:sp>
      <p:sp>
        <p:nvSpPr>
          <p:cNvPr id="81" name="TextShape 2"/>
          <p:cNvSpPr txBox="1"/>
          <p:nvPr/>
        </p:nvSpPr>
        <p:spPr>
          <a:xfrm>
            <a:off x="457200" y="1981080"/>
            <a:ext cx="8229240" cy="4114440"/>
          </a:xfrm>
          <a:prstGeom prst="rect">
            <a:avLst/>
          </a:prstGeom>
          <a:noFill/>
          <a:ln w="9360">
            <a:noFill/>
          </a:ln>
        </p:spPr>
        <p:txBody>
          <a:bodyPr>
            <a:noAutofit/>
          </a:bodyPr>
          <a:lstStyle/>
          <a:p>
            <a:pPr marL="343080" indent="-342720">
              <a:lnSpc>
                <a:spcPct val="80000"/>
              </a:lnSpc>
              <a:spcBef>
                <a:spcPts val="320"/>
              </a:spcBef>
            </a:pPr>
            <a:endParaRPr lang="ru-RU" sz="3200" b="0" strike="noStrike" spc="-1">
              <a:solidFill>
                <a:srgbClr val="FFFFFF"/>
              </a:solidFill>
              <a:latin typeface="Tahoma"/>
            </a:endParaRPr>
          </a:p>
          <a:p>
            <a:pPr marL="343080" indent="-342720">
              <a:lnSpc>
                <a:spcPct val="80000"/>
              </a:lnSpc>
              <a:spcBef>
                <a:spcPts val="320"/>
              </a:spcBef>
            </a:pPr>
            <a:r>
              <a:rPr lang="ru-RU" sz="1600" b="0" strike="noStrike" spc="-1">
                <a:solidFill>
                  <a:srgbClr val="FFFFFF"/>
                </a:solidFill>
                <a:latin typeface="Tahoma"/>
              </a:rPr>
              <a:t>Мяч входит в тыловую зону команды, когда: </a:t>
            </a:r>
          </a:p>
          <a:p>
            <a:pPr>
              <a:lnSpc>
                <a:spcPct val="80000"/>
              </a:lnSpc>
              <a:spcBef>
                <a:spcPts val="320"/>
              </a:spcBef>
            </a:pPr>
            <a:endParaRPr lang="ru-RU" sz="1600" b="0" strike="noStrike" spc="-1">
              <a:solidFill>
                <a:srgbClr val="FFFFFF"/>
              </a:solidFill>
              <a:latin typeface="Tahoma"/>
            </a:endParaRPr>
          </a:p>
          <a:p>
            <a:pPr marL="343080" indent="-342720">
              <a:lnSpc>
                <a:spcPct val="80000"/>
              </a:lnSpc>
              <a:spcBef>
                <a:spcPts val="320"/>
              </a:spcBef>
              <a:buClr>
                <a:srgbClr val="00CCFF"/>
              </a:buClr>
              <a:buSzPct val="65000"/>
              <a:buFont typeface="Wingdings" charset="2"/>
              <a:buChar char=""/>
            </a:pPr>
            <a:r>
              <a:rPr lang="ru-RU" sz="1600" b="0" strike="noStrike" spc="-1">
                <a:solidFill>
                  <a:srgbClr val="FFFFFF"/>
                </a:solidFill>
                <a:latin typeface="Tahoma"/>
              </a:rPr>
              <a:t>он касается тыловой зоны;</a:t>
            </a:r>
          </a:p>
          <a:p>
            <a:pPr marL="343080" indent="-342720">
              <a:lnSpc>
                <a:spcPct val="80000"/>
              </a:lnSpc>
              <a:spcBef>
                <a:spcPts val="320"/>
              </a:spcBef>
              <a:buClr>
                <a:srgbClr val="00CCFF"/>
              </a:buClr>
              <a:buSzPct val="65000"/>
              <a:buFont typeface="Wingdings" charset="2"/>
              <a:buChar char=""/>
            </a:pPr>
            <a:r>
              <a:rPr lang="ru-RU" sz="1600" b="0" strike="noStrike" spc="-1">
                <a:solidFill>
                  <a:srgbClr val="FFFFFF"/>
                </a:solidFill>
                <a:latin typeface="Tahoma"/>
              </a:rPr>
              <a:t>он касается Игрока или Судьи, который частью своего тела касается тыловой зоны;</a:t>
            </a:r>
          </a:p>
          <a:p>
            <a:pPr>
              <a:lnSpc>
                <a:spcPct val="80000"/>
              </a:lnSpc>
              <a:spcBef>
                <a:spcPts val="320"/>
              </a:spcBef>
            </a:pPr>
            <a:endParaRPr lang="ru-RU" sz="1600" b="0" strike="noStrike" spc="-1">
              <a:solidFill>
                <a:srgbClr val="FFFFFF"/>
              </a:solidFill>
              <a:latin typeface="Tahoma"/>
            </a:endParaRPr>
          </a:p>
          <a:p>
            <a:pPr marL="343080" indent="-342720">
              <a:lnSpc>
                <a:spcPct val="80000"/>
              </a:lnSpc>
              <a:spcBef>
                <a:spcPts val="320"/>
              </a:spcBef>
            </a:pPr>
            <a:r>
              <a:rPr lang="ru-RU" sz="1600" b="0" strike="noStrike" spc="-1">
                <a:solidFill>
                  <a:srgbClr val="FFFFFF"/>
                </a:solidFill>
                <a:latin typeface="Tahoma"/>
              </a:rPr>
              <a:t>Мяч считается переведенным в тыловую зону, когда Игрок команды, контролирующей мяч: </a:t>
            </a:r>
          </a:p>
          <a:p>
            <a:pPr>
              <a:lnSpc>
                <a:spcPct val="80000"/>
              </a:lnSpc>
              <a:spcBef>
                <a:spcPts val="320"/>
              </a:spcBef>
            </a:pPr>
            <a:endParaRPr lang="ru-RU" sz="1600" b="0" strike="noStrike" spc="-1">
              <a:solidFill>
                <a:srgbClr val="FFFFFF"/>
              </a:solidFill>
              <a:latin typeface="Tahoma"/>
            </a:endParaRPr>
          </a:p>
          <a:p>
            <a:pPr marL="343080" indent="-342720">
              <a:lnSpc>
                <a:spcPct val="80000"/>
              </a:lnSpc>
              <a:spcBef>
                <a:spcPts val="320"/>
              </a:spcBef>
              <a:buClr>
                <a:srgbClr val="00CCFF"/>
              </a:buClr>
              <a:buSzPct val="65000"/>
              <a:buFont typeface="Wingdings" charset="2"/>
              <a:buChar char=""/>
            </a:pPr>
            <a:r>
              <a:rPr lang="ru-RU" sz="1600" b="0" strike="noStrike" spc="-1">
                <a:solidFill>
                  <a:srgbClr val="FFFFFF"/>
                </a:solidFill>
                <a:latin typeface="Tahoma"/>
              </a:rPr>
              <a:t>является последним, кто касался мяча в передовой зоне, и затем Игрок той же команды первым касается мяча, </a:t>
            </a:r>
          </a:p>
          <a:p>
            <a:pPr marL="343080" indent="-342720">
              <a:lnSpc>
                <a:spcPct val="80000"/>
              </a:lnSpc>
              <a:spcBef>
                <a:spcPts val="320"/>
              </a:spcBef>
            </a:pPr>
            <a:r>
              <a:rPr lang="ru-RU" sz="1600" b="0" strike="noStrike" spc="-1">
                <a:solidFill>
                  <a:srgbClr val="FFFFFF"/>
                </a:solidFill>
                <a:latin typeface="Tahoma"/>
              </a:rPr>
              <a:t>Ø     после того, как он коснулся тыловой зоны, или </a:t>
            </a:r>
          </a:p>
          <a:p>
            <a:pPr marL="343080" indent="-342720">
              <a:lnSpc>
                <a:spcPct val="80000"/>
              </a:lnSpc>
              <a:spcBef>
                <a:spcPts val="320"/>
              </a:spcBef>
            </a:pPr>
            <a:r>
              <a:rPr lang="ru-RU" sz="1600" b="0" strike="noStrike" spc="-1">
                <a:solidFill>
                  <a:srgbClr val="FFFFFF"/>
                </a:solidFill>
                <a:latin typeface="Tahoma"/>
              </a:rPr>
              <a:t>Ø     если этот Игрок контактирует с тыловой зоной. </a:t>
            </a:r>
          </a:p>
          <a:p>
            <a:pPr>
              <a:lnSpc>
                <a:spcPct val="80000"/>
              </a:lnSpc>
              <a:spcBef>
                <a:spcPts val="320"/>
              </a:spcBef>
            </a:pPr>
            <a:endParaRPr lang="ru-RU" sz="1600" b="0" strike="noStrike" spc="-1">
              <a:solidFill>
                <a:srgbClr val="FFFFFF"/>
              </a:solidFill>
              <a:latin typeface="Tahoma"/>
            </a:endParaRPr>
          </a:p>
          <a:p>
            <a:pPr marL="343080" indent="-342720">
              <a:lnSpc>
                <a:spcPct val="80000"/>
              </a:lnSpc>
              <a:spcBef>
                <a:spcPts val="320"/>
              </a:spcBef>
              <a:buClr>
                <a:srgbClr val="00CCFF"/>
              </a:buClr>
              <a:buSzPct val="65000"/>
              <a:buFont typeface="Wingdings" charset="2"/>
              <a:buChar char=""/>
            </a:pPr>
            <a:r>
              <a:rPr lang="ru-RU" sz="1600" b="0" strike="noStrike" spc="-1">
                <a:solidFill>
                  <a:srgbClr val="FFFFFF"/>
                </a:solidFill>
                <a:latin typeface="Tahoma"/>
              </a:rPr>
              <a:t>является последним, кто касался мяча в своей тыловой зоне, после чего мяч перешел в передовую зону и коснулся ее, а затем Игрок той же команды, контактирующий с тыловой зоной, первым, коснулся мяча.</a:t>
            </a:r>
          </a:p>
        </p:txBody>
      </p:sp>
      <p:pic>
        <p:nvPicPr>
          <p:cNvPr id="82" name="Picture 4"/>
          <p:cNvPicPr/>
          <p:nvPr/>
        </p:nvPicPr>
        <p:blipFill>
          <a:blip r:embed="rId2"/>
          <a:stretch/>
        </p:blipFill>
        <p:spPr>
          <a:xfrm>
            <a:off x="5148360" y="907920"/>
            <a:ext cx="1753920" cy="1274400"/>
          </a:xfrm>
          <a:prstGeom prst="rect">
            <a:avLst/>
          </a:prstGeom>
          <a:ln w="9360">
            <a:noFill/>
          </a:ln>
        </p:spPr>
      </p:pic>
      <p:pic>
        <p:nvPicPr>
          <p:cNvPr id="83" name="Picture 5"/>
          <p:cNvPicPr/>
          <p:nvPr/>
        </p:nvPicPr>
        <p:blipFill>
          <a:blip r:embed="rId3"/>
          <a:stretch/>
        </p:blipFill>
        <p:spPr>
          <a:xfrm>
            <a:off x="7020000" y="907920"/>
            <a:ext cx="972720" cy="1296720"/>
          </a:xfrm>
          <a:prstGeom prst="rect">
            <a:avLst/>
          </a:prstGeom>
          <a:ln w="936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Фолы</a:t>
            </a:r>
            <a:endParaRPr lang="ru-RU" sz="4400" b="0" strike="noStrike" spc="-1">
              <a:solidFill>
                <a:srgbClr val="FFFFFF"/>
              </a:solidFill>
              <a:latin typeface="Tahoma"/>
            </a:endParaRPr>
          </a:p>
        </p:txBody>
      </p:sp>
      <p:sp>
        <p:nvSpPr>
          <p:cNvPr id="85" name="TextShape 2"/>
          <p:cNvSpPr txBox="1"/>
          <p:nvPr/>
        </p:nvSpPr>
        <p:spPr>
          <a:xfrm>
            <a:off x="324000" y="1197000"/>
            <a:ext cx="4319280" cy="4647960"/>
          </a:xfrm>
          <a:prstGeom prst="rect">
            <a:avLst/>
          </a:prstGeom>
          <a:noFill/>
          <a:ln w="9360">
            <a:noFill/>
          </a:ln>
        </p:spPr>
        <p:txBody>
          <a:bodyPr>
            <a:noAutofit/>
          </a:bodyPr>
          <a:lstStyle/>
          <a:p>
            <a:pPr marL="343080" indent="-342720">
              <a:lnSpc>
                <a:spcPct val="100000"/>
              </a:lnSpc>
              <a:spcBef>
                <a:spcPts val="561"/>
              </a:spcBef>
            </a:pPr>
            <a:r>
              <a:rPr lang="ru-RU" sz="2800" b="0" strike="noStrike" spc="-1">
                <a:solidFill>
                  <a:srgbClr val="00CCFF"/>
                </a:solidFill>
                <a:latin typeface="Tahoma"/>
              </a:rPr>
              <a:t>   </a:t>
            </a:r>
            <a:r>
              <a:rPr lang="ru-RU" sz="2400" b="0" strike="noStrike" spc="-1">
                <a:solidFill>
                  <a:srgbClr val="00CCFF"/>
                </a:solidFill>
                <a:latin typeface="Tahoma"/>
              </a:rPr>
              <a:t>Фол</a:t>
            </a:r>
            <a:r>
              <a:rPr lang="ru-RU" sz="2400" b="0" strike="noStrike" spc="-1">
                <a:solidFill>
                  <a:srgbClr val="FFFFFF"/>
                </a:solidFill>
                <a:latin typeface="Tahoma"/>
              </a:rPr>
              <a:t> — это несоблюдение правил, вызванное персональным контактом или неспортивным поведением. </a:t>
            </a:r>
          </a:p>
          <a:p>
            <a:pPr marL="343080" indent="-342720">
              <a:lnSpc>
                <a:spcPct val="100000"/>
              </a:lnSpc>
              <a:spcBef>
                <a:spcPts val="479"/>
              </a:spcBef>
            </a:pPr>
            <a:r>
              <a:rPr lang="ru-RU" sz="2400" b="0" strike="noStrike" spc="-1">
                <a:solidFill>
                  <a:srgbClr val="FFFFFF"/>
                </a:solidFill>
                <a:latin typeface="Tahoma"/>
              </a:rPr>
              <a:t>    </a:t>
            </a:r>
          </a:p>
          <a:p>
            <a:pPr marL="343080" indent="-342720">
              <a:lnSpc>
                <a:spcPct val="100000"/>
              </a:lnSpc>
              <a:spcBef>
                <a:spcPts val="479"/>
              </a:spcBef>
            </a:pPr>
            <a:r>
              <a:rPr lang="ru-RU" sz="2400" b="0" strike="noStrike" spc="-1">
                <a:solidFill>
                  <a:srgbClr val="FFFFFF"/>
                </a:solidFill>
                <a:latin typeface="Tahoma"/>
              </a:rPr>
              <a:t>    </a:t>
            </a:r>
            <a:r>
              <a:rPr lang="ru-RU" sz="2400" b="0" strike="noStrike" spc="-1">
                <a:solidFill>
                  <a:srgbClr val="00CCFF"/>
                </a:solidFill>
                <a:latin typeface="Tahoma"/>
              </a:rPr>
              <a:t>Виды фолов:</a:t>
            </a:r>
            <a:endParaRPr lang="ru-RU" sz="2400" b="0" strike="noStrike" spc="-1">
              <a:solidFill>
                <a:srgbClr val="FFFFFF"/>
              </a:solidFill>
              <a:latin typeface="Tahoma"/>
            </a:endParaRPr>
          </a:p>
          <a:p>
            <a:pPr marL="343080" indent="-342720">
              <a:lnSpc>
                <a:spcPct val="100000"/>
              </a:lnSpc>
              <a:spcBef>
                <a:spcPts val="400"/>
              </a:spcBef>
              <a:buClr>
                <a:srgbClr val="00CCFF"/>
              </a:buClr>
              <a:buSzPct val="65000"/>
              <a:buFont typeface="Wingdings" charset="2"/>
              <a:buChar char=""/>
            </a:pPr>
            <a:r>
              <a:rPr lang="ru-RU" sz="2000" b="0" strike="noStrike" spc="-1">
                <a:solidFill>
                  <a:srgbClr val="FFFFFF"/>
                </a:solidFill>
                <a:latin typeface="Tahoma"/>
              </a:rPr>
              <a:t>персональный;</a:t>
            </a:r>
          </a:p>
          <a:p>
            <a:pPr marL="343080" indent="-342720">
              <a:lnSpc>
                <a:spcPct val="100000"/>
              </a:lnSpc>
              <a:spcBef>
                <a:spcPts val="400"/>
              </a:spcBef>
              <a:buClr>
                <a:srgbClr val="00CCFF"/>
              </a:buClr>
              <a:buSzPct val="65000"/>
              <a:buFont typeface="Wingdings" charset="2"/>
              <a:buChar char=""/>
            </a:pPr>
            <a:r>
              <a:rPr lang="ru-RU" sz="2000" b="0" strike="noStrike" spc="-1">
                <a:solidFill>
                  <a:srgbClr val="FFFFFF"/>
                </a:solidFill>
                <a:latin typeface="Tahoma"/>
              </a:rPr>
              <a:t>технический;</a:t>
            </a:r>
          </a:p>
          <a:p>
            <a:pPr marL="343080" indent="-342720">
              <a:lnSpc>
                <a:spcPct val="100000"/>
              </a:lnSpc>
              <a:spcBef>
                <a:spcPts val="400"/>
              </a:spcBef>
              <a:buClr>
                <a:srgbClr val="00CCFF"/>
              </a:buClr>
              <a:buSzPct val="65000"/>
              <a:buFont typeface="Wingdings" charset="2"/>
              <a:buChar char=""/>
            </a:pPr>
            <a:r>
              <a:rPr lang="ru-RU" sz="2000" b="0" strike="noStrike" spc="-1">
                <a:solidFill>
                  <a:srgbClr val="FFFFFF"/>
                </a:solidFill>
                <a:latin typeface="Tahoma"/>
              </a:rPr>
              <a:t>неспортивный;</a:t>
            </a:r>
          </a:p>
          <a:p>
            <a:pPr marL="343080" indent="-342720">
              <a:lnSpc>
                <a:spcPct val="100000"/>
              </a:lnSpc>
              <a:spcBef>
                <a:spcPts val="400"/>
              </a:spcBef>
              <a:buClr>
                <a:srgbClr val="00CCFF"/>
              </a:buClr>
              <a:buSzPct val="65000"/>
              <a:buFont typeface="Wingdings" charset="2"/>
              <a:buChar char=""/>
            </a:pPr>
            <a:r>
              <a:rPr lang="ru-RU" sz="2000" b="0" strike="noStrike" spc="-1">
                <a:solidFill>
                  <a:srgbClr val="FFFFFF"/>
                </a:solidFill>
                <a:latin typeface="Tahoma"/>
              </a:rPr>
              <a:t>дисквалифицирующий.</a:t>
            </a:r>
          </a:p>
        </p:txBody>
      </p:sp>
      <p:pic>
        <p:nvPicPr>
          <p:cNvPr id="86" name="Picture 6"/>
          <p:cNvPicPr/>
          <p:nvPr/>
        </p:nvPicPr>
        <p:blipFill>
          <a:blip r:embed="rId2"/>
          <a:stretch/>
        </p:blipFill>
        <p:spPr>
          <a:xfrm>
            <a:off x="4572000" y="1125360"/>
            <a:ext cx="2123640" cy="2736360"/>
          </a:xfrm>
          <a:prstGeom prst="rect">
            <a:avLst/>
          </a:prstGeom>
          <a:ln w="9360">
            <a:noFill/>
          </a:ln>
        </p:spPr>
      </p:pic>
      <p:pic>
        <p:nvPicPr>
          <p:cNvPr id="87" name="Picture 7"/>
          <p:cNvPicPr/>
          <p:nvPr/>
        </p:nvPicPr>
        <p:blipFill>
          <a:blip r:embed="rId3"/>
          <a:stretch/>
        </p:blipFill>
        <p:spPr>
          <a:xfrm>
            <a:off x="6084720" y="3284640"/>
            <a:ext cx="2339640" cy="2808000"/>
          </a:xfrm>
          <a:prstGeom prst="rect">
            <a:avLst/>
          </a:prstGeom>
          <a:ln w="9360">
            <a:noFill/>
          </a:ln>
        </p:spPr>
      </p:pic>
      <p:pic>
        <p:nvPicPr>
          <p:cNvPr id="88" name="Picture 9"/>
          <p:cNvPicPr/>
          <p:nvPr/>
        </p:nvPicPr>
        <p:blipFill>
          <a:blip r:embed="rId4"/>
          <a:stretch/>
        </p:blipFill>
        <p:spPr>
          <a:xfrm>
            <a:off x="6877080" y="476280"/>
            <a:ext cx="1779120" cy="1800000"/>
          </a:xfrm>
          <a:prstGeom prst="rect">
            <a:avLst/>
          </a:prstGeom>
          <a:ln w="936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Фолы</a:t>
            </a:r>
            <a:endParaRPr lang="ru-RU" sz="4400" b="0" strike="noStrike" spc="-1">
              <a:solidFill>
                <a:srgbClr val="FFFFFF"/>
              </a:solidFill>
              <a:latin typeface="Tahoma"/>
            </a:endParaRPr>
          </a:p>
        </p:txBody>
      </p:sp>
      <p:sp>
        <p:nvSpPr>
          <p:cNvPr id="90" name="TextShape 2"/>
          <p:cNvSpPr txBox="1"/>
          <p:nvPr/>
        </p:nvSpPr>
        <p:spPr>
          <a:xfrm>
            <a:off x="457200" y="1981080"/>
            <a:ext cx="4033440" cy="4114440"/>
          </a:xfrm>
          <a:prstGeom prst="rect">
            <a:avLst/>
          </a:prstGeom>
          <a:noFill/>
          <a:ln w="9360">
            <a:noFill/>
          </a:ln>
        </p:spPr>
        <p:txBody>
          <a:bodyPr>
            <a:noAutofit/>
          </a:bodyPr>
          <a:lstStyle/>
          <a:p>
            <a:pPr marL="343080" indent="-342720">
              <a:lnSpc>
                <a:spcPct val="80000"/>
              </a:lnSpc>
              <a:spcBef>
                <a:spcPts val="400"/>
              </a:spcBef>
            </a:pPr>
            <a:r>
              <a:rPr lang="ru-RU" sz="2000" b="0" strike="noStrike" spc="-1">
                <a:solidFill>
                  <a:srgbClr val="FFFFFF"/>
                </a:solidFill>
                <a:latin typeface="Tahoma"/>
              </a:rPr>
              <a:t>Тренер дисквалифицируется,</a:t>
            </a:r>
          </a:p>
          <a:p>
            <a:pPr marL="343080" indent="-342720">
              <a:lnSpc>
                <a:spcPct val="80000"/>
              </a:lnSpc>
              <a:spcBef>
                <a:spcPts val="400"/>
              </a:spcBef>
            </a:pPr>
            <a:r>
              <a:rPr lang="ru-RU" sz="2000" b="0" strike="noStrike" spc="-1">
                <a:solidFill>
                  <a:srgbClr val="FFFFFF"/>
                </a:solidFill>
                <a:latin typeface="Tahoma"/>
              </a:rPr>
              <a:t>если:</a:t>
            </a:r>
          </a:p>
          <a:p>
            <a:pPr marL="343080" indent="-342720">
              <a:lnSpc>
                <a:spcPct val="80000"/>
              </a:lnSpc>
              <a:spcBef>
                <a:spcPts val="400"/>
              </a:spcBef>
            </a:pPr>
            <a:endParaRPr lang="ru-RU" sz="2000" b="0" strike="noStrike" spc="-1">
              <a:solidFill>
                <a:srgbClr val="FFFFFF"/>
              </a:solidFill>
              <a:latin typeface="Tahoma"/>
            </a:endParaRPr>
          </a:p>
          <a:p>
            <a:pPr marL="343080" indent="-342720">
              <a:lnSpc>
                <a:spcPct val="80000"/>
              </a:lnSpc>
              <a:spcBef>
                <a:spcPts val="400"/>
              </a:spcBef>
              <a:buClr>
                <a:srgbClr val="00CCFF"/>
              </a:buClr>
              <a:buSzPct val="65000"/>
              <a:buFont typeface="Wingdings" charset="2"/>
              <a:buChar char=""/>
            </a:pPr>
            <a:r>
              <a:rPr lang="ru-RU" sz="2000" b="0" strike="noStrike" spc="-1">
                <a:solidFill>
                  <a:srgbClr val="FFFFFF"/>
                </a:solidFill>
                <a:latin typeface="Tahoma"/>
              </a:rPr>
              <a:t>он совершит 2 технических фола;</a:t>
            </a:r>
          </a:p>
          <a:p>
            <a:pPr marL="343080" indent="-342720">
              <a:lnSpc>
                <a:spcPct val="80000"/>
              </a:lnSpc>
              <a:spcBef>
                <a:spcPts val="400"/>
              </a:spcBef>
              <a:buClr>
                <a:srgbClr val="00CCFF"/>
              </a:buClr>
              <a:buSzPct val="65000"/>
              <a:buFont typeface="Wingdings" charset="2"/>
              <a:buChar char=""/>
            </a:pPr>
            <a:r>
              <a:rPr lang="ru-RU" sz="2000" b="0" strike="noStrike" spc="-1">
                <a:solidFill>
                  <a:srgbClr val="FFFFFF"/>
                </a:solidFill>
                <a:latin typeface="Tahoma"/>
              </a:rPr>
              <a:t>официальное лицо команды или запасной игрок совершат 3 технических фола;</a:t>
            </a:r>
          </a:p>
          <a:p>
            <a:pPr marL="343080" indent="-342720">
              <a:lnSpc>
                <a:spcPct val="80000"/>
              </a:lnSpc>
              <a:spcBef>
                <a:spcPts val="400"/>
              </a:spcBef>
              <a:buClr>
                <a:srgbClr val="00CCFF"/>
              </a:buClr>
              <a:buSzPct val="65000"/>
              <a:buFont typeface="Wingdings" charset="2"/>
              <a:buChar char=""/>
            </a:pPr>
            <a:r>
              <a:rPr lang="ru-RU" sz="2000" b="0" strike="noStrike" spc="-1">
                <a:solidFill>
                  <a:srgbClr val="FFFFFF"/>
                </a:solidFill>
                <a:latin typeface="Tahoma"/>
              </a:rPr>
              <a:t>тренер совершит 1 технический фол и официальное лицо команды или запасной игрок совершат 2 технических фола.</a:t>
            </a:r>
          </a:p>
          <a:p>
            <a:pPr marL="343080" indent="-342720">
              <a:lnSpc>
                <a:spcPct val="80000"/>
              </a:lnSpc>
              <a:spcBef>
                <a:spcPts val="400"/>
              </a:spcBef>
              <a:buClr>
                <a:srgbClr val="00CCFF"/>
              </a:buClr>
              <a:buSzPct val="65000"/>
              <a:buFont typeface="Wingdings" charset="2"/>
              <a:buChar char=""/>
            </a:pPr>
            <a:r>
              <a:rPr lang="ru-RU" sz="2000" b="0" strike="noStrike" spc="-1">
                <a:solidFill>
                  <a:srgbClr val="FFFFFF"/>
                </a:solidFill>
                <a:latin typeface="Tahoma"/>
              </a:rPr>
              <a:t>запрещена нецензурная брань и оскорбления</a:t>
            </a:r>
          </a:p>
        </p:txBody>
      </p:sp>
      <p:pic>
        <p:nvPicPr>
          <p:cNvPr id="91" name="Picture 6"/>
          <p:cNvPicPr/>
          <p:nvPr/>
        </p:nvPicPr>
        <p:blipFill>
          <a:blip r:embed="rId2"/>
          <a:stretch/>
        </p:blipFill>
        <p:spPr>
          <a:xfrm>
            <a:off x="4716360" y="1052640"/>
            <a:ext cx="3095280" cy="2095200"/>
          </a:xfrm>
          <a:prstGeom prst="rect">
            <a:avLst/>
          </a:prstGeom>
          <a:ln w="9360">
            <a:noFill/>
          </a:ln>
        </p:spPr>
      </p:pic>
      <p:pic>
        <p:nvPicPr>
          <p:cNvPr id="92" name="Picture 7"/>
          <p:cNvPicPr/>
          <p:nvPr/>
        </p:nvPicPr>
        <p:blipFill>
          <a:blip r:embed="rId3"/>
          <a:stretch/>
        </p:blipFill>
        <p:spPr>
          <a:xfrm>
            <a:off x="4067280" y="3500280"/>
            <a:ext cx="2841120" cy="2133360"/>
          </a:xfrm>
          <a:prstGeom prst="rect">
            <a:avLst/>
          </a:prstGeom>
          <a:ln w="9360">
            <a:noFill/>
          </a:ln>
        </p:spPr>
      </p:pic>
      <p:pic>
        <p:nvPicPr>
          <p:cNvPr id="93" name="Picture 8"/>
          <p:cNvPicPr/>
          <p:nvPr/>
        </p:nvPicPr>
        <p:blipFill>
          <a:blip r:embed="rId4"/>
          <a:stretch/>
        </p:blipFill>
        <p:spPr>
          <a:xfrm>
            <a:off x="6948360" y="3500280"/>
            <a:ext cx="1726920" cy="1150560"/>
          </a:xfrm>
          <a:prstGeom prst="rect">
            <a:avLst/>
          </a:prstGeom>
          <a:ln w="936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395280" y="404640"/>
            <a:ext cx="8000640" cy="83772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Фолы</a:t>
            </a:r>
            <a:endParaRPr lang="ru-RU" sz="4400" b="0" strike="noStrike" spc="-1">
              <a:solidFill>
                <a:srgbClr val="FFFFFF"/>
              </a:solidFill>
              <a:latin typeface="Tahoma"/>
            </a:endParaRPr>
          </a:p>
        </p:txBody>
      </p:sp>
      <p:sp>
        <p:nvSpPr>
          <p:cNvPr id="95" name="TextShape 2"/>
          <p:cNvSpPr txBox="1"/>
          <p:nvPr/>
        </p:nvSpPr>
        <p:spPr>
          <a:xfrm>
            <a:off x="457200" y="1981080"/>
            <a:ext cx="4033440" cy="4114440"/>
          </a:xfrm>
          <a:prstGeom prst="rect">
            <a:avLst/>
          </a:prstGeom>
          <a:noFill/>
          <a:ln w="9360">
            <a:noFill/>
          </a:ln>
        </p:spPr>
        <p:txBody>
          <a:bodyPr>
            <a:noAutofit/>
          </a:bodyPr>
          <a:lstStyle/>
          <a:p>
            <a:pPr marL="343080" indent="-342720">
              <a:lnSpc>
                <a:spcPct val="80000"/>
              </a:lnSpc>
              <a:spcBef>
                <a:spcPts val="281"/>
              </a:spcBef>
            </a:pPr>
            <a:r>
              <a:rPr lang="ru-RU" sz="1400" b="0" strike="noStrike" spc="-1">
                <a:solidFill>
                  <a:srgbClr val="00CCFF"/>
                </a:solidFill>
                <a:latin typeface="Tahoma"/>
              </a:rPr>
              <a:t>Если</a:t>
            </a:r>
            <a:r>
              <a:rPr lang="ru-RU" sz="1400" b="0" strike="noStrike" spc="-1">
                <a:solidFill>
                  <a:srgbClr val="FFFFFF"/>
                </a:solidFill>
                <a:latin typeface="Tahoma"/>
              </a:rPr>
              <a:t> фол совершен на игроке, </a:t>
            </a:r>
            <a:r>
              <a:rPr lang="ru-RU" sz="1400" b="0" strike="noStrike" spc="-1">
                <a:solidFill>
                  <a:srgbClr val="00CCFF"/>
                </a:solidFill>
                <a:latin typeface="Tahoma"/>
              </a:rPr>
              <a:t>не</a:t>
            </a:r>
            <a:endParaRPr lang="ru-RU" sz="1400" b="0" strike="noStrike" spc="-1">
              <a:solidFill>
                <a:srgbClr val="FFFFFF"/>
              </a:solidFill>
              <a:latin typeface="Tahoma"/>
            </a:endParaRPr>
          </a:p>
          <a:p>
            <a:pPr marL="343080" indent="-342720">
              <a:lnSpc>
                <a:spcPct val="80000"/>
              </a:lnSpc>
              <a:spcBef>
                <a:spcPts val="281"/>
              </a:spcBef>
            </a:pPr>
            <a:r>
              <a:rPr lang="ru-RU" sz="1400" b="0" strike="noStrike" spc="-1">
                <a:solidFill>
                  <a:srgbClr val="FFFFFF"/>
                </a:solidFill>
                <a:latin typeface="Tahoma"/>
              </a:rPr>
              <a:t>находящемся в стадии броска, то:</a:t>
            </a:r>
          </a:p>
          <a:p>
            <a:pPr>
              <a:lnSpc>
                <a:spcPct val="80000"/>
              </a:lnSpc>
              <a:spcBef>
                <a:spcPts val="281"/>
              </a:spcBef>
            </a:pPr>
            <a:endParaRPr lang="ru-RU" sz="1400" b="0" strike="noStrike" spc="-1">
              <a:solidFill>
                <a:srgbClr val="FFFFFF"/>
              </a:solidFill>
              <a:latin typeface="Tahoma"/>
            </a:endParaRPr>
          </a:p>
          <a:p>
            <a:pPr marL="343080" indent="-342720">
              <a:lnSpc>
                <a:spcPct val="80000"/>
              </a:lnSpc>
              <a:spcBef>
                <a:spcPts val="281"/>
              </a:spcBef>
              <a:buClr>
                <a:srgbClr val="00CCFF"/>
              </a:buClr>
              <a:buSzPct val="65000"/>
              <a:buFont typeface="Wingdings" charset="2"/>
              <a:buChar char=""/>
            </a:pPr>
            <a:r>
              <a:rPr lang="ru-RU" sz="1400" b="0" strike="noStrike" spc="-1">
                <a:solidFill>
                  <a:srgbClr val="FFFFFF"/>
                </a:solidFill>
                <a:latin typeface="Tahoma"/>
              </a:rPr>
              <a:t>если команда не набрала 5 командных фолов в четверти или фол совершен игроком, команда которого владела мячом, то пострадавшая команда производит вбрасывание;</a:t>
            </a:r>
          </a:p>
          <a:p>
            <a:pPr marL="343080" indent="-342720">
              <a:lnSpc>
                <a:spcPct val="80000"/>
              </a:lnSpc>
              <a:spcBef>
                <a:spcPts val="281"/>
              </a:spcBef>
              <a:buClr>
                <a:srgbClr val="00CCFF"/>
              </a:buClr>
              <a:buSzPct val="65000"/>
              <a:buFont typeface="Wingdings" charset="2"/>
              <a:buChar char=""/>
            </a:pPr>
            <a:r>
              <a:rPr lang="ru-RU" sz="1400" b="0" strike="noStrike" spc="-1">
                <a:solidFill>
                  <a:srgbClr val="FFFFFF"/>
                </a:solidFill>
                <a:latin typeface="Tahoma"/>
              </a:rPr>
              <a:t>в противном случае пострадавший игрок выполняет 2 штрафных;</a:t>
            </a:r>
          </a:p>
          <a:p>
            <a:pPr>
              <a:lnSpc>
                <a:spcPct val="80000"/>
              </a:lnSpc>
              <a:spcBef>
                <a:spcPts val="281"/>
              </a:spcBef>
            </a:pPr>
            <a:endParaRPr lang="ru-RU" sz="1400" b="0" strike="noStrike" spc="-1">
              <a:solidFill>
                <a:srgbClr val="FFFFFF"/>
              </a:solidFill>
              <a:latin typeface="Tahoma"/>
            </a:endParaRPr>
          </a:p>
          <a:p>
            <a:pPr marL="343080" indent="-342720">
              <a:lnSpc>
                <a:spcPct val="80000"/>
              </a:lnSpc>
              <a:spcBef>
                <a:spcPts val="281"/>
              </a:spcBef>
            </a:pPr>
            <a:r>
              <a:rPr lang="ru-RU" sz="1400" b="0" strike="noStrike" spc="-1">
                <a:solidFill>
                  <a:srgbClr val="00CCFF"/>
                </a:solidFill>
                <a:latin typeface="Tahoma"/>
              </a:rPr>
              <a:t>Если</a:t>
            </a:r>
            <a:r>
              <a:rPr lang="ru-RU" sz="1400" b="0" strike="noStrike" spc="-1">
                <a:solidFill>
                  <a:srgbClr val="FFFFFF"/>
                </a:solidFill>
                <a:latin typeface="Tahoma"/>
              </a:rPr>
              <a:t> фол совершен на игроке, </a:t>
            </a:r>
          </a:p>
          <a:p>
            <a:pPr marL="343080" indent="-342720">
              <a:lnSpc>
                <a:spcPct val="80000"/>
              </a:lnSpc>
              <a:spcBef>
                <a:spcPts val="281"/>
              </a:spcBef>
            </a:pPr>
            <a:r>
              <a:rPr lang="ru-RU" sz="1400" b="0" strike="noStrike" spc="-1">
                <a:solidFill>
                  <a:srgbClr val="FFFFFF"/>
                </a:solidFill>
                <a:latin typeface="Tahoma"/>
              </a:rPr>
              <a:t>находящемся в стадии броска, то:</a:t>
            </a:r>
          </a:p>
          <a:p>
            <a:pPr>
              <a:lnSpc>
                <a:spcPct val="80000"/>
              </a:lnSpc>
              <a:spcBef>
                <a:spcPts val="281"/>
              </a:spcBef>
            </a:pPr>
            <a:endParaRPr lang="ru-RU" sz="1400" b="0" strike="noStrike" spc="-1">
              <a:solidFill>
                <a:srgbClr val="FFFFFF"/>
              </a:solidFill>
              <a:latin typeface="Tahoma"/>
            </a:endParaRPr>
          </a:p>
          <a:p>
            <a:pPr marL="343080" indent="-342720">
              <a:lnSpc>
                <a:spcPct val="80000"/>
              </a:lnSpc>
              <a:spcBef>
                <a:spcPts val="281"/>
              </a:spcBef>
              <a:buClr>
                <a:srgbClr val="00CCFF"/>
              </a:buClr>
              <a:buSzPct val="65000"/>
              <a:buFont typeface="Wingdings" charset="2"/>
              <a:buChar char=""/>
            </a:pPr>
            <a:r>
              <a:rPr lang="ru-RU" sz="1400" b="0" strike="noStrike" spc="-1">
                <a:solidFill>
                  <a:srgbClr val="FFFFFF"/>
                </a:solidFill>
                <a:latin typeface="Tahoma"/>
              </a:rPr>
              <a:t>если бросок был удачным, он засчитывается, и пострадавший игрок выполняет 1 штрафной;</a:t>
            </a:r>
          </a:p>
          <a:p>
            <a:pPr marL="343080" indent="-342720">
              <a:lnSpc>
                <a:spcPct val="80000"/>
              </a:lnSpc>
              <a:spcBef>
                <a:spcPts val="281"/>
              </a:spcBef>
              <a:buClr>
                <a:srgbClr val="00CCFF"/>
              </a:buClr>
              <a:buSzPct val="65000"/>
              <a:buFont typeface="Wingdings" charset="2"/>
              <a:buChar char=""/>
            </a:pPr>
            <a:r>
              <a:rPr lang="ru-RU" sz="1400" b="0" strike="noStrike" spc="-1">
                <a:solidFill>
                  <a:srgbClr val="FFFFFF"/>
                </a:solidFill>
                <a:latin typeface="Tahoma"/>
              </a:rPr>
              <a:t>если бросок был неудачным, то пострадавший игрок выполняет такое количество штрафных бросков, сколько очков заработала бы команда будь бросок удачным.</a:t>
            </a:r>
          </a:p>
        </p:txBody>
      </p:sp>
      <p:pic>
        <p:nvPicPr>
          <p:cNvPr id="96" name="Picture 6"/>
          <p:cNvPicPr/>
          <p:nvPr/>
        </p:nvPicPr>
        <p:blipFill>
          <a:blip r:embed="rId2"/>
          <a:stretch/>
        </p:blipFill>
        <p:spPr>
          <a:xfrm>
            <a:off x="4572000" y="1341360"/>
            <a:ext cx="3006360" cy="2279160"/>
          </a:xfrm>
          <a:prstGeom prst="rect">
            <a:avLst/>
          </a:prstGeom>
          <a:ln w="9360">
            <a:noFill/>
          </a:ln>
        </p:spPr>
      </p:pic>
      <p:pic>
        <p:nvPicPr>
          <p:cNvPr id="97" name="Picture 7"/>
          <p:cNvPicPr/>
          <p:nvPr/>
        </p:nvPicPr>
        <p:blipFill>
          <a:blip r:embed="rId3"/>
          <a:stretch/>
        </p:blipFill>
        <p:spPr>
          <a:xfrm>
            <a:off x="5651640" y="3357720"/>
            <a:ext cx="2979360" cy="2080800"/>
          </a:xfrm>
          <a:prstGeom prst="rect">
            <a:avLst/>
          </a:prstGeom>
          <a:ln w="936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Основные элементы игры</a:t>
            </a:r>
            <a:endParaRPr lang="ru-RU" sz="4400" b="0" strike="noStrike" spc="-1">
              <a:solidFill>
                <a:srgbClr val="FFFFFF"/>
              </a:solidFill>
              <a:latin typeface="Tahoma"/>
            </a:endParaRPr>
          </a:p>
        </p:txBody>
      </p:sp>
      <p:sp>
        <p:nvSpPr>
          <p:cNvPr id="99" name="TextShape 2"/>
          <p:cNvSpPr txBox="1"/>
          <p:nvPr/>
        </p:nvSpPr>
        <p:spPr>
          <a:xfrm>
            <a:off x="4653000" y="1981080"/>
            <a:ext cx="4033440" cy="4114440"/>
          </a:xfrm>
          <a:prstGeom prst="rect">
            <a:avLst/>
          </a:prstGeom>
          <a:noFill/>
          <a:ln w="9360">
            <a:noFill/>
          </a:ln>
        </p:spPr>
        <p:txBody>
          <a:bodyPr>
            <a:noAutofit/>
          </a:bodyPr>
          <a:lstStyle/>
          <a:p>
            <a:pPr marL="343080" indent="-342720">
              <a:lnSpc>
                <a:spcPct val="100000"/>
              </a:lnSpc>
              <a:spcBef>
                <a:spcPts val="479"/>
              </a:spcBef>
            </a:pPr>
            <a:endParaRPr lang="ru-RU" sz="3200" b="0" strike="noStrike" spc="-1">
              <a:solidFill>
                <a:srgbClr val="FFFFFF"/>
              </a:solidFill>
              <a:latin typeface="Tahoma"/>
            </a:endParaRPr>
          </a:p>
          <a:p>
            <a:pPr marL="343080" indent="-342720" algn="ctr">
              <a:lnSpc>
                <a:spcPct val="100000"/>
              </a:lnSpc>
              <a:spcBef>
                <a:spcPts val="479"/>
              </a:spcBef>
              <a:buClr>
                <a:srgbClr val="00CCFF"/>
              </a:buClr>
              <a:buSzPct val="65000"/>
              <a:buFont typeface="Wingdings" charset="2"/>
              <a:buChar char=""/>
            </a:pPr>
            <a:r>
              <a:rPr lang="ru-RU" sz="2400" b="0" strike="noStrike" spc="-1">
                <a:solidFill>
                  <a:srgbClr val="FFFFFF"/>
                </a:solidFill>
                <a:latin typeface="Tahoma"/>
              </a:rPr>
              <a:t>Особое значение в современном баскетболе имеет борьба под щитом.</a:t>
            </a:r>
          </a:p>
          <a:p>
            <a:pPr marL="343080" indent="-342720" algn="ctr">
              <a:lnSpc>
                <a:spcPct val="100000"/>
              </a:lnSpc>
              <a:spcBef>
                <a:spcPts val="479"/>
              </a:spcBef>
              <a:buClr>
                <a:srgbClr val="00CCFF"/>
              </a:buClr>
              <a:buSzPct val="65000"/>
              <a:buFont typeface="Wingdings" charset="2"/>
              <a:buChar char=""/>
            </a:pPr>
            <a:r>
              <a:rPr lang="ru-RU" sz="2400" b="0" strike="noStrike" spc="-1">
                <a:solidFill>
                  <a:srgbClr val="FFFFFF"/>
                </a:solidFill>
                <a:latin typeface="Tahoma"/>
              </a:rPr>
              <a:t>Жесты судей</a:t>
            </a:r>
          </a:p>
          <a:p>
            <a:pPr marL="343080" indent="-342720" algn="ctr">
              <a:lnSpc>
                <a:spcPct val="100000"/>
              </a:lnSpc>
              <a:spcBef>
                <a:spcPts val="479"/>
              </a:spcBef>
              <a:buClr>
                <a:srgbClr val="00CCFF"/>
              </a:buClr>
              <a:buSzPct val="65000"/>
              <a:buFont typeface="Wingdings" charset="2"/>
              <a:buChar char=""/>
            </a:pPr>
            <a:r>
              <a:rPr lang="ru-RU" sz="2400" b="0" strike="noStrike" spc="-1">
                <a:solidFill>
                  <a:srgbClr val="FFFFFF"/>
                </a:solidFill>
                <a:latin typeface="Tahoma"/>
              </a:rPr>
              <a:t>Дриблинг</a:t>
            </a:r>
          </a:p>
          <a:p>
            <a:pPr marL="343080" indent="-342720" algn="ctr">
              <a:lnSpc>
                <a:spcPct val="100000"/>
              </a:lnSpc>
              <a:spcBef>
                <a:spcPts val="479"/>
              </a:spcBef>
              <a:buClr>
                <a:srgbClr val="00CCFF"/>
              </a:buClr>
              <a:buSzPct val="65000"/>
              <a:buFont typeface="Wingdings" charset="2"/>
              <a:buChar char=""/>
            </a:pPr>
            <a:r>
              <a:rPr lang="ru-RU" sz="2400" b="0" strike="noStrike" spc="-1">
                <a:solidFill>
                  <a:srgbClr val="FFFFFF"/>
                </a:solidFill>
                <a:latin typeface="Tahoma"/>
              </a:rPr>
              <a:t>Передача</a:t>
            </a:r>
          </a:p>
          <a:p>
            <a:pPr marL="343080" indent="-342720" algn="ctr">
              <a:lnSpc>
                <a:spcPct val="100000"/>
              </a:lnSpc>
              <a:spcBef>
                <a:spcPts val="479"/>
              </a:spcBef>
              <a:buClr>
                <a:srgbClr val="00CCFF"/>
              </a:buClr>
              <a:buSzPct val="65000"/>
              <a:buFont typeface="Wingdings" charset="2"/>
              <a:buChar char=""/>
            </a:pPr>
            <a:r>
              <a:rPr lang="ru-RU" sz="2400" b="0" strike="noStrike" spc="-1">
                <a:solidFill>
                  <a:srgbClr val="FFFFFF"/>
                </a:solidFill>
                <a:latin typeface="Tahoma"/>
              </a:rPr>
              <a:t>Подбор</a:t>
            </a:r>
          </a:p>
          <a:p>
            <a:pPr marL="343080" indent="-342720" algn="ctr">
              <a:lnSpc>
                <a:spcPct val="100000"/>
              </a:lnSpc>
              <a:spcBef>
                <a:spcPts val="479"/>
              </a:spcBef>
              <a:buClr>
                <a:srgbClr val="00CCFF"/>
              </a:buClr>
              <a:buSzPct val="65000"/>
              <a:buFont typeface="Wingdings" charset="2"/>
              <a:buChar char=""/>
            </a:pPr>
            <a:r>
              <a:rPr lang="ru-RU" sz="2400" b="0" strike="noStrike" spc="-1">
                <a:solidFill>
                  <a:srgbClr val="FFFFFF"/>
                </a:solidFill>
                <a:latin typeface="Tahoma"/>
              </a:rPr>
              <a:t>Перехват</a:t>
            </a:r>
          </a:p>
          <a:p>
            <a:pPr marL="343080" indent="-342720" algn="ctr">
              <a:lnSpc>
                <a:spcPct val="100000"/>
              </a:lnSpc>
              <a:spcBef>
                <a:spcPts val="479"/>
              </a:spcBef>
              <a:buClr>
                <a:srgbClr val="00CCFF"/>
              </a:buClr>
              <a:buSzPct val="65000"/>
              <a:buFont typeface="Wingdings" charset="2"/>
              <a:buChar char=""/>
            </a:pPr>
            <a:r>
              <a:rPr lang="ru-RU" sz="2400" b="0" strike="noStrike" spc="-1">
                <a:solidFill>
                  <a:srgbClr val="FFFFFF"/>
                </a:solidFill>
                <a:latin typeface="Tahoma"/>
              </a:rPr>
              <a:t>Блокшот</a:t>
            </a:r>
          </a:p>
        </p:txBody>
      </p:sp>
      <p:pic>
        <p:nvPicPr>
          <p:cNvPr id="100" name="Picture 8"/>
          <p:cNvPicPr/>
          <p:nvPr/>
        </p:nvPicPr>
        <p:blipFill>
          <a:blip r:embed="rId2"/>
          <a:stretch/>
        </p:blipFill>
        <p:spPr>
          <a:xfrm>
            <a:off x="611280" y="1484280"/>
            <a:ext cx="2715840" cy="1812600"/>
          </a:xfrm>
          <a:prstGeom prst="rect">
            <a:avLst/>
          </a:prstGeom>
          <a:ln w="9360">
            <a:noFill/>
          </a:ln>
        </p:spPr>
      </p:pic>
      <p:pic>
        <p:nvPicPr>
          <p:cNvPr id="101" name="Picture 10"/>
          <p:cNvPicPr/>
          <p:nvPr/>
        </p:nvPicPr>
        <p:blipFill>
          <a:blip r:embed="rId3"/>
          <a:stretch/>
        </p:blipFill>
        <p:spPr>
          <a:xfrm>
            <a:off x="826920" y="3716280"/>
            <a:ext cx="2557080" cy="2557080"/>
          </a:xfrm>
          <a:prstGeom prst="rect">
            <a:avLst/>
          </a:prstGeom>
          <a:ln w="9360">
            <a:noFill/>
          </a:ln>
        </p:spPr>
      </p:pic>
      <p:pic>
        <p:nvPicPr>
          <p:cNvPr id="102" name="Picture 9"/>
          <p:cNvPicPr/>
          <p:nvPr/>
        </p:nvPicPr>
        <p:blipFill>
          <a:blip r:embed="rId4"/>
          <a:stretch/>
        </p:blipFill>
        <p:spPr>
          <a:xfrm>
            <a:off x="3276720" y="2205000"/>
            <a:ext cx="1645920" cy="2303280"/>
          </a:xfrm>
          <a:prstGeom prst="rect">
            <a:avLst/>
          </a:prstGeom>
          <a:ln w="936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Помехи попаданию мяча</a:t>
            </a:r>
            <a:endParaRPr lang="ru-RU" sz="4400" b="0" strike="noStrike" spc="-1">
              <a:solidFill>
                <a:srgbClr val="FFFFFF"/>
              </a:solidFill>
              <a:latin typeface="Tahoma"/>
            </a:endParaRPr>
          </a:p>
        </p:txBody>
      </p:sp>
      <p:sp>
        <p:nvSpPr>
          <p:cNvPr id="104" name="TextShape 2"/>
          <p:cNvSpPr txBox="1"/>
          <p:nvPr/>
        </p:nvSpPr>
        <p:spPr>
          <a:xfrm>
            <a:off x="457200" y="1981080"/>
            <a:ext cx="4033440" cy="4114440"/>
          </a:xfrm>
          <a:prstGeom prst="rect">
            <a:avLst/>
          </a:prstGeom>
          <a:noFill/>
          <a:ln w="9360">
            <a:noFill/>
          </a:ln>
        </p:spPr>
        <p:txBody>
          <a:bodyPr>
            <a:noAutofit/>
          </a:bodyPr>
          <a:lstStyle/>
          <a:p>
            <a:pPr marL="343080" indent="-342720">
              <a:lnSpc>
                <a:spcPct val="80000"/>
              </a:lnSpc>
              <a:spcBef>
                <a:spcPts val="320"/>
              </a:spcBef>
            </a:pPr>
            <a:endParaRPr lang="ru-RU" sz="3200" b="0" strike="noStrike" spc="-1">
              <a:solidFill>
                <a:srgbClr val="FFFFFF"/>
              </a:solidFill>
              <a:latin typeface="Tahoma"/>
            </a:endParaRPr>
          </a:p>
          <a:p>
            <a:pPr marL="343080" indent="-342720">
              <a:lnSpc>
                <a:spcPct val="80000"/>
              </a:lnSpc>
              <a:spcBef>
                <a:spcPts val="320"/>
              </a:spcBef>
              <a:buClr>
                <a:srgbClr val="00CCFF"/>
              </a:buClr>
              <a:buSzPct val="65000"/>
              <a:buFont typeface="Wingdings" charset="2"/>
              <a:buChar char=""/>
            </a:pPr>
            <a:r>
              <a:rPr lang="ru-RU" sz="1600" b="0" strike="noStrike" spc="-1">
                <a:solidFill>
                  <a:srgbClr val="00CCFF"/>
                </a:solidFill>
                <a:latin typeface="Tahoma"/>
              </a:rPr>
              <a:t>Бросок</a:t>
            </a:r>
            <a:r>
              <a:rPr lang="ru-RU" sz="1600" b="0" strike="noStrike" spc="-1">
                <a:solidFill>
                  <a:srgbClr val="FFFFFF"/>
                </a:solidFill>
                <a:latin typeface="Tahoma"/>
              </a:rPr>
              <a:t> по корзине происходит, когда мяч, который держат в руке (руках), затем посылается по воздуху в направлении корзины соперника.</a:t>
            </a:r>
          </a:p>
          <a:p>
            <a:pPr>
              <a:lnSpc>
                <a:spcPct val="80000"/>
              </a:lnSpc>
              <a:spcBef>
                <a:spcPts val="320"/>
              </a:spcBef>
            </a:pPr>
            <a:endParaRPr lang="ru-RU" sz="1600" b="0" strike="noStrike" spc="-1">
              <a:solidFill>
                <a:srgbClr val="FFFFFF"/>
              </a:solidFill>
              <a:latin typeface="Tahoma"/>
            </a:endParaRPr>
          </a:p>
          <a:p>
            <a:pPr marL="343080" indent="-342720">
              <a:lnSpc>
                <a:spcPct val="80000"/>
              </a:lnSpc>
              <a:spcBef>
                <a:spcPts val="320"/>
              </a:spcBef>
              <a:buClr>
                <a:srgbClr val="00CCFF"/>
              </a:buClr>
              <a:buSzPct val="65000"/>
              <a:buFont typeface="Wingdings" charset="2"/>
              <a:buChar char=""/>
            </a:pPr>
            <a:r>
              <a:rPr lang="ru-RU" sz="1600" b="0" strike="noStrike" spc="-1">
                <a:solidFill>
                  <a:srgbClr val="00CCFF"/>
                </a:solidFill>
                <a:latin typeface="Tahoma"/>
              </a:rPr>
              <a:t>Добивание</a:t>
            </a:r>
            <a:r>
              <a:rPr lang="ru-RU" sz="1600" b="0" strike="noStrike" spc="-1">
                <a:solidFill>
                  <a:srgbClr val="FFFFFF"/>
                </a:solidFill>
                <a:latin typeface="Tahoma"/>
              </a:rPr>
              <a:t> происходит, когда мяч одной или двумя руками направляется в корзину соперника.</a:t>
            </a:r>
          </a:p>
          <a:p>
            <a:pPr>
              <a:lnSpc>
                <a:spcPct val="80000"/>
              </a:lnSpc>
              <a:spcBef>
                <a:spcPts val="320"/>
              </a:spcBef>
            </a:pPr>
            <a:endParaRPr lang="ru-RU" sz="1600" b="0" strike="noStrike" spc="-1">
              <a:solidFill>
                <a:srgbClr val="FFFFFF"/>
              </a:solidFill>
              <a:latin typeface="Tahoma"/>
            </a:endParaRPr>
          </a:p>
          <a:p>
            <a:pPr marL="343080" indent="-342720">
              <a:lnSpc>
                <a:spcPct val="80000"/>
              </a:lnSpc>
              <a:spcBef>
                <a:spcPts val="320"/>
              </a:spcBef>
              <a:buClr>
                <a:srgbClr val="00CCFF"/>
              </a:buClr>
              <a:buSzPct val="65000"/>
              <a:buFont typeface="Wingdings" charset="2"/>
              <a:buChar char=""/>
            </a:pPr>
            <a:r>
              <a:rPr lang="ru-RU" sz="1600" b="0" strike="noStrike" spc="-1">
                <a:solidFill>
                  <a:srgbClr val="00CCFF"/>
                </a:solidFill>
                <a:latin typeface="Tahoma"/>
              </a:rPr>
              <a:t>Бросок сверху</a:t>
            </a:r>
            <a:r>
              <a:rPr lang="ru-RU" sz="1600" b="0" strike="noStrike" spc="-1">
                <a:solidFill>
                  <a:srgbClr val="FFFFFF"/>
                </a:solidFill>
                <a:latin typeface="Tahoma"/>
              </a:rPr>
              <a:t> происходит, когда мяч одной или двумя руками с силой направляют или пытаются направить сверху вниз в корзину соперника.</a:t>
            </a:r>
          </a:p>
          <a:p>
            <a:pPr>
              <a:lnSpc>
                <a:spcPct val="80000"/>
              </a:lnSpc>
              <a:spcBef>
                <a:spcPts val="320"/>
              </a:spcBef>
            </a:pPr>
            <a:endParaRPr lang="ru-RU" sz="1600" b="0" strike="noStrike" spc="-1">
              <a:solidFill>
                <a:srgbClr val="FFFFFF"/>
              </a:solidFill>
              <a:latin typeface="Tahoma"/>
            </a:endParaRPr>
          </a:p>
          <a:p>
            <a:pPr marL="343080" indent="-342720">
              <a:lnSpc>
                <a:spcPct val="80000"/>
              </a:lnSpc>
              <a:spcBef>
                <a:spcPts val="320"/>
              </a:spcBef>
              <a:buClr>
                <a:srgbClr val="00CCFF"/>
              </a:buClr>
              <a:buSzPct val="65000"/>
              <a:buFont typeface="Wingdings" charset="2"/>
              <a:buChar char=""/>
            </a:pPr>
            <a:r>
              <a:rPr lang="ru-RU" sz="1600" b="0" strike="noStrike" spc="-1">
                <a:solidFill>
                  <a:srgbClr val="00CCFF"/>
                </a:solidFill>
                <a:latin typeface="Tahoma"/>
              </a:rPr>
              <a:t>Добивание и бросок сверху</a:t>
            </a:r>
            <a:r>
              <a:rPr lang="ru-RU" sz="1600" b="0" strike="noStrike" spc="-1">
                <a:solidFill>
                  <a:srgbClr val="FFFFFF"/>
                </a:solidFill>
                <a:latin typeface="Tahoma"/>
              </a:rPr>
              <a:t> также считаются броском по корзине.</a:t>
            </a:r>
          </a:p>
        </p:txBody>
      </p:sp>
      <p:pic>
        <p:nvPicPr>
          <p:cNvPr id="105" name="Picture 5"/>
          <p:cNvPicPr/>
          <p:nvPr/>
        </p:nvPicPr>
        <p:blipFill>
          <a:blip r:embed="rId2"/>
          <a:stretch/>
        </p:blipFill>
        <p:spPr>
          <a:xfrm>
            <a:off x="4716360" y="1413000"/>
            <a:ext cx="2080800" cy="2952360"/>
          </a:xfrm>
          <a:prstGeom prst="rect">
            <a:avLst/>
          </a:prstGeom>
          <a:ln w="9360">
            <a:noFill/>
          </a:ln>
        </p:spPr>
      </p:pic>
      <p:pic>
        <p:nvPicPr>
          <p:cNvPr id="106" name="Picture 6"/>
          <p:cNvPicPr/>
          <p:nvPr/>
        </p:nvPicPr>
        <p:blipFill>
          <a:blip r:embed="rId3"/>
          <a:stretch/>
        </p:blipFill>
        <p:spPr>
          <a:xfrm>
            <a:off x="5435640" y="4149720"/>
            <a:ext cx="3274560" cy="1855440"/>
          </a:xfrm>
          <a:prstGeom prst="rect">
            <a:avLst/>
          </a:prstGeom>
          <a:ln w="936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 name="Picture 4"/>
          <p:cNvPicPr/>
          <p:nvPr/>
        </p:nvPicPr>
        <p:blipFill>
          <a:blip r:embed="rId2"/>
          <a:stretch/>
        </p:blipFill>
        <p:spPr>
          <a:xfrm>
            <a:off x="468360" y="620640"/>
            <a:ext cx="4319280" cy="2453760"/>
          </a:xfrm>
          <a:prstGeom prst="rect">
            <a:avLst/>
          </a:prstGeom>
          <a:ln w="9360">
            <a:noFill/>
          </a:ln>
        </p:spPr>
      </p:pic>
      <p:pic>
        <p:nvPicPr>
          <p:cNvPr id="108" name="Picture 5"/>
          <p:cNvPicPr/>
          <p:nvPr/>
        </p:nvPicPr>
        <p:blipFill>
          <a:blip r:embed="rId3"/>
          <a:stretch/>
        </p:blipFill>
        <p:spPr>
          <a:xfrm>
            <a:off x="4932360" y="620640"/>
            <a:ext cx="3749400" cy="2422080"/>
          </a:xfrm>
          <a:prstGeom prst="rect">
            <a:avLst/>
          </a:prstGeom>
          <a:ln w="9360">
            <a:noFill/>
          </a:ln>
        </p:spPr>
      </p:pic>
      <p:pic>
        <p:nvPicPr>
          <p:cNvPr id="109" name="Picture 6"/>
          <p:cNvPicPr/>
          <p:nvPr/>
        </p:nvPicPr>
        <p:blipFill>
          <a:blip r:embed="rId4"/>
          <a:stretch/>
        </p:blipFill>
        <p:spPr>
          <a:xfrm>
            <a:off x="468360" y="3573360"/>
            <a:ext cx="4319280" cy="2233080"/>
          </a:xfrm>
          <a:prstGeom prst="rect">
            <a:avLst/>
          </a:prstGeom>
          <a:ln w="9360">
            <a:noFill/>
          </a:ln>
        </p:spPr>
      </p:pic>
      <p:pic>
        <p:nvPicPr>
          <p:cNvPr id="110" name="Picture 7"/>
          <p:cNvPicPr/>
          <p:nvPr/>
        </p:nvPicPr>
        <p:blipFill>
          <a:blip r:embed="rId5"/>
          <a:stretch/>
        </p:blipFill>
        <p:spPr>
          <a:xfrm>
            <a:off x="5508720" y="3284640"/>
            <a:ext cx="2631600" cy="2736360"/>
          </a:xfrm>
          <a:prstGeom prst="rect">
            <a:avLst/>
          </a:prstGeom>
          <a:ln w="936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Жесты судей</a:t>
            </a:r>
            <a:endParaRPr lang="ru-RU" sz="4400" b="0" strike="noStrike" spc="-1">
              <a:solidFill>
                <a:srgbClr val="FFFFFF"/>
              </a:solidFill>
              <a:latin typeface="Tahoma"/>
            </a:endParaRPr>
          </a:p>
        </p:txBody>
      </p:sp>
      <p:pic>
        <p:nvPicPr>
          <p:cNvPr id="112" name="Picture 17"/>
          <p:cNvPicPr/>
          <p:nvPr/>
        </p:nvPicPr>
        <p:blipFill>
          <a:blip r:embed="rId2"/>
          <a:stretch/>
        </p:blipFill>
        <p:spPr>
          <a:xfrm>
            <a:off x="1476360" y="1125360"/>
            <a:ext cx="5981400" cy="1590480"/>
          </a:xfrm>
          <a:prstGeom prst="rect">
            <a:avLst/>
          </a:prstGeom>
          <a:ln w="9360">
            <a:noFill/>
          </a:ln>
        </p:spPr>
      </p:pic>
      <p:sp>
        <p:nvSpPr>
          <p:cNvPr id="113" name="CustomShape 2"/>
          <p:cNvSpPr/>
          <p:nvPr/>
        </p:nvSpPr>
        <p:spPr>
          <a:xfrm>
            <a:off x="3314160" y="2997360"/>
            <a:ext cx="203868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ru-RU" sz="1800" b="0" strike="noStrike" spc="-1">
                <a:solidFill>
                  <a:srgbClr val="FFFFFF"/>
                </a:solidFill>
                <a:latin typeface="Times New Roman"/>
              </a:rPr>
              <a:t>засчитывание мяча</a:t>
            </a:r>
            <a:endParaRPr lang="ru-RU" sz="1800" b="0" strike="noStrike" spc="-1">
              <a:latin typeface="Arial"/>
            </a:endParaRPr>
          </a:p>
        </p:txBody>
      </p:sp>
      <p:pic>
        <p:nvPicPr>
          <p:cNvPr id="114" name="Picture 19"/>
          <p:cNvPicPr/>
          <p:nvPr/>
        </p:nvPicPr>
        <p:blipFill>
          <a:blip r:embed="rId3"/>
          <a:stretch/>
        </p:blipFill>
        <p:spPr>
          <a:xfrm>
            <a:off x="1403280" y="3716280"/>
            <a:ext cx="6076440" cy="1352160"/>
          </a:xfrm>
          <a:prstGeom prst="rect">
            <a:avLst/>
          </a:prstGeom>
          <a:ln w="9360">
            <a:noFill/>
          </a:ln>
        </p:spPr>
      </p:pic>
      <p:sp>
        <p:nvSpPr>
          <p:cNvPr id="115" name="CustomShape 3"/>
          <p:cNvSpPr/>
          <p:nvPr/>
        </p:nvSpPr>
        <p:spPr>
          <a:xfrm>
            <a:off x="3038040" y="5300640"/>
            <a:ext cx="259956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ru-RU" sz="1800" b="0" strike="noStrike" spc="-1">
                <a:solidFill>
                  <a:srgbClr val="FFFFFF"/>
                </a:solidFill>
                <a:latin typeface="Times New Roman"/>
              </a:rPr>
              <a:t>относящиеся ко времени</a:t>
            </a:r>
            <a:endParaRPr lang="ru-RU"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6"/>
          <p:cNvPicPr/>
          <p:nvPr/>
        </p:nvPicPr>
        <p:blipFill>
          <a:blip r:embed="rId2"/>
          <a:stretch/>
        </p:blipFill>
        <p:spPr>
          <a:xfrm>
            <a:off x="4643280" y="1413000"/>
            <a:ext cx="2658600" cy="2658600"/>
          </a:xfrm>
          <a:prstGeom prst="rect">
            <a:avLst/>
          </a:prstGeom>
          <a:ln w="9360">
            <a:noFill/>
          </a:ln>
        </p:spPr>
      </p:pic>
      <p:sp>
        <p:nvSpPr>
          <p:cNvPr id="47"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Что же такое баскетбол?</a:t>
            </a:r>
            <a:endParaRPr lang="ru-RU" sz="4400" b="0" strike="noStrike" spc="-1">
              <a:solidFill>
                <a:srgbClr val="FFFFFF"/>
              </a:solidFill>
              <a:latin typeface="Tahoma"/>
            </a:endParaRPr>
          </a:p>
        </p:txBody>
      </p:sp>
      <p:sp>
        <p:nvSpPr>
          <p:cNvPr id="48" name="TextShape 2"/>
          <p:cNvSpPr txBox="1"/>
          <p:nvPr/>
        </p:nvSpPr>
        <p:spPr>
          <a:xfrm>
            <a:off x="457200" y="1981080"/>
            <a:ext cx="4033440" cy="4114440"/>
          </a:xfrm>
          <a:prstGeom prst="rect">
            <a:avLst/>
          </a:prstGeom>
          <a:noFill/>
          <a:ln w="9360">
            <a:noFill/>
          </a:ln>
        </p:spPr>
        <p:txBody>
          <a:bodyPr>
            <a:noAutofit/>
          </a:bodyPr>
          <a:lstStyle/>
          <a:p>
            <a:pPr marL="343080" indent="-342720">
              <a:lnSpc>
                <a:spcPct val="80000"/>
              </a:lnSpc>
              <a:spcBef>
                <a:spcPts val="320"/>
              </a:spcBef>
              <a:buClr>
                <a:srgbClr val="00CCFF"/>
              </a:buClr>
              <a:buSzPct val="65000"/>
              <a:buFont typeface="Wingdings" charset="2"/>
              <a:buChar char=""/>
            </a:pPr>
            <a:r>
              <a:rPr lang="ru-RU" sz="1600" b="0" strike="noStrike" spc="-1">
                <a:solidFill>
                  <a:srgbClr val="FFFFFF"/>
                </a:solidFill>
                <a:latin typeface="Tahoma"/>
              </a:rPr>
              <a:t>Это спортивная командная игра с мячом. В баскетбол играют две команды, каждая из которых состоит из пяти игроков. Цель каждой команды — забросить руками мяч в кольцо с сеткой (корзину) соперника и помешать другой команде овладеть мячом и забросить его в свою корзину. Kорзина находится на высоте 3,05 метра от пола (10 футов).</a:t>
            </a:r>
          </a:p>
          <a:p>
            <a:pPr marL="343080" indent="-342720">
              <a:lnSpc>
                <a:spcPct val="80000"/>
              </a:lnSpc>
              <a:spcBef>
                <a:spcPts val="320"/>
              </a:spcBef>
              <a:buClr>
                <a:srgbClr val="00CCFF"/>
              </a:buClr>
              <a:buSzPct val="65000"/>
              <a:buFont typeface="Wingdings" charset="2"/>
              <a:buChar char=""/>
            </a:pPr>
            <a:r>
              <a:rPr lang="ru-RU" sz="1600" b="0" strike="noStrike" spc="-1">
                <a:solidFill>
                  <a:srgbClr val="FFFFFF"/>
                </a:solidFill>
                <a:latin typeface="Tahoma"/>
              </a:rPr>
              <a:t>Всего в команде 12 человек, замены не ограничены. За мяч, заброшенный с ближней и средней дистанции, засчитывается 2 очка, с дальней — 3 очка. Штрафной бросок оценивается в 1 очко. Стандартный размер баскетбольной площадки 28 метров в длину и 15 метров в ширину. </a:t>
            </a:r>
          </a:p>
        </p:txBody>
      </p:sp>
      <p:pic>
        <p:nvPicPr>
          <p:cNvPr id="49" name="Picture 5"/>
          <p:cNvPicPr/>
          <p:nvPr/>
        </p:nvPicPr>
        <p:blipFill>
          <a:blip r:embed="rId3"/>
          <a:stretch/>
        </p:blipFill>
        <p:spPr>
          <a:xfrm>
            <a:off x="6588000" y="2781360"/>
            <a:ext cx="2047680" cy="3285720"/>
          </a:xfrm>
          <a:prstGeom prst="rect">
            <a:avLst/>
          </a:prstGeom>
          <a:ln w="936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Жесты судей</a:t>
            </a:r>
            <a:endParaRPr lang="ru-RU" sz="4400" b="0" strike="noStrike" spc="-1">
              <a:solidFill>
                <a:srgbClr val="FFFFFF"/>
              </a:solidFill>
              <a:latin typeface="Tahoma"/>
            </a:endParaRPr>
          </a:p>
        </p:txBody>
      </p:sp>
      <p:pic>
        <p:nvPicPr>
          <p:cNvPr id="117" name="Picture 4"/>
          <p:cNvPicPr/>
          <p:nvPr/>
        </p:nvPicPr>
        <p:blipFill>
          <a:blip r:embed="rId2"/>
          <a:stretch/>
        </p:blipFill>
        <p:spPr>
          <a:xfrm>
            <a:off x="1619280" y="1341360"/>
            <a:ext cx="5981400" cy="1285560"/>
          </a:xfrm>
          <a:prstGeom prst="rect">
            <a:avLst/>
          </a:prstGeom>
          <a:ln w="9360">
            <a:noFill/>
          </a:ln>
        </p:spPr>
      </p:pic>
      <p:sp>
        <p:nvSpPr>
          <p:cNvPr id="118" name="CustomShape 2"/>
          <p:cNvSpPr/>
          <p:nvPr/>
        </p:nvSpPr>
        <p:spPr>
          <a:xfrm>
            <a:off x="3661560" y="2708280"/>
            <a:ext cx="203292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ru-RU" sz="1800" b="0" strike="noStrike" spc="-1">
                <a:solidFill>
                  <a:srgbClr val="FFFFFF"/>
                </a:solidFill>
                <a:latin typeface="Times New Roman"/>
              </a:rPr>
              <a:t>административные</a:t>
            </a:r>
            <a:endParaRPr lang="ru-RU" sz="1800" b="0" strike="noStrike" spc="-1">
              <a:latin typeface="Arial"/>
            </a:endParaRPr>
          </a:p>
        </p:txBody>
      </p:sp>
      <p:pic>
        <p:nvPicPr>
          <p:cNvPr id="119" name="Picture 7"/>
          <p:cNvPicPr/>
          <p:nvPr/>
        </p:nvPicPr>
        <p:blipFill>
          <a:blip r:embed="rId3"/>
          <a:stretch/>
        </p:blipFill>
        <p:spPr>
          <a:xfrm>
            <a:off x="2627280" y="3213000"/>
            <a:ext cx="3847680" cy="2466720"/>
          </a:xfrm>
          <a:prstGeom prst="rect">
            <a:avLst/>
          </a:prstGeom>
          <a:ln w="9360">
            <a:noFill/>
          </a:ln>
        </p:spPr>
      </p:pic>
      <p:sp>
        <p:nvSpPr>
          <p:cNvPr id="120" name="CustomShape 3"/>
          <p:cNvSpPr/>
          <p:nvPr/>
        </p:nvSpPr>
        <p:spPr>
          <a:xfrm>
            <a:off x="2798280" y="5805360"/>
            <a:ext cx="355824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ru-RU" sz="1800" b="0" strike="noStrike" spc="-1">
                <a:solidFill>
                  <a:srgbClr val="FFFFFF"/>
                </a:solidFill>
                <a:latin typeface="Times New Roman"/>
              </a:rPr>
              <a:t>показ фола секретарскому столику</a:t>
            </a:r>
            <a:endParaRPr lang="ru-RU"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Жесты судей</a:t>
            </a:r>
            <a:endParaRPr lang="ru-RU" sz="4400" b="0" strike="noStrike" spc="-1">
              <a:solidFill>
                <a:srgbClr val="FFFFFF"/>
              </a:solidFill>
              <a:latin typeface="Tahoma"/>
            </a:endParaRPr>
          </a:p>
        </p:txBody>
      </p:sp>
      <p:pic>
        <p:nvPicPr>
          <p:cNvPr id="122" name="Picture 4"/>
          <p:cNvPicPr/>
          <p:nvPr/>
        </p:nvPicPr>
        <p:blipFill>
          <a:blip r:embed="rId2"/>
          <a:stretch/>
        </p:blipFill>
        <p:spPr>
          <a:xfrm>
            <a:off x="1619280" y="1268280"/>
            <a:ext cx="5981400" cy="4181040"/>
          </a:xfrm>
          <a:prstGeom prst="rect">
            <a:avLst/>
          </a:prstGeom>
          <a:ln w="9360">
            <a:noFill/>
          </a:ln>
        </p:spPr>
      </p:pic>
      <p:sp>
        <p:nvSpPr>
          <p:cNvPr id="123" name="CustomShape 2"/>
          <p:cNvSpPr/>
          <p:nvPr/>
        </p:nvSpPr>
        <p:spPr>
          <a:xfrm>
            <a:off x="3216600" y="5734080"/>
            <a:ext cx="238644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ru-RU" sz="1800" b="0" strike="noStrike" spc="-1">
                <a:solidFill>
                  <a:srgbClr val="FFFFFF"/>
                </a:solidFill>
                <a:latin typeface="Times New Roman"/>
              </a:rPr>
              <a:t>Нарушения, позиция 1</a:t>
            </a:r>
            <a:endParaRPr lang="ru-RU"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Жесты судей</a:t>
            </a:r>
            <a:endParaRPr lang="ru-RU" sz="4400" b="0" strike="noStrike" spc="-1">
              <a:solidFill>
                <a:srgbClr val="FFFFFF"/>
              </a:solidFill>
              <a:latin typeface="Tahoma"/>
            </a:endParaRPr>
          </a:p>
        </p:txBody>
      </p:sp>
      <p:pic>
        <p:nvPicPr>
          <p:cNvPr id="125" name="Picture 4"/>
          <p:cNvPicPr/>
          <p:nvPr/>
        </p:nvPicPr>
        <p:blipFill>
          <a:blip r:embed="rId2"/>
          <a:stretch/>
        </p:blipFill>
        <p:spPr>
          <a:xfrm>
            <a:off x="1581120" y="1219320"/>
            <a:ext cx="5981400" cy="4419360"/>
          </a:xfrm>
          <a:prstGeom prst="rect">
            <a:avLst/>
          </a:prstGeom>
          <a:ln w="9360">
            <a:noFill/>
          </a:ln>
        </p:spPr>
      </p:pic>
      <p:sp>
        <p:nvSpPr>
          <p:cNvPr id="126" name="CustomShape 2"/>
          <p:cNvSpPr/>
          <p:nvPr/>
        </p:nvSpPr>
        <p:spPr>
          <a:xfrm>
            <a:off x="3211200" y="5824440"/>
            <a:ext cx="228888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ru-RU" sz="1800" b="0" strike="noStrike" spc="-1">
                <a:solidFill>
                  <a:srgbClr val="FFFFFF"/>
                </a:solidFill>
                <a:latin typeface="Times New Roman"/>
              </a:rPr>
              <a:t>Позиция 2, типа фола</a:t>
            </a:r>
            <a:endParaRPr lang="ru-RU"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Жесты судей</a:t>
            </a:r>
            <a:endParaRPr lang="ru-RU" sz="4400" b="0" strike="noStrike" spc="-1">
              <a:solidFill>
                <a:srgbClr val="FFFFFF"/>
              </a:solidFill>
              <a:latin typeface="Tahoma"/>
            </a:endParaRPr>
          </a:p>
        </p:txBody>
      </p:sp>
      <p:pic>
        <p:nvPicPr>
          <p:cNvPr id="128" name="Picture 4"/>
          <p:cNvPicPr/>
          <p:nvPr/>
        </p:nvPicPr>
        <p:blipFill>
          <a:blip r:embed="rId2"/>
          <a:stretch/>
        </p:blipFill>
        <p:spPr>
          <a:xfrm>
            <a:off x="2627280" y="1197000"/>
            <a:ext cx="3838320" cy="1009440"/>
          </a:xfrm>
          <a:prstGeom prst="rect">
            <a:avLst/>
          </a:prstGeom>
          <a:ln w="9360">
            <a:noFill/>
          </a:ln>
        </p:spPr>
      </p:pic>
      <p:sp>
        <p:nvSpPr>
          <p:cNvPr id="129" name="CustomShape 2"/>
          <p:cNvSpPr/>
          <p:nvPr/>
        </p:nvSpPr>
        <p:spPr>
          <a:xfrm>
            <a:off x="2522880" y="2421000"/>
            <a:ext cx="398664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ru-RU" sz="1800" b="0" strike="noStrike" spc="-1">
                <a:solidFill>
                  <a:srgbClr val="FFFFFF"/>
                </a:solidFill>
                <a:latin typeface="Times New Roman"/>
              </a:rPr>
              <a:t>число назначенных штрафных бросков</a:t>
            </a:r>
            <a:endParaRPr lang="ru-RU" sz="1800" b="0" strike="noStrike" spc="-1">
              <a:latin typeface="Arial"/>
            </a:endParaRPr>
          </a:p>
        </p:txBody>
      </p:sp>
      <p:pic>
        <p:nvPicPr>
          <p:cNvPr id="130" name="Picture 6"/>
          <p:cNvPicPr/>
          <p:nvPr/>
        </p:nvPicPr>
        <p:blipFill>
          <a:blip r:embed="rId3"/>
          <a:stretch/>
        </p:blipFill>
        <p:spPr>
          <a:xfrm>
            <a:off x="3038400" y="2919240"/>
            <a:ext cx="3066840" cy="1018800"/>
          </a:xfrm>
          <a:prstGeom prst="rect">
            <a:avLst/>
          </a:prstGeom>
          <a:ln w="9360">
            <a:noFill/>
          </a:ln>
        </p:spPr>
      </p:pic>
      <p:sp>
        <p:nvSpPr>
          <p:cNvPr id="131" name="CustomShape 3"/>
          <p:cNvSpPr/>
          <p:nvPr/>
        </p:nvSpPr>
        <p:spPr>
          <a:xfrm>
            <a:off x="3385440" y="4005360"/>
            <a:ext cx="236664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ru-RU" sz="1800" b="0" strike="noStrike" spc="-1">
                <a:solidFill>
                  <a:srgbClr val="FFFFFF"/>
                </a:solidFill>
                <a:latin typeface="Times New Roman"/>
              </a:rPr>
              <a:t>или направление игры</a:t>
            </a:r>
            <a:endParaRPr lang="ru-RU" sz="1800" b="0" strike="noStrike" spc="-1">
              <a:latin typeface="Arial"/>
            </a:endParaRPr>
          </a:p>
        </p:txBody>
      </p:sp>
      <p:pic>
        <p:nvPicPr>
          <p:cNvPr id="132" name="Picture 8"/>
          <p:cNvPicPr/>
          <p:nvPr/>
        </p:nvPicPr>
        <p:blipFill>
          <a:blip r:embed="rId4"/>
          <a:stretch/>
        </p:blipFill>
        <p:spPr>
          <a:xfrm>
            <a:off x="468360" y="4508640"/>
            <a:ext cx="3960360" cy="974520"/>
          </a:xfrm>
          <a:prstGeom prst="rect">
            <a:avLst/>
          </a:prstGeom>
          <a:ln w="9360">
            <a:noFill/>
          </a:ln>
        </p:spPr>
      </p:pic>
      <p:sp>
        <p:nvSpPr>
          <p:cNvPr id="133" name="CustomShape 4"/>
          <p:cNvSpPr/>
          <p:nvPr/>
        </p:nvSpPr>
        <p:spPr>
          <a:xfrm>
            <a:off x="806760" y="5661000"/>
            <a:ext cx="343944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ru-RU" sz="1800" b="0" strike="noStrike" spc="-1">
                <a:solidFill>
                  <a:srgbClr val="FFFFFF"/>
                </a:solidFill>
                <a:latin typeface="Times New Roman"/>
              </a:rPr>
              <a:t>Позиция 1 – в ограниченной зоне</a:t>
            </a:r>
            <a:endParaRPr lang="ru-RU" sz="1800" b="0" strike="noStrike" spc="-1">
              <a:latin typeface="Arial"/>
            </a:endParaRPr>
          </a:p>
        </p:txBody>
      </p:sp>
      <p:pic>
        <p:nvPicPr>
          <p:cNvPr id="134" name="Picture 10"/>
          <p:cNvPicPr/>
          <p:nvPr/>
        </p:nvPicPr>
        <p:blipFill>
          <a:blip r:embed="rId5"/>
          <a:stretch/>
        </p:blipFill>
        <p:spPr>
          <a:xfrm>
            <a:off x="4859280" y="4653000"/>
            <a:ext cx="3820680" cy="705960"/>
          </a:xfrm>
          <a:prstGeom prst="rect">
            <a:avLst/>
          </a:prstGeom>
          <a:ln w="9360">
            <a:noFill/>
          </a:ln>
        </p:spPr>
      </p:pic>
      <p:sp>
        <p:nvSpPr>
          <p:cNvPr id="135" name="CustomShape 5"/>
          <p:cNvSpPr/>
          <p:nvPr/>
        </p:nvSpPr>
        <p:spPr>
          <a:xfrm>
            <a:off x="4773240" y="5661000"/>
            <a:ext cx="373500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ru-RU" sz="1800" b="0" strike="noStrike" spc="-1">
                <a:solidFill>
                  <a:srgbClr val="FFFFFF"/>
                </a:solidFill>
                <a:latin typeface="Times New Roman"/>
              </a:rPr>
              <a:t>Позиция 2  - вне ограниченной зоны</a:t>
            </a:r>
            <a:endParaRPr lang="ru-RU" sz="1800" b="0" strike="noStrike" spc="-1">
              <a:latin typeface="Arial"/>
            </a:endParaRPr>
          </a:p>
        </p:txBody>
      </p:sp>
      <p:sp>
        <p:nvSpPr>
          <p:cNvPr id="136" name="CustomShape 6"/>
          <p:cNvSpPr/>
          <p:nvPr/>
        </p:nvSpPr>
        <p:spPr>
          <a:xfrm>
            <a:off x="3786120" y="0"/>
            <a:ext cx="2214360" cy="428400"/>
          </a:xfrm>
          <a:prstGeom prst="rect">
            <a:avLst/>
          </a:prstGeom>
          <a:solidFill>
            <a:schemeClr val="bg1">
              <a:lumMod val="75000"/>
            </a:schemeClr>
          </a:solidFill>
          <a:ln>
            <a:solidFill>
              <a:schemeClr val="accent1">
                <a:lumMod val="20000"/>
                <a:lumOff val="80000"/>
              </a:schemeClr>
            </a:solidFill>
            <a:round/>
          </a:ln>
          <a:effectLst>
            <a:outerShdw blurRad="40000" dist="20160" dir="5400000" rotWithShape="0">
              <a:srgbClr val="000000">
                <a:alpha val="38000"/>
              </a:srgbClr>
            </a:outerShdw>
          </a:effectLst>
        </p:spPr>
        <p:style>
          <a:lnRef idx="3">
            <a:schemeClr val="lt1"/>
          </a:lnRef>
          <a:fillRef idx="1">
            <a:schemeClr val="accent1"/>
          </a:fillRef>
          <a:effectRef idx="1">
            <a:schemeClr val="accent1"/>
          </a:effectRef>
          <a:fontRef idx="minor"/>
        </p:style>
        <p:txBody>
          <a:bodyPr lIns="90000" tIns="45000" rIns="90000" bIns="45000">
            <a:noAutofit/>
          </a:bodyPr>
          <a:lstStyle/>
          <a:p>
            <a:pPr algn="ctr">
              <a:lnSpc>
                <a:spcPct val="100000"/>
              </a:lnSpc>
            </a:pPr>
            <a:r>
              <a:rPr lang="ru-RU" sz="2000" b="1" strike="noStrike" spc="-1">
                <a:solidFill>
                  <a:srgbClr val="2B5481"/>
                </a:solidFill>
                <a:latin typeface="Times New Roman"/>
              </a:rPr>
              <a:t>pptcloud.ru</a:t>
            </a:r>
            <a:endParaRPr lang="ru-RU" sz="20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Международные соревнования</a:t>
            </a:r>
            <a:endParaRPr lang="ru-RU" sz="4400" b="0" strike="noStrike" spc="-1">
              <a:solidFill>
                <a:srgbClr val="FFFFFF"/>
              </a:solidFill>
              <a:latin typeface="Tahoma"/>
            </a:endParaRPr>
          </a:p>
        </p:txBody>
      </p:sp>
      <p:sp>
        <p:nvSpPr>
          <p:cNvPr id="51" name="TextShape 2"/>
          <p:cNvSpPr txBox="1"/>
          <p:nvPr/>
        </p:nvSpPr>
        <p:spPr>
          <a:xfrm>
            <a:off x="455760" y="2340000"/>
            <a:ext cx="4033440" cy="3377880"/>
          </a:xfrm>
          <a:prstGeom prst="rect">
            <a:avLst/>
          </a:prstGeom>
          <a:noFill/>
          <a:ln w="9360">
            <a:noFill/>
          </a:ln>
        </p:spPr>
        <p:txBody>
          <a:bodyPr>
            <a:noAutofit/>
          </a:bodyPr>
          <a:lstStyle/>
          <a:p>
            <a:pPr marL="343080" indent="-342720">
              <a:lnSpc>
                <a:spcPct val="80000"/>
              </a:lnSpc>
              <a:spcBef>
                <a:spcPts val="281"/>
              </a:spcBef>
              <a:buClr>
                <a:srgbClr val="00CCFF"/>
              </a:buClr>
              <a:buSzPct val="65000"/>
              <a:buFont typeface="Wingdings" charset="2"/>
              <a:buChar char=""/>
            </a:pPr>
            <a:r>
              <a:rPr lang="ru-RU" sz="1400" b="0" strike="noStrike" spc="-1">
                <a:solidFill>
                  <a:srgbClr val="FFFFFF"/>
                </a:solidFill>
                <a:latin typeface="Tahoma"/>
              </a:rPr>
              <a:t>Баскетбол входит в программу Олимпийских игр с 1936 г. Изобретатель игры </a:t>
            </a:r>
            <a:r>
              <a:rPr lang="ru-RU" sz="1400" b="0" strike="noStrike" spc="-1">
                <a:solidFill>
                  <a:srgbClr val="00CCFF"/>
                </a:solidFill>
                <a:latin typeface="Tahoma"/>
              </a:rPr>
              <a:t>Джеймс Нейсмит</a:t>
            </a:r>
            <a:r>
              <a:rPr lang="ru-RU" sz="1400" b="0" strike="noStrike" spc="-1">
                <a:solidFill>
                  <a:srgbClr val="FFFFFF"/>
                </a:solidFill>
                <a:latin typeface="Tahoma"/>
              </a:rPr>
              <a:t> был там в качестве гостя. Регулярные чемпионаты мира по баскетболу среди мужчин проводятся с 1950 года, среди женщин — с 1953 года, а чемпионаты Европы — с 1935 года.</a:t>
            </a:r>
          </a:p>
          <a:p>
            <a:pPr>
              <a:lnSpc>
                <a:spcPct val="80000"/>
              </a:lnSpc>
              <a:spcBef>
                <a:spcPts val="281"/>
              </a:spcBef>
            </a:pPr>
            <a:endParaRPr lang="ru-RU" sz="1400" b="0" strike="noStrike" spc="-1">
              <a:solidFill>
                <a:srgbClr val="FFFFFF"/>
              </a:solidFill>
              <a:latin typeface="Tahoma"/>
            </a:endParaRPr>
          </a:p>
          <a:p>
            <a:pPr marL="343080" indent="-342720">
              <a:lnSpc>
                <a:spcPct val="80000"/>
              </a:lnSpc>
              <a:spcBef>
                <a:spcPts val="281"/>
              </a:spcBef>
              <a:buClr>
                <a:srgbClr val="00CCFF"/>
              </a:buClr>
              <a:buSzPct val="65000"/>
              <a:buFont typeface="Wingdings" charset="2"/>
              <a:buChar char=""/>
            </a:pPr>
            <a:r>
              <a:rPr lang="ru-RU" sz="1400" b="0" strike="noStrike" spc="-1">
                <a:solidFill>
                  <a:srgbClr val="FFFFFF"/>
                </a:solidFill>
                <a:latin typeface="Tahoma"/>
              </a:rPr>
              <a:t>В Европе проводятся международные клубные соревнования </a:t>
            </a:r>
            <a:r>
              <a:rPr lang="ru-RU" sz="1400" b="0" strike="noStrike" spc="-1">
                <a:solidFill>
                  <a:srgbClr val="00CCFF"/>
                </a:solidFill>
                <a:latin typeface="Tahoma"/>
              </a:rPr>
              <a:t>Евролига ULEB, Кубок Европы УЛЕБ, Кубок Вызова</a:t>
            </a:r>
            <a:r>
              <a:rPr lang="ru-RU" sz="1400" b="0" strike="noStrike" spc="-1">
                <a:solidFill>
                  <a:srgbClr val="FFFFFF"/>
                </a:solidFill>
                <a:latin typeface="Tahoma"/>
              </a:rPr>
              <a:t>.</a:t>
            </a:r>
          </a:p>
          <a:p>
            <a:pPr>
              <a:lnSpc>
                <a:spcPct val="80000"/>
              </a:lnSpc>
              <a:spcBef>
                <a:spcPts val="281"/>
              </a:spcBef>
            </a:pPr>
            <a:endParaRPr lang="ru-RU" sz="1400" b="0" strike="noStrike" spc="-1">
              <a:solidFill>
                <a:srgbClr val="FFFFFF"/>
              </a:solidFill>
              <a:latin typeface="Tahoma"/>
            </a:endParaRPr>
          </a:p>
          <a:p>
            <a:pPr marL="343080" indent="-342720">
              <a:lnSpc>
                <a:spcPct val="80000"/>
              </a:lnSpc>
              <a:spcBef>
                <a:spcPts val="281"/>
              </a:spcBef>
              <a:buClr>
                <a:srgbClr val="00CCFF"/>
              </a:buClr>
              <a:buSzPct val="65000"/>
              <a:buFont typeface="Wingdings" charset="2"/>
              <a:buChar char=""/>
            </a:pPr>
            <a:r>
              <a:rPr lang="ru-RU" sz="1400" b="0" strike="noStrike" spc="-1">
                <a:solidFill>
                  <a:srgbClr val="FFFFFF"/>
                </a:solidFill>
                <a:latin typeface="Tahoma"/>
              </a:rPr>
              <a:t>Наибольшего развития игра достигла в США, где был организован один из сильнейших баскетбольных чемпионатов — чемпионат Национальной баскетбольной ассоциации (НБА), также считается национальным видом спорта в Литве</a:t>
            </a:r>
          </a:p>
        </p:txBody>
      </p:sp>
      <p:pic>
        <p:nvPicPr>
          <p:cNvPr id="52" name="Picture 5"/>
          <p:cNvPicPr/>
          <p:nvPr/>
        </p:nvPicPr>
        <p:blipFill>
          <a:blip r:embed="rId2"/>
          <a:stretch/>
        </p:blipFill>
        <p:spPr>
          <a:xfrm>
            <a:off x="4610160" y="1981080"/>
            <a:ext cx="2592000" cy="1977840"/>
          </a:xfrm>
          <a:prstGeom prst="rect">
            <a:avLst/>
          </a:prstGeom>
          <a:ln w="9360">
            <a:noFill/>
          </a:ln>
        </p:spPr>
      </p:pic>
      <p:pic>
        <p:nvPicPr>
          <p:cNvPr id="53" name="Picture 7"/>
          <p:cNvPicPr/>
          <p:nvPr/>
        </p:nvPicPr>
        <p:blipFill>
          <a:blip r:embed="rId3"/>
          <a:stretch/>
        </p:blipFill>
        <p:spPr>
          <a:xfrm>
            <a:off x="4356000" y="4365720"/>
            <a:ext cx="2858760" cy="1907640"/>
          </a:xfrm>
          <a:prstGeom prst="rect">
            <a:avLst/>
          </a:prstGeom>
          <a:ln w="9360">
            <a:noFill/>
          </a:ln>
        </p:spPr>
      </p:pic>
      <p:pic>
        <p:nvPicPr>
          <p:cNvPr id="54" name="Picture 6"/>
          <p:cNvPicPr/>
          <p:nvPr/>
        </p:nvPicPr>
        <p:blipFill>
          <a:blip r:embed="rId4"/>
          <a:stretch/>
        </p:blipFill>
        <p:spPr>
          <a:xfrm>
            <a:off x="6732720" y="2781360"/>
            <a:ext cx="1887120" cy="1848960"/>
          </a:xfrm>
          <a:prstGeom prst="rect">
            <a:avLst/>
          </a:prstGeom>
          <a:ln w="936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Немного истории</a:t>
            </a:r>
            <a:endParaRPr lang="ru-RU" sz="4400" b="0" strike="noStrike" spc="-1">
              <a:solidFill>
                <a:srgbClr val="FFFFFF"/>
              </a:solidFill>
              <a:latin typeface="Tahoma"/>
            </a:endParaRPr>
          </a:p>
        </p:txBody>
      </p:sp>
      <p:pic>
        <p:nvPicPr>
          <p:cNvPr id="56" name="Picture 4"/>
          <p:cNvPicPr/>
          <p:nvPr/>
        </p:nvPicPr>
        <p:blipFill>
          <a:blip r:embed="rId2"/>
          <a:stretch/>
        </p:blipFill>
        <p:spPr>
          <a:xfrm>
            <a:off x="684360" y="1197000"/>
            <a:ext cx="1942920" cy="2160360"/>
          </a:xfrm>
          <a:prstGeom prst="rect">
            <a:avLst/>
          </a:prstGeom>
          <a:ln w="9360">
            <a:noFill/>
          </a:ln>
        </p:spPr>
      </p:pic>
      <p:sp>
        <p:nvSpPr>
          <p:cNvPr id="57" name="TextShape 2"/>
          <p:cNvSpPr txBox="1"/>
          <p:nvPr/>
        </p:nvSpPr>
        <p:spPr>
          <a:xfrm>
            <a:off x="4932360" y="1268280"/>
            <a:ext cx="3809520" cy="4647960"/>
          </a:xfrm>
          <a:prstGeom prst="rect">
            <a:avLst/>
          </a:prstGeom>
          <a:noFill/>
          <a:ln w="9360">
            <a:noFill/>
          </a:ln>
        </p:spPr>
        <p:txBody>
          <a:bodyPr>
            <a:noAutofit/>
          </a:bodyPr>
          <a:lstStyle/>
          <a:p>
            <a:pPr marL="343080" indent="-342720">
              <a:lnSpc>
                <a:spcPct val="80000"/>
              </a:lnSpc>
              <a:spcBef>
                <a:spcPts val="320"/>
              </a:spcBef>
              <a:buClr>
                <a:srgbClr val="00CCFF"/>
              </a:buClr>
              <a:buSzPct val="65000"/>
              <a:buFont typeface="Wingdings" charset="2"/>
              <a:buChar char=""/>
            </a:pPr>
            <a:r>
              <a:rPr lang="ru-RU" sz="1600" b="0" strike="noStrike" spc="-1">
                <a:solidFill>
                  <a:srgbClr val="FFFFFF"/>
                </a:solidFill>
                <a:latin typeface="Tahoma"/>
              </a:rPr>
              <a:t>Преподаватель колледжа Молодёжной Христианской Ассоциации из Спрингфилда, штат Массачусетс </a:t>
            </a:r>
            <a:r>
              <a:rPr lang="ru-RU" sz="1600" b="0" strike="noStrike" spc="-1">
                <a:solidFill>
                  <a:srgbClr val="00CCFF"/>
                </a:solidFill>
                <a:latin typeface="Tahoma"/>
              </a:rPr>
              <a:t>Джеймс Нейсмит</a:t>
            </a:r>
            <a:r>
              <a:rPr lang="ru-RU" sz="1600" b="0" strike="noStrike" spc="-1">
                <a:solidFill>
                  <a:srgbClr val="FFFFFF"/>
                </a:solidFill>
                <a:latin typeface="Tahoma"/>
              </a:rPr>
              <a:t> </a:t>
            </a:r>
            <a:r>
              <a:rPr lang="ru-RU" sz="1600" b="0" strike="noStrike" spc="-1">
                <a:solidFill>
                  <a:srgbClr val="00CCFF"/>
                </a:solidFill>
                <a:latin typeface="Tahoma"/>
              </a:rPr>
              <a:t>1.12.1891 </a:t>
            </a:r>
            <a:r>
              <a:rPr lang="ru-RU" sz="1600" b="0" strike="noStrike" spc="-1">
                <a:solidFill>
                  <a:srgbClr val="FFFFFF"/>
                </a:solidFill>
                <a:latin typeface="Tahoma"/>
              </a:rPr>
              <a:t>привязал две корзины из-под персиков к перилам балкона спортивного зала и, разделив 18 студентов на две команды, предложил им игру</a:t>
            </a:r>
          </a:p>
          <a:p>
            <a:pPr marL="343080" indent="-342720">
              <a:lnSpc>
                <a:spcPct val="80000"/>
              </a:lnSpc>
              <a:spcBef>
                <a:spcPts val="320"/>
              </a:spcBef>
              <a:buClr>
                <a:srgbClr val="00CCFF"/>
              </a:buClr>
              <a:buSzPct val="65000"/>
              <a:buFont typeface="Wingdings" charset="2"/>
              <a:buChar char=""/>
            </a:pPr>
            <a:r>
              <a:rPr lang="ru-RU" sz="1600" b="0" strike="noStrike" spc="-1">
                <a:solidFill>
                  <a:srgbClr val="00CCFF"/>
                </a:solidFill>
                <a:latin typeface="Tahoma"/>
              </a:rPr>
              <a:t>Ее смысл</a:t>
            </a:r>
            <a:r>
              <a:rPr lang="ru-RU" sz="1600" b="0" strike="noStrike" spc="-1">
                <a:solidFill>
                  <a:srgbClr val="FFFFFF"/>
                </a:solidFill>
                <a:latin typeface="Tahoma"/>
              </a:rPr>
              <a:t> - забросить большее количество мячей в корзину соперников. </a:t>
            </a:r>
          </a:p>
          <a:p>
            <a:pPr marL="343080" indent="-342720">
              <a:lnSpc>
                <a:spcPct val="80000"/>
              </a:lnSpc>
              <a:spcBef>
                <a:spcPts val="320"/>
              </a:spcBef>
              <a:buClr>
                <a:srgbClr val="00CCFF"/>
              </a:buClr>
              <a:buSzPct val="65000"/>
              <a:buFont typeface="Wingdings" charset="2"/>
              <a:buChar char=""/>
            </a:pPr>
            <a:r>
              <a:rPr lang="ru-RU" sz="1600" b="0" strike="noStrike" spc="-1">
                <a:solidFill>
                  <a:srgbClr val="FFFFFF"/>
                </a:solidFill>
                <a:latin typeface="Tahoma"/>
              </a:rPr>
              <a:t>Идея этой игры у Нейсмита зародилась ещё в школьные годы, когда дети играли в старинную игру </a:t>
            </a:r>
            <a:r>
              <a:rPr lang="ru-RU" sz="1600" b="0" strike="noStrike" spc="-1">
                <a:solidFill>
                  <a:srgbClr val="00CCFF"/>
                </a:solidFill>
                <a:latin typeface="Tahoma"/>
              </a:rPr>
              <a:t>«duck-on-a-rock».</a:t>
            </a:r>
            <a:r>
              <a:rPr lang="ru-RU" sz="1600" b="0" strike="noStrike" spc="-1">
                <a:solidFill>
                  <a:srgbClr val="FFFFFF"/>
                </a:solidFill>
                <a:latin typeface="Tahoma"/>
              </a:rPr>
              <a:t> Смысл этой популярной игры заключался в следующем: подбрасывая небольшой камень, необходимо было поразить им вершину другого камня, большего по размеру.</a:t>
            </a:r>
          </a:p>
        </p:txBody>
      </p:sp>
      <p:pic>
        <p:nvPicPr>
          <p:cNvPr id="58" name="Picture 6"/>
          <p:cNvPicPr/>
          <p:nvPr/>
        </p:nvPicPr>
        <p:blipFill>
          <a:blip r:embed="rId3"/>
          <a:stretch/>
        </p:blipFill>
        <p:spPr>
          <a:xfrm>
            <a:off x="1835280" y="2997360"/>
            <a:ext cx="3107880" cy="3095280"/>
          </a:xfrm>
          <a:prstGeom prst="rect">
            <a:avLst/>
          </a:prstGeom>
          <a:ln w="936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Правила</a:t>
            </a:r>
            <a:endParaRPr lang="ru-RU" sz="4400" b="0" strike="noStrike" spc="-1">
              <a:solidFill>
                <a:srgbClr val="FFFFFF"/>
              </a:solidFill>
              <a:latin typeface="Tahoma"/>
            </a:endParaRPr>
          </a:p>
        </p:txBody>
      </p:sp>
      <p:sp>
        <p:nvSpPr>
          <p:cNvPr id="60" name="TextShape 2"/>
          <p:cNvSpPr txBox="1"/>
          <p:nvPr/>
        </p:nvSpPr>
        <p:spPr>
          <a:xfrm>
            <a:off x="457200" y="1981080"/>
            <a:ext cx="8229240" cy="4114440"/>
          </a:xfrm>
          <a:prstGeom prst="rect">
            <a:avLst/>
          </a:prstGeom>
          <a:noFill/>
          <a:ln w="9360">
            <a:noFill/>
          </a:ln>
        </p:spPr>
        <p:txBody>
          <a:bodyPr>
            <a:noAutofit/>
          </a:bodyPr>
          <a:lstStyle/>
          <a:p>
            <a:pPr marL="343080" indent="-342720">
              <a:lnSpc>
                <a:spcPct val="80000"/>
              </a:lnSpc>
              <a:spcBef>
                <a:spcPts val="400"/>
              </a:spcBef>
              <a:buClr>
                <a:srgbClr val="00CCFF"/>
              </a:buClr>
              <a:buSzPct val="65000"/>
              <a:buFont typeface="Wingdings" charset="2"/>
              <a:buChar char=""/>
            </a:pPr>
            <a:r>
              <a:rPr lang="ru-RU" sz="2000" b="0" strike="noStrike" spc="-1">
                <a:solidFill>
                  <a:srgbClr val="FFFFFF"/>
                </a:solidFill>
                <a:latin typeface="Tahoma"/>
              </a:rPr>
              <a:t>Первые международные правила игры были приняты в </a:t>
            </a:r>
            <a:r>
              <a:rPr lang="ru-RU" sz="2000" b="0" strike="noStrike" spc="-1">
                <a:solidFill>
                  <a:srgbClr val="00CCFF"/>
                </a:solidFill>
                <a:latin typeface="Tahoma"/>
              </a:rPr>
              <a:t>1932 году</a:t>
            </a:r>
            <a:r>
              <a:rPr lang="ru-RU" sz="2000" b="0" strike="noStrike" spc="-1">
                <a:solidFill>
                  <a:srgbClr val="FFFFFF"/>
                </a:solidFill>
                <a:latin typeface="Tahoma"/>
              </a:rPr>
              <a:t> на первом конгрессе ФИБА</a:t>
            </a:r>
          </a:p>
          <a:p>
            <a:pPr marL="343080" indent="-342720">
              <a:lnSpc>
                <a:spcPct val="80000"/>
              </a:lnSpc>
              <a:spcBef>
                <a:spcPts val="400"/>
              </a:spcBef>
              <a:buClr>
                <a:srgbClr val="00CCFF"/>
              </a:buClr>
              <a:buSzPct val="65000"/>
              <a:buFont typeface="Wingdings" charset="2"/>
              <a:buChar char=""/>
            </a:pPr>
            <a:r>
              <a:rPr lang="ru-RU" sz="2000" b="0" strike="noStrike" spc="-1">
                <a:solidFill>
                  <a:srgbClr val="FFFFFF"/>
                </a:solidFill>
                <a:latin typeface="Tahoma"/>
              </a:rPr>
              <a:t>Значительные изменения были внесены в </a:t>
            </a:r>
            <a:r>
              <a:rPr lang="ru-RU" sz="2000" b="0" strike="noStrike" spc="-1">
                <a:solidFill>
                  <a:srgbClr val="00CCFF"/>
                </a:solidFill>
                <a:latin typeface="Tahoma"/>
              </a:rPr>
              <a:t>1998 и 2004 годах</a:t>
            </a:r>
            <a:endParaRPr lang="ru-RU" sz="2000" b="0" strike="noStrike" spc="-1">
              <a:solidFill>
                <a:srgbClr val="FFFFFF"/>
              </a:solidFill>
              <a:latin typeface="Tahoma"/>
            </a:endParaRPr>
          </a:p>
          <a:p>
            <a:pPr marL="343080" indent="-342720">
              <a:lnSpc>
                <a:spcPct val="80000"/>
              </a:lnSpc>
              <a:spcBef>
                <a:spcPts val="400"/>
              </a:spcBef>
              <a:buClr>
                <a:srgbClr val="00CCFF"/>
              </a:buClr>
              <a:buSzPct val="65000"/>
              <a:buFont typeface="Wingdings" charset="2"/>
              <a:buChar char=""/>
            </a:pPr>
            <a:r>
              <a:rPr lang="ru-RU" sz="2000" b="0" strike="noStrike" spc="-1">
                <a:solidFill>
                  <a:srgbClr val="FFFFFF"/>
                </a:solidFill>
                <a:latin typeface="Tahoma"/>
              </a:rPr>
              <a:t>Мячом играют только руками. Бежать с мячом, не ударяя им в пол, преднамеренно бить по нему ногой, блокировать любой частью ноги или бить по нему кулаком является нарушением. Случайное же соприкосновение или касание мяча стопой или ногой не является нарушением.</a:t>
            </a:r>
          </a:p>
          <a:p>
            <a:pPr marL="343080" indent="-342720">
              <a:lnSpc>
                <a:spcPct val="80000"/>
              </a:lnSpc>
              <a:spcBef>
                <a:spcPts val="400"/>
              </a:spcBef>
              <a:buClr>
                <a:srgbClr val="00CCFF"/>
              </a:buClr>
              <a:buSzPct val="65000"/>
              <a:buFont typeface="Wingdings" charset="2"/>
              <a:buChar char=""/>
            </a:pPr>
            <a:r>
              <a:rPr lang="ru-RU" sz="2000" b="0" strike="noStrike" spc="-1">
                <a:solidFill>
                  <a:srgbClr val="FFFFFF"/>
                </a:solidFill>
                <a:latin typeface="Tahoma"/>
              </a:rPr>
              <a:t>Победителем в баскетболе становится команда, которая по окончании игрового времени набрала большее количество очков. </a:t>
            </a:r>
          </a:p>
          <a:p>
            <a:pPr marL="343080" indent="-342720">
              <a:lnSpc>
                <a:spcPct val="80000"/>
              </a:lnSpc>
              <a:spcBef>
                <a:spcPts val="400"/>
              </a:spcBef>
              <a:buClr>
                <a:srgbClr val="00CCFF"/>
              </a:buClr>
              <a:buSzPct val="65000"/>
              <a:buFont typeface="Wingdings" charset="2"/>
              <a:buChar char=""/>
            </a:pPr>
            <a:r>
              <a:rPr lang="ru-RU" sz="2000" b="0" strike="noStrike" spc="-1">
                <a:solidFill>
                  <a:srgbClr val="FFFFFF"/>
                </a:solidFill>
                <a:latin typeface="Tahoma"/>
              </a:rPr>
              <a:t>При равном счёте по окончании основного времени матча назначается </a:t>
            </a:r>
            <a:r>
              <a:rPr lang="ru-RU" sz="2000" b="0" strike="noStrike" spc="-1">
                <a:solidFill>
                  <a:srgbClr val="00CCFF"/>
                </a:solidFill>
                <a:latin typeface="Tahoma"/>
              </a:rPr>
              <a:t>овертайм</a:t>
            </a:r>
            <a:r>
              <a:rPr lang="ru-RU" sz="2000" b="0" strike="noStrike" spc="-1">
                <a:solidFill>
                  <a:srgbClr val="FFFFFF"/>
                </a:solidFill>
                <a:latin typeface="Tahoma"/>
              </a:rPr>
              <a:t> (обычно 5 мин доп. времени), в случае, если и по его окончании счёт будет равен, назначается второй, третий овертайм и т. д., до тех пор, пока не будет выявлен победитель матча.</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Правила</a:t>
            </a:r>
            <a:endParaRPr lang="ru-RU" sz="4400" b="0" strike="noStrike" spc="-1">
              <a:solidFill>
                <a:srgbClr val="FFFFFF"/>
              </a:solidFill>
              <a:latin typeface="Tahoma"/>
            </a:endParaRPr>
          </a:p>
        </p:txBody>
      </p:sp>
      <p:sp>
        <p:nvSpPr>
          <p:cNvPr id="62" name="TextShape 2"/>
          <p:cNvSpPr txBox="1"/>
          <p:nvPr/>
        </p:nvSpPr>
        <p:spPr>
          <a:xfrm>
            <a:off x="685800" y="1295280"/>
            <a:ext cx="7772040" cy="4870080"/>
          </a:xfrm>
          <a:prstGeom prst="rect">
            <a:avLst/>
          </a:prstGeom>
          <a:noFill/>
          <a:ln w="9360">
            <a:noFill/>
          </a:ln>
        </p:spPr>
        <p:txBody>
          <a:bodyPr>
            <a:noAutofit/>
          </a:bodyPr>
          <a:lstStyle/>
          <a:p>
            <a:pPr marL="343080" indent="-342720">
              <a:lnSpc>
                <a:spcPct val="80000"/>
              </a:lnSpc>
              <a:spcBef>
                <a:spcPts val="320"/>
              </a:spcBef>
              <a:buClr>
                <a:srgbClr val="00CCFF"/>
              </a:buClr>
              <a:buSzPct val="65000"/>
              <a:buFont typeface="Wingdings" charset="2"/>
              <a:buChar char=""/>
            </a:pPr>
            <a:r>
              <a:rPr lang="ru-RU" sz="1600" b="0" strike="noStrike" spc="-1">
                <a:solidFill>
                  <a:srgbClr val="FFFFFF"/>
                </a:solidFill>
                <a:latin typeface="Tahoma"/>
              </a:rPr>
              <a:t>За одно попадание мяча в кольцо может быть засчитано разное количество очков:</a:t>
            </a:r>
          </a:p>
          <a:p>
            <a:pPr marL="343080" indent="-342720">
              <a:lnSpc>
                <a:spcPct val="80000"/>
              </a:lnSpc>
              <a:spcBef>
                <a:spcPts val="320"/>
              </a:spcBef>
            </a:pPr>
            <a:r>
              <a:rPr lang="ru-RU" sz="1600" b="0" strike="noStrike" spc="-1">
                <a:solidFill>
                  <a:srgbClr val="FFFFFF"/>
                </a:solidFill>
                <a:latin typeface="Tahoma"/>
              </a:rPr>
              <a:t>      -  1 очко — бросок со штрафной линии</a:t>
            </a:r>
          </a:p>
          <a:p>
            <a:pPr marL="343080" indent="-342720">
              <a:lnSpc>
                <a:spcPct val="80000"/>
              </a:lnSpc>
              <a:spcBef>
                <a:spcPts val="320"/>
              </a:spcBef>
            </a:pPr>
            <a:r>
              <a:rPr lang="ru-RU" sz="1600" b="0" strike="noStrike" spc="-1">
                <a:solidFill>
                  <a:srgbClr val="FFFFFF"/>
                </a:solidFill>
                <a:latin typeface="Tahoma"/>
              </a:rPr>
              <a:t>      -  2 очка — бросок со средней или близкой дистанции (ближе трёхочковой линии)</a:t>
            </a:r>
          </a:p>
          <a:p>
            <a:pPr marL="343080" indent="-342720">
              <a:lnSpc>
                <a:spcPct val="80000"/>
              </a:lnSpc>
              <a:spcBef>
                <a:spcPts val="320"/>
              </a:spcBef>
            </a:pPr>
            <a:r>
              <a:rPr lang="ru-RU" sz="1600" b="0" strike="noStrike" spc="-1">
                <a:solidFill>
                  <a:srgbClr val="FFFFFF"/>
                </a:solidFill>
                <a:latin typeface="Tahoma"/>
              </a:rPr>
              <a:t>      -  3 очка — бросок из-за трёхочковой линии на расстоянии 6м 75см (7м 24 см в Национальной баскетбольной ассоциации)</a:t>
            </a:r>
          </a:p>
          <a:p>
            <a:pPr>
              <a:lnSpc>
                <a:spcPct val="80000"/>
              </a:lnSpc>
              <a:spcBef>
                <a:spcPts val="320"/>
              </a:spcBef>
            </a:pPr>
            <a:endParaRPr lang="ru-RU" sz="1600" b="0" strike="noStrike" spc="-1">
              <a:solidFill>
                <a:srgbClr val="FFFFFF"/>
              </a:solidFill>
              <a:latin typeface="Tahoma"/>
            </a:endParaRPr>
          </a:p>
          <a:p>
            <a:pPr marL="343080" indent="-342720">
              <a:lnSpc>
                <a:spcPct val="80000"/>
              </a:lnSpc>
              <a:spcBef>
                <a:spcPts val="320"/>
              </a:spcBef>
              <a:buClr>
                <a:srgbClr val="00CCFF"/>
              </a:buClr>
              <a:buSzPct val="65000"/>
              <a:buFont typeface="Wingdings" charset="2"/>
              <a:buChar char=""/>
            </a:pPr>
            <a:r>
              <a:rPr lang="ru-RU" sz="1600" b="0" strike="noStrike" spc="-1">
                <a:solidFill>
                  <a:srgbClr val="FFFFFF"/>
                </a:solidFill>
                <a:latin typeface="Tahoma"/>
              </a:rPr>
              <a:t>Игра официально начинается спорным броском в центральном круге, когда мяч правильно отбит одним из спорящих. Матч состоит из четырёх периодов по 10 минут (12 минут в НБА) с перерывами по 2 минуты. Продолжительность перерыва между второй и третьей четвертями игры — 15 минут. После большого перерыва команды должны поменяться корзинами.</a:t>
            </a:r>
          </a:p>
          <a:p>
            <a:pPr>
              <a:lnSpc>
                <a:spcPct val="80000"/>
              </a:lnSpc>
              <a:spcBef>
                <a:spcPts val="320"/>
              </a:spcBef>
            </a:pPr>
            <a:endParaRPr lang="ru-RU" sz="1600" b="0" strike="noStrike" spc="-1">
              <a:solidFill>
                <a:srgbClr val="FFFFFF"/>
              </a:solidFill>
              <a:latin typeface="Tahoma"/>
            </a:endParaRPr>
          </a:p>
          <a:p>
            <a:pPr marL="343080" indent="-342720">
              <a:lnSpc>
                <a:spcPct val="80000"/>
              </a:lnSpc>
              <a:spcBef>
                <a:spcPts val="320"/>
              </a:spcBef>
              <a:buClr>
                <a:srgbClr val="00CCFF"/>
              </a:buClr>
              <a:buSzPct val="65000"/>
              <a:buFont typeface="Wingdings" charset="2"/>
              <a:buChar char=""/>
            </a:pPr>
            <a:r>
              <a:rPr lang="ru-RU" sz="1600" b="0" strike="noStrike" spc="-1">
                <a:solidFill>
                  <a:srgbClr val="FFFFFF"/>
                </a:solidFill>
                <a:latin typeface="Tahoma"/>
              </a:rPr>
              <a:t>Игра может идти на открытой площадке и в зале высотой не менее 7 м. Размер поля — 28х15 м. Щит размером 180х105 см. От нижнего края щита до пола или грунта должно быть 290 см. Корзина представляет собой металлическое кольцо, обтянутое сеткой без дна. Она крепится на расстоянии 0,15 м от нижнего обреза щита. Установленная стандартами FIBA для мужских соревнований окружность мяча — 74,9—78 см, масса — 567—650 г (для женских соответственно 72,4—73,7 см и 510—567 г).</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Размеры и оборудование</a:t>
            </a:r>
            <a:endParaRPr lang="ru-RU" sz="4400" b="0" strike="noStrike" spc="-1">
              <a:solidFill>
                <a:srgbClr val="FFFFFF"/>
              </a:solidFill>
              <a:latin typeface="Tahoma"/>
            </a:endParaRPr>
          </a:p>
        </p:txBody>
      </p:sp>
      <p:pic>
        <p:nvPicPr>
          <p:cNvPr id="64" name="Picture 3"/>
          <p:cNvPicPr/>
          <p:nvPr/>
        </p:nvPicPr>
        <p:blipFill>
          <a:blip r:embed="rId2"/>
          <a:stretch/>
        </p:blipFill>
        <p:spPr>
          <a:xfrm>
            <a:off x="457200" y="1981080"/>
            <a:ext cx="8229240" cy="4114440"/>
          </a:xfrm>
          <a:prstGeom prst="rect">
            <a:avLst/>
          </a:prstGeom>
          <a:ln w="936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5"/>
          <p:cNvPicPr/>
          <p:nvPr/>
        </p:nvPicPr>
        <p:blipFill>
          <a:blip r:embed="rId2"/>
          <a:stretch/>
        </p:blipFill>
        <p:spPr>
          <a:xfrm>
            <a:off x="539640" y="1628640"/>
            <a:ext cx="3809520" cy="2925360"/>
          </a:xfrm>
          <a:prstGeom prst="rect">
            <a:avLst/>
          </a:prstGeom>
          <a:ln w="9360">
            <a:noFill/>
          </a:ln>
        </p:spPr>
      </p:pic>
      <p:pic>
        <p:nvPicPr>
          <p:cNvPr id="66" name="Picture 6"/>
          <p:cNvPicPr/>
          <p:nvPr/>
        </p:nvPicPr>
        <p:blipFill>
          <a:blip r:embed="rId3"/>
          <a:stretch/>
        </p:blipFill>
        <p:spPr>
          <a:xfrm>
            <a:off x="4716360" y="1844640"/>
            <a:ext cx="3809520" cy="2565000"/>
          </a:xfrm>
          <a:prstGeom prst="rect">
            <a:avLst/>
          </a:prstGeom>
          <a:ln w="9360">
            <a:noFill/>
          </a:ln>
        </p:spPr>
      </p:pic>
      <p:sp>
        <p:nvSpPr>
          <p:cNvPr id="67" name="CustomShape 1"/>
          <p:cNvSpPr/>
          <p:nvPr/>
        </p:nvSpPr>
        <p:spPr>
          <a:xfrm>
            <a:off x="596880" y="4869000"/>
            <a:ext cx="369684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ru-RU" sz="1800" b="0" strike="noStrike" spc="-1">
                <a:solidFill>
                  <a:srgbClr val="FFFFFF"/>
                </a:solidFill>
                <a:latin typeface="Times New Roman"/>
              </a:rPr>
              <a:t>Размеры области штрафного броска</a:t>
            </a:r>
            <a:endParaRPr lang="ru-RU" sz="1800" b="0" strike="noStrike" spc="-1">
              <a:latin typeface="Arial"/>
            </a:endParaRPr>
          </a:p>
        </p:txBody>
      </p:sp>
      <p:sp>
        <p:nvSpPr>
          <p:cNvPr id="68" name="CustomShape 2"/>
          <p:cNvSpPr/>
          <p:nvPr/>
        </p:nvSpPr>
        <p:spPr>
          <a:xfrm>
            <a:off x="4999680" y="4869000"/>
            <a:ext cx="331740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ru-RU" sz="1800" b="0" strike="noStrike" spc="-1">
                <a:solidFill>
                  <a:srgbClr val="FFFFFF"/>
                </a:solidFill>
                <a:latin typeface="Times New Roman"/>
              </a:rPr>
              <a:t>Зоны двух/трехочковых бросков</a:t>
            </a:r>
            <a:endParaRPr lang="ru-RU" sz="1800" b="0" strike="noStrike" spc="-1">
              <a:latin typeface="Arial"/>
            </a:endParaRPr>
          </a:p>
        </p:txBody>
      </p:sp>
      <p:sp>
        <p:nvSpPr>
          <p:cNvPr id="69" name="CustomShape 3"/>
          <p:cNvSpPr/>
          <p:nvPr/>
        </p:nvSpPr>
        <p:spPr>
          <a:xfrm>
            <a:off x="3837960" y="549360"/>
            <a:ext cx="1404720" cy="57780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lnSpc>
                <a:spcPct val="100000"/>
              </a:lnSpc>
            </a:pPr>
            <a:r>
              <a:rPr lang="ru-RU" sz="3200" b="0" i="1" strike="noStrike" spc="-1">
                <a:solidFill>
                  <a:srgbClr val="00CCFF"/>
                </a:solidFill>
                <a:latin typeface="Times New Roman"/>
              </a:rPr>
              <a:t>Броски</a:t>
            </a:r>
            <a:endParaRPr lang="ru-RU" sz="32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Shape 1"/>
          <p:cNvSpPr txBox="1"/>
          <p:nvPr/>
        </p:nvSpPr>
        <p:spPr>
          <a:xfrm>
            <a:off x="457200" y="380880"/>
            <a:ext cx="8229240" cy="1371240"/>
          </a:xfrm>
          <a:prstGeom prst="rect">
            <a:avLst/>
          </a:prstGeom>
          <a:noFill/>
          <a:ln w="9360">
            <a:noFill/>
          </a:ln>
        </p:spPr>
        <p:txBody>
          <a:bodyPr>
            <a:noAutofit/>
          </a:bodyPr>
          <a:lstStyle/>
          <a:p>
            <a:pPr algn="ctr">
              <a:lnSpc>
                <a:spcPct val="100000"/>
              </a:lnSpc>
            </a:pPr>
            <a:r>
              <a:rPr lang="ru-RU" sz="4400" b="0" i="1" strike="noStrike" spc="-1">
                <a:solidFill>
                  <a:srgbClr val="00CCFF"/>
                </a:solidFill>
                <a:latin typeface="Tahoma"/>
              </a:rPr>
              <a:t>Нарушения</a:t>
            </a:r>
            <a:endParaRPr lang="ru-RU" sz="4400" b="0" strike="noStrike" spc="-1">
              <a:solidFill>
                <a:srgbClr val="FFFFFF"/>
              </a:solidFill>
              <a:latin typeface="Tahoma"/>
            </a:endParaRPr>
          </a:p>
        </p:txBody>
      </p:sp>
      <p:sp>
        <p:nvSpPr>
          <p:cNvPr id="71" name="TextShape 2"/>
          <p:cNvSpPr txBox="1"/>
          <p:nvPr/>
        </p:nvSpPr>
        <p:spPr>
          <a:xfrm>
            <a:off x="685800" y="1295280"/>
            <a:ext cx="3809520" cy="5157360"/>
          </a:xfrm>
          <a:prstGeom prst="rect">
            <a:avLst/>
          </a:prstGeom>
          <a:noFill/>
          <a:ln w="9360">
            <a:noFill/>
          </a:ln>
        </p:spPr>
        <p:txBody>
          <a:bodyPr>
            <a:noAutofit/>
          </a:bodyPr>
          <a:lstStyle/>
          <a:p>
            <a:pPr marL="343080" indent="-342720">
              <a:lnSpc>
                <a:spcPct val="80000"/>
              </a:lnSpc>
              <a:spcBef>
                <a:spcPts val="320"/>
              </a:spcBef>
              <a:buClr>
                <a:srgbClr val="00CCFF"/>
              </a:buClr>
              <a:buSzPct val="65000"/>
              <a:buFont typeface="Wingdings" charset="2"/>
              <a:buChar char=""/>
            </a:pPr>
            <a:r>
              <a:rPr lang="ru-RU" sz="1600" b="0" strike="noStrike" spc="-1">
                <a:solidFill>
                  <a:srgbClr val="00CCFF"/>
                </a:solidFill>
                <a:latin typeface="Tahoma"/>
              </a:rPr>
              <a:t>аут</a:t>
            </a:r>
            <a:r>
              <a:rPr lang="ru-RU" sz="1600" b="0" strike="noStrike" spc="-1">
                <a:solidFill>
                  <a:srgbClr val="FFFFFF"/>
                </a:solidFill>
                <a:latin typeface="Tahoma"/>
              </a:rPr>
              <a:t> — мяч уходит за пределы игровой площадки;</a:t>
            </a:r>
          </a:p>
          <a:p>
            <a:pPr marL="343080" indent="-342720">
              <a:lnSpc>
                <a:spcPct val="80000"/>
              </a:lnSpc>
              <a:spcBef>
                <a:spcPts val="320"/>
              </a:spcBef>
              <a:buClr>
                <a:srgbClr val="00CCFF"/>
              </a:buClr>
              <a:buSzPct val="65000"/>
              <a:buFont typeface="Wingdings" charset="2"/>
              <a:buChar char=""/>
            </a:pPr>
            <a:r>
              <a:rPr lang="ru-RU" sz="1600" b="0" strike="noStrike" spc="-1">
                <a:solidFill>
                  <a:srgbClr val="00CCFF"/>
                </a:solidFill>
                <a:latin typeface="Tahoma"/>
              </a:rPr>
              <a:t>пробежка </a:t>
            </a:r>
            <a:r>
              <a:rPr lang="ru-RU" sz="1600" b="0" strike="noStrike" spc="-1">
                <a:solidFill>
                  <a:srgbClr val="FFFFFF"/>
                </a:solidFill>
                <a:latin typeface="Tahoma"/>
              </a:rPr>
              <a:t>— игрок, контролирующий «живой» мяч, совершает перемещение ног сверх ограничений, установленного правилами </a:t>
            </a:r>
          </a:p>
          <a:p>
            <a:pPr marL="343080" indent="-342720">
              <a:lnSpc>
                <a:spcPct val="80000"/>
              </a:lnSpc>
              <a:spcBef>
                <a:spcPts val="320"/>
              </a:spcBef>
              <a:buClr>
                <a:srgbClr val="00CCFF"/>
              </a:buClr>
              <a:buSzPct val="65000"/>
              <a:buFont typeface="Wingdings" charset="2"/>
              <a:buChar char=""/>
            </a:pPr>
            <a:r>
              <a:rPr lang="ru-RU" sz="1600" b="0" strike="noStrike" spc="-1">
                <a:solidFill>
                  <a:srgbClr val="00CCFF"/>
                </a:solidFill>
                <a:latin typeface="Tahoma"/>
              </a:rPr>
              <a:t>нарушение ведения мяча</a:t>
            </a:r>
            <a:r>
              <a:rPr lang="ru-RU" sz="1600" b="0" strike="noStrike" spc="-1">
                <a:solidFill>
                  <a:srgbClr val="FFFFFF"/>
                </a:solidFill>
                <a:latin typeface="Tahoma"/>
              </a:rPr>
              <a:t>, включающее в себя пронос мяча, двойное ведение;</a:t>
            </a:r>
          </a:p>
          <a:p>
            <a:pPr marL="343080" indent="-342720">
              <a:lnSpc>
                <a:spcPct val="80000"/>
              </a:lnSpc>
              <a:spcBef>
                <a:spcPts val="320"/>
              </a:spcBef>
              <a:buClr>
                <a:srgbClr val="00CCFF"/>
              </a:buClr>
              <a:buSzPct val="65000"/>
              <a:buFont typeface="Wingdings" charset="2"/>
              <a:buChar char=""/>
            </a:pPr>
            <a:r>
              <a:rPr lang="ru-RU" sz="1600" b="0" strike="noStrike" spc="-1">
                <a:solidFill>
                  <a:srgbClr val="00CCFF"/>
                </a:solidFill>
                <a:latin typeface="Tahoma"/>
              </a:rPr>
              <a:t>3 секунды</a:t>
            </a:r>
            <a:r>
              <a:rPr lang="ru-RU" sz="1600" b="0" strike="noStrike" spc="-1">
                <a:solidFill>
                  <a:srgbClr val="FFFFFF"/>
                </a:solidFill>
                <a:latin typeface="Tahoma"/>
              </a:rPr>
              <a:t> — игрок нападения находится в зоне штрафного броска более трех секунд в то время, когда его команда владеет мячом в зоне нападения;</a:t>
            </a:r>
          </a:p>
          <a:p>
            <a:pPr marL="343080" indent="-342720">
              <a:lnSpc>
                <a:spcPct val="80000"/>
              </a:lnSpc>
              <a:spcBef>
                <a:spcPts val="320"/>
              </a:spcBef>
              <a:buClr>
                <a:srgbClr val="00CCFF"/>
              </a:buClr>
              <a:buSzPct val="65000"/>
              <a:buFont typeface="Wingdings" charset="2"/>
              <a:buChar char=""/>
            </a:pPr>
            <a:r>
              <a:rPr lang="ru-RU" sz="1600" b="0" strike="noStrike" spc="-1">
                <a:solidFill>
                  <a:srgbClr val="00CCFF"/>
                </a:solidFill>
                <a:latin typeface="Tahoma"/>
              </a:rPr>
              <a:t>5 секунд</a:t>
            </a:r>
            <a:r>
              <a:rPr lang="ru-RU" sz="1600" b="0" strike="noStrike" spc="-1">
                <a:solidFill>
                  <a:srgbClr val="FFFFFF"/>
                </a:solidFill>
                <a:latin typeface="Tahoma"/>
              </a:rPr>
              <a:t> — игрок при выполнении вбрасывания не расстается с мячом в течение пяти секунд;</a:t>
            </a:r>
          </a:p>
          <a:p>
            <a:pPr marL="343080" indent="-342720">
              <a:lnSpc>
                <a:spcPct val="80000"/>
              </a:lnSpc>
              <a:spcBef>
                <a:spcPts val="320"/>
              </a:spcBef>
              <a:buClr>
                <a:srgbClr val="00CCFF"/>
              </a:buClr>
              <a:buSzPct val="65000"/>
              <a:buFont typeface="Wingdings" charset="2"/>
              <a:buChar char=""/>
            </a:pPr>
            <a:r>
              <a:rPr lang="ru-RU" sz="1600" b="0" strike="noStrike" spc="-1">
                <a:solidFill>
                  <a:srgbClr val="00CCFF"/>
                </a:solidFill>
                <a:latin typeface="Tahoma"/>
              </a:rPr>
              <a:t>8 секунд</a:t>
            </a:r>
            <a:r>
              <a:rPr lang="ru-RU" sz="1600" b="0" strike="noStrike" spc="-1">
                <a:solidFill>
                  <a:srgbClr val="FFFFFF"/>
                </a:solidFill>
                <a:latin typeface="Tahoma"/>
              </a:rPr>
              <a:t> — команда, владеющая мячом из зоны защиты не вывела его в зону нападения за восемь секунд;</a:t>
            </a:r>
          </a:p>
        </p:txBody>
      </p:sp>
      <p:pic>
        <p:nvPicPr>
          <p:cNvPr id="72" name="Picture 6"/>
          <p:cNvPicPr/>
          <p:nvPr/>
        </p:nvPicPr>
        <p:blipFill>
          <a:blip r:embed="rId2"/>
          <a:stretch/>
        </p:blipFill>
        <p:spPr>
          <a:xfrm>
            <a:off x="4500720" y="1197000"/>
            <a:ext cx="3363480" cy="2398320"/>
          </a:xfrm>
          <a:prstGeom prst="rect">
            <a:avLst/>
          </a:prstGeom>
          <a:ln w="9360">
            <a:noFill/>
          </a:ln>
        </p:spPr>
      </p:pic>
      <p:pic>
        <p:nvPicPr>
          <p:cNvPr id="73" name="Picture 7"/>
          <p:cNvPicPr/>
          <p:nvPr/>
        </p:nvPicPr>
        <p:blipFill>
          <a:blip r:embed="rId3"/>
          <a:stretch/>
        </p:blipFill>
        <p:spPr>
          <a:xfrm>
            <a:off x="6404040" y="3357720"/>
            <a:ext cx="2042640" cy="2879280"/>
          </a:xfrm>
          <a:prstGeom prst="rect">
            <a:avLst/>
          </a:prstGeom>
          <a:ln w="936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Textured</Template>
  <TotalTime>108</TotalTime>
  <Words>1547</Words>
  <Application>Microsoft Office PowerPoint</Application>
  <PresentationFormat>Экран (4:3)</PresentationFormat>
  <Paragraphs>140</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Home1</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Баскетбол</dc:title>
  <dc:subject/>
  <dc:creator>Andrey Kuzmin</dc:creator>
  <dc:description/>
  <cp:lastModifiedBy>Tren</cp:lastModifiedBy>
  <cp:revision>27</cp:revision>
  <dcterms:created xsi:type="dcterms:W3CDTF">2011-11-19T07:55:28Z</dcterms:created>
  <dcterms:modified xsi:type="dcterms:W3CDTF">2023-02-16T10:40:08Z</dcterms:modified>
  <dc:language>ru-RU</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12.0000</vt:lpwstr>
  </property>
  <property fmtid="{D5CDD505-2E9C-101B-9397-08002B2CF9AE}" pid="3" name="Company">
    <vt:lpwstr>Home1</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0</vt:i4>
  </property>
  <property fmtid="{D5CDD505-2E9C-101B-9397-08002B2CF9AE}" pid="9" name="PresentationFormat">
    <vt:lpwstr>On-screen Show (4:3)</vt:lpwstr>
  </property>
  <property fmtid="{D5CDD505-2E9C-101B-9397-08002B2CF9AE}" pid="10" name="ScaleCrop">
    <vt:bool>false</vt:bool>
  </property>
  <property fmtid="{D5CDD505-2E9C-101B-9397-08002B2CF9AE}" pid="11" name="ShareDoc">
    <vt:bool>false</vt:bool>
  </property>
  <property fmtid="{D5CDD505-2E9C-101B-9397-08002B2CF9AE}" pid="12" name="Slides">
    <vt:i4>23</vt:i4>
  </property>
</Properties>
</file>