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A0B4"/>
    <a:srgbClr val="F5D395"/>
    <a:srgbClr val="DB9E1F"/>
    <a:srgbClr val="DEA860"/>
    <a:srgbClr val="F3F2D7"/>
    <a:srgbClr val="74B0BE"/>
    <a:srgbClr val="FFFFFF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722D-B139-4381-9599-772951E4CD0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E3D7-47A0-4D21-A7AB-EC70F9A01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080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722D-B139-4381-9599-772951E4CD0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E3D7-47A0-4D21-A7AB-EC70F9A01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42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722D-B139-4381-9599-772951E4CD0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E3D7-47A0-4D21-A7AB-EC70F9A01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01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722D-B139-4381-9599-772951E4CD0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E3D7-47A0-4D21-A7AB-EC70F9A01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517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722D-B139-4381-9599-772951E4CD0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E3D7-47A0-4D21-A7AB-EC70F9A01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854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722D-B139-4381-9599-772951E4CD0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E3D7-47A0-4D21-A7AB-EC70F9A01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351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722D-B139-4381-9599-772951E4CD0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E3D7-47A0-4D21-A7AB-EC70F9A01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469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722D-B139-4381-9599-772951E4CD0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E3D7-47A0-4D21-A7AB-EC70F9A01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15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722D-B139-4381-9599-772951E4CD0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E3D7-47A0-4D21-A7AB-EC70F9A01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288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722D-B139-4381-9599-772951E4CD0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E3D7-47A0-4D21-A7AB-EC70F9A01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697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722D-B139-4381-9599-772951E4CD0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E3D7-47A0-4D21-A7AB-EC70F9A01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756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1722D-B139-4381-9599-772951E4CD0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1E3D7-47A0-4D21-A7AB-EC70F9A01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123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7910269" y="1082408"/>
            <a:ext cx="2177592" cy="2139311"/>
          </a:xfrm>
          <a:prstGeom prst="ellipse">
            <a:avLst/>
          </a:prstGeom>
          <a:noFill/>
          <a:ln w="76200">
            <a:solidFill>
              <a:srgbClr val="4CA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90944" y="1598842"/>
            <a:ext cx="7537517" cy="245096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3896" y="1082408"/>
            <a:ext cx="7870992" cy="221697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4CA0B4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4CA0B4"/>
                </a:solidFill>
                <a:latin typeface="Comic Sans MS" panose="030F0702030302020204" pitchFamily="66" charset="0"/>
              </a:rPr>
            </a:br>
            <a:r>
              <a:rPr lang="ru-RU" sz="8000" b="1" dirty="0" smtClean="0">
                <a:solidFill>
                  <a:srgbClr val="4CA0B4"/>
                </a:solidFill>
                <a:latin typeface="Comic Sans MS" panose="030F0702030302020204" pitchFamily="66" charset="0"/>
              </a:rPr>
              <a:t>День матери</a:t>
            </a:r>
            <a:endParaRPr lang="ru-RU" sz="8000" b="1" dirty="0">
              <a:solidFill>
                <a:srgbClr val="4CA0B4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3896" y="5166887"/>
            <a:ext cx="8594103" cy="90911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979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84894" y="1561673"/>
            <a:ext cx="8312871" cy="292548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0875" y="1690688"/>
            <a:ext cx="7912623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Bahnschrift Light" panose="020B0502040204020203" pitchFamily="34" charset="0"/>
              </a:rPr>
              <a:t> </a:t>
            </a:r>
            <a:r>
              <a:rPr lang="ru-RU" sz="2400" dirty="0">
                <a:solidFill>
                  <a:srgbClr val="4CA0B4"/>
                </a:solidFill>
                <a:latin typeface="Comic Sans MS" panose="030F0702030302020204" pitchFamily="66" charset="0"/>
              </a:rPr>
              <a:t>Традиция чествовать матерей берет начало от древнегреческого культа матери. Весной, в один из дней, жители страны мифов и легенд почитали Гею – мать всех богов. В древности у кельтов был собственный праздничный день, посвященный богине </a:t>
            </a:r>
            <a:r>
              <a:rPr lang="ru-RU" sz="2400" dirty="0" err="1">
                <a:solidFill>
                  <a:srgbClr val="4CA0B4"/>
                </a:solidFill>
                <a:latin typeface="Comic Sans MS" panose="030F0702030302020204" pitchFamily="66" charset="0"/>
              </a:rPr>
              <a:t>Бриджит</a:t>
            </a:r>
            <a:r>
              <a:rPr lang="ru-RU" sz="2400" dirty="0">
                <a:solidFill>
                  <a:srgbClr val="4CA0B4"/>
                </a:solidFill>
                <a:latin typeface="Comic Sans MS" panose="030F0702030302020204" pitchFamily="66" charset="0"/>
              </a:rPr>
              <a:t>. Римляне ежегодно в марте устраивали трехдневные празднества, воспевающие мать богов </a:t>
            </a:r>
            <a:r>
              <a:rPr lang="ru-RU" sz="2400" dirty="0" smtClean="0">
                <a:solidFill>
                  <a:srgbClr val="4CA0B4"/>
                </a:solidFill>
                <a:latin typeface="Comic Sans MS" panose="030F0702030302020204" pitchFamily="66" charset="0"/>
              </a:rPr>
              <a:t>Кибелу.</a:t>
            </a:r>
            <a:endParaRPr lang="ru-RU" sz="2400" dirty="0">
              <a:solidFill>
                <a:srgbClr val="4CA0B4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19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91632" y="1112364"/>
            <a:ext cx="9496327" cy="305428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2144" y="1160986"/>
            <a:ext cx="940873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000" dirty="0" smtClean="0">
                <a:solidFill>
                  <a:srgbClr val="4CA0B4"/>
                </a:solidFill>
                <a:latin typeface="Comic Sans MS" panose="030F0702030302020204" pitchFamily="66" charset="0"/>
              </a:rPr>
              <a:t>Этот </a:t>
            </a:r>
            <a:r>
              <a:rPr lang="ru-RU" sz="2000" dirty="0">
                <a:solidFill>
                  <a:srgbClr val="4CA0B4"/>
                </a:solidFill>
                <a:latin typeface="Comic Sans MS" panose="030F0702030302020204" pitchFamily="66" charset="0"/>
              </a:rPr>
              <a:t>праздничный день с удовольствием отмечают люди во многих странах, однако официальный праздник, который назывался бы Международным Днем матери еще не учрежден. По этой причине в каждом из государств день чествования матерей приходится на разные месяцы и даты.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4CA0B4"/>
                </a:solidFill>
                <a:latin typeface="Comic Sans MS" panose="030F0702030302020204" pitchFamily="66" charset="0"/>
              </a:rPr>
              <a:t> Например</a:t>
            </a:r>
            <a:r>
              <a:rPr lang="ru-RU" sz="2000" dirty="0">
                <a:solidFill>
                  <a:srgbClr val="4CA0B4"/>
                </a:solidFill>
                <a:latin typeface="Comic Sans MS" panose="030F0702030302020204" pitchFamily="66" charset="0"/>
              </a:rPr>
              <a:t>, в Греции — 9 мая, в Египте — 21 марта, в Армении — 7 апреля, в Великобритании — в первое воскресенье марта. Но в большинстве стран — в США, Дании, Финляндии, Германии, Италии, Турции, Австралии, Японии, Бразилии и во многих других — он приходится на второе воскресенье мая.</a:t>
            </a:r>
          </a:p>
          <a:p>
            <a:pPr marL="0" indent="0">
              <a:buNone/>
            </a:pPr>
            <a:endParaRPr lang="ru-RU" sz="2000" dirty="0">
              <a:solidFill>
                <a:srgbClr val="4CA0B4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2000" dirty="0">
              <a:solidFill>
                <a:srgbClr val="4CA0B4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983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0961" y="1144588"/>
            <a:ext cx="9596487" cy="305428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121" y="1382565"/>
            <a:ext cx="9593344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dirty="0" smtClean="0">
                <a:solidFill>
                  <a:srgbClr val="4CA0B4"/>
                </a:solidFill>
                <a:latin typeface="Comic Sans MS" panose="030F0702030302020204" pitchFamily="66" charset="0"/>
              </a:rPr>
              <a:t>В </a:t>
            </a:r>
            <a:r>
              <a:rPr lang="ru-RU" sz="2400" dirty="0">
                <a:solidFill>
                  <a:srgbClr val="4CA0B4"/>
                </a:solidFill>
                <a:latin typeface="Comic Sans MS" panose="030F0702030302020204" pitchFamily="66" charset="0"/>
              </a:rPr>
              <a:t>нашей стране День матери стали отмечать сравнительно недавно. Праздник учрежден в 1998 году. В соответствии с Указом Президента России Б. Н. Ельцина от 30.01.1998 года № 120 «О Дне матери».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4CA0B4"/>
                </a:solidFill>
                <a:latin typeface="Comic Sans MS" panose="030F0702030302020204" pitchFamily="66" charset="0"/>
              </a:rPr>
              <a:t> Праздник </a:t>
            </a:r>
            <a:r>
              <a:rPr lang="ru-RU" sz="2400" dirty="0">
                <a:solidFill>
                  <a:srgbClr val="4CA0B4"/>
                </a:solidFill>
                <a:latin typeface="Comic Sans MS" panose="030F0702030302020204" pitchFamily="66" charset="0"/>
              </a:rPr>
              <a:t>День Матери отмечается в последнее ноябрьское воскресенье. Идея очень понравилась все жителям страны и получила всеобщее одобрение.</a:t>
            </a:r>
          </a:p>
          <a:p>
            <a:pPr marL="0" indent="0">
              <a:buNone/>
            </a:pPr>
            <a:endParaRPr lang="ru-RU" sz="2400" dirty="0">
              <a:solidFill>
                <a:srgbClr val="4CA0B4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806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6058" y="1125734"/>
            <a:ext cx="9596487" cy="305428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5540" y="1481390"/>
            <a:ext cx="947393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4CA0B4"/>
                </a:solidFill>
                <a:latin typeface="Comic Sans MS" panose="030F0702030302020204" pitchFamily="66" charset="0"/>
              </a:rPr>
              <a:t> Этот </a:t>
            </a:r>
            <a:r>
              <a:rPr lang="ru-RU" sz="2400" dirty="0">
                <a:solidFill>
                  <a:srgbClr val="4CA0B4"/>
                </a:solidFill>
                <a:latin typeface="Comic Sans MS" panose="030F0702030302020204" pitchFamily="66" charset="0"/>
              </a:rPr>
              <a:t>праздник в каждой семье отмечают по-своему. Одни непременно накрывают праздничный стол и устраивают поздравления в кругу семьи, другие принимают участие в акциях и праздничных мероприятиях, третьи предпочитают отдохнуть и посвятить этот день общению с близкими. По традиции дети дарят своим горячо любимым мамам открытки, подарки, сладости и цветы.</a:t>
            </a:r>
          </a:p>
        </p:txBody>
      </p:sp>
    </p:spTree>
    <p:extLst>
      <p:ext uri="{BB962C8B-B14F-4D97-AF65-F5344CB8AC3E}">
        <p14:creationId xmlns:p14="http://schemas.microsoft.com/office/powerpoint/2010/main" val="1219144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DB9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074" name="Picture 2" descr="https://xn--80aas4e.xn--p1ai/800/600/https/ds04.infourok.ru/uploads/ex/061b/0018490a-a0afa5fc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622" y="1"/>
            <a:ext cx="10004982" cy="685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906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7170" name="Picture 2" descr="https://phonoteka.org/uploads/posts/2021-04/1619339115_42-phonoteka_org-p-fon-dlya-prezentatsii-po-detskoi-literatur-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63950" y="82699"/>
            <a:ext cx="3789575" cy="1032159"/>
          </a:xfrm>
          <a:prstGeom prst="roundRect">
            <a:avLst/>
          </a:prstGeom>
          <a:solidFill>
            <a:srgbClr val="F5D395"/>
          </a:solidFill>
          <a:ln>
            <a:solidFill>
              <a:srgbClr val="F5D3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5D395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3950" y="40292"/>
            <a:ext cx="6096000" cy="11169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4CA0B4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Липучка-почемучка </a:t>
            </a:r>
            <a:endParaRPr lang="ru-RU" sz="2800" dirty="0" smtClean="0">
              <a:solidFill>
                <a:srgbClr val="4CA0B4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4CA0B4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(Татьяна Бокова)</a:t>
            </a:r>
            <a:endParaRPr lang="ru-RU" sz="2800" dirty="0">
              <a:solidFill>
                <a:srgbClr val="4CA0B4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8200" y="1422194"/>
            <a:ext cx="6096000" cy="43453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Мама любит и жалеет.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Мама понимает.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Мама всё моя умеет,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Всё на свете знает!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Почему кусают осы?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Спрашиваю прямо.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на ВСЕ мои вопросы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отвечает мама.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Скажет мне, откуда с неба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Снег зимой берётся.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4CA0B4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4CA0B4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86200" y="2351970"/>
            <a:ext cx="5337535" cy="3959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Почему буханка хлеба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муки печётся?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Почему собака лает?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во сне приснится?  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Почему сосулька тает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дрожат ресницы?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Почему на небе тучка,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в лесу — лужайка?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ЛИПУЧКА-ПОЧЕМУЧКА, </a:t>
            </a:r>
            <a:endParaRPr lang="ru-RU" dirty="0" smtClean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А ОНА — ВСЕЗНАЙКА! 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116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7910269" y="1082408"/>
            <a:ext cx="2177592" cy="2139311"/>
          </a:xfrm>
          <a:prstGeom prst="ellipse">
            <a:avLst/>
          </a:prstGeom>
          <a:noFill/>
          <a:ln w="76200">
            <a:solidFill>
              <a:srgbClr val="4CA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90944" y="1598842"/>
            <a:ext cx="7537517" cy="245096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3896" y="1082408"/>
            <a:ext cx="7870992" cy="221697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4CA0B4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4CA0B4"/>
                </a:solidFill>
                <a:latin typeface="Comic Sans MS" panose="030F0702030302020204" pitchFamily="66" charset="0"/>
              </a:rPr>
            </a:br>
            <a:r>
              <a:rPr lang="ru-RU" sz="8000" b="1" dirty="0" smtClean="0">
                <a:solidFill>
                  <a:srgbClr val="4CA0B4"/>
                </a:solidFill>
                <a:latin typeface="Comic Sans MS" panose="030F0702030302020204" pitchFamily="66" charset="0"/>
              </a:rPr>
              <a:t>День матери</a:t>
            </a:r>
            <a:endParaRPr lang="ru-RU" sz="8000" b="1" dirty="0">
              <a:solidFill>
                <a:srgbClr val="4CA0B4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3896" y="5166887"/>
            <a:ext cx="8594103" cy="90911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2053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356</Words>
  <Application>Microsoft Office PowerPoint</Application>
  <PresentationFormat>Широкоэкранный</PresentationFormat>
  <Paragraphs>41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Bahnschrift Light</vt:lpstr>
      <vt:lpstr>Calibri</vt:lpstr>
      <vt:lpstr>Calibri Light</vt:lpstr>
      <vt:lpstr>Comic Sans MS</vt:lpstr>
      <vt:lpstr>Times New Roman</vt:lpstr>
      <vt:lpstr>Тема Office</vt:lpstr>
      <vt:lpstr> День матери</vt:lpstr>
      <vt:lpstr> </vt:lpstr>
      <vt:lpstr>   </vt:lpstr>
      <vt:lpstr>  </vt:lpstr>
      <vt:lpstr> </vt:lpstr>
      <vt:lpstr>  </vt:lpstr>
      <vt:lpstr> </vt:lpstr>
      <vt:lpstr> День матери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</dc:title>
  <dc:creator>Учетная запись Майкрософт</dc:creator>
  <cp:lastModifiedBy>Учетная запись Майкрософт</cp:lastModifiedBy>
  <cp:revision>11</cp:revision>
  <dcterms:created xsi:type="dcterms:W3CDTF">2021-11-23T15:38:34Z</dcterms:created>
  <dcterms:modified xsi:type="dcterms:W3CDTF">2021-11-23T17:31:02Z</dcterms:modified>
</cp:coreProperties>
</file>