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7" r:id="rId2"/>
    <p:sldId id="261" r:id="rId3"/>
    <p:sldId id="277" r:id="rId4"/>
    <p:sldId id="278" r:id="rId5"/>
    <p:sldId id="264" r:id="rId6"/>
    <p:sldId id="265" r:id="rId7"/>
    <p:sldId id="271" r:id="rId8"/>
    <p:sldId id="272" r:id="rId9"/>
    <p:sldId id="273" r:id="rId10"/>
    <p:sldId id="279" r:id="rId11"/>
    <p:sldId id="280" r:id="rId12"/>
    <p:sldId id="276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 Denis" initials="OD" lastIdx="1" clrIdx="0">
    <p:extLst>
      <p:ext uri="{19B8F6BF-5375-455C-9EA6-DF929625EA0E}">
        <p15:presenceInfo xmlns:p15="http://schemas.microsoft.com/office/powerpoint/2012/main" userId="db83326c48efb8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99"/>
    <a:srgbClr val="FF6600"/>
    <a:srgbClr val="990033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08T16:20:46.012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8E226D7F-1322-4AC9-89D8-3B5BCC91606D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B1BF9876-7562-454F-8DB5-52A19C0E8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1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6E813-B0FE-463C-BF27-A55373D6CCA9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CD1F-B019-4E10-9F87-1B4B20B17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38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6E813-B0FE-463C-BF27-A55373D6CCA9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CD1F-B019-4E10-9F87-1B4B20B17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296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6E813-B0FE-463C-BF27-A55373D6CCA9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CD1F-B019-4E10-9F87-1B4B20B17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66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6E813-B0FE-463C-BF27-A55373D6CCA9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CD1F-B019-4E10-9F87-1B4B20B17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983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6E813-B0FE-463C-BF27-A55373D6CCA9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CD1F-B019-4E10-9F87-1B4B20B17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532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06E813-B0FE-463C-BF27-A55373D6CCA9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CD1F-B019-4E10-9F87-1B4B20B17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388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106391-6C2F-4204-9FAA-8E1F2F2A9428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99367-247D-4B72-A06C-4A5C0ADCD3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942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5F8A40-4D6C-438B-9796-35D22683B0DB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7C9D6-68B7-45DA-AF69-E949DA9B0D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69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C54668-C397-4D95-A91C-B47077AADB5A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FB39C-38F9-411F-A28A-B2FEE40EBA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4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6DE62-ADAF-4A7E-B233-8739C21FAB74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F5008-716E-4C3B-B051-8B9EA7F909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0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C22C57-7083-4AF8-A9AE-651518F93041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9D4C23-F080-4C49-A826-7D359D1C4D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88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73FB1-CC91-490F-91CE-B6564D4FE3C7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899DB-0E81-4927-99A8-8400C36EC9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27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672F3B-3B45-45B0-93A0-D2E3C3F1B27B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56B0B5-0F6D-4FE3-B235-3B951FA0A4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84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18F65-2BAD-422D-9D1A-E666B3F0A72C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51F5B-4126-494D-9095-7BA17F385C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0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E81AC-7813-4776-8214-587F1D764AAF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0F789B-CB54-4705-81D6-5F357BBBC8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669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BBBA77-5E35-44D1-A141-4A84EAEC85F1}" type="datetimeFigureOut">
              <a:rPr lang="ru-RU" smtClean="0"/>
              <a:pPr>
                <a:defRPr/>
              </a:pPr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E0E8C-2A2E-4A0F-B6A0-C7442C159B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59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E3A7B0A-C302-4DDD-B5EA-2D2CAC6D28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80790B-4948-4251-B073-D6E1F56413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395288" y="1484313"/>
            <a:ext cx="8482012" cy="26447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endParaRPr lang="ru-RU" sz="4400" kern="10" dirty="0">
              <a:ln w="12700">
                <a:solidFill>
                  <a:srgbClr val="990033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124744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/>
              <a:t>ТЕХНОЛОГИЯ РАЗВИТИЯ КРИТИЧЕСКОГО МЫШЛЕНИЯ. МЕТОДЫ РАБОТЫ С ТЕКСТОВЫМИ ИСТОЧНИКАМИ ИНФОРМАЦИИ.</a:t>
            </a:r>
            <a:endParaRPr lang="ru-RU" sz="3600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530120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/>
              <a:t>Не </a:t>
            </a:r>
            <a:r>
              <a:rPr lang="ru-RU" b="1" i="1" dirty="0"/>
              <a:t>мыслям надобно учить, а </a:t>
            </a:r>
            <a:r>
              <a:rPr lang="ru-RU" b="1" i="1" dirty="0" smtClean="0"/>
              <a:t>мыслить».</a:t>
            </a:r>
            <a:endParaRPr lang="ru-RU" dirty="0"/>
          </a:p>
          <a:p>
            <a:pPr algn="r"/>
            <a:r>
              <a:rPr lang="ru-RU" b="1" i="1" dirty="0" err="1"/>
              <a:t>Иммануил</a:t>
            </a:r>
            <a:r>
              <a:rPr lang="ru-RU" b="1" i="1" dirty="0"/>
              <a:t> Кант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4"/>
          <p:cNvGrpSpPr>
            <a:grpSpLocks noChangeAspect="1"/>
          </p:cNvGrpSpPr>
          <p:nvPr/>
        </p:nvGrpSpPr>
        <p:grpSpPr bwMode="auto">
          <a:xfrm>
            <a:off x="323850" y="260350"/>
            <a:ext cx="8496300" cy="6337300"/>
            <a:chOff x="2362" y="8046"/>
            <a:chExt cx="7200" cy="4725"/>
          </a:xfrm>
        </p:grpSpPr>
        <p:sp>
          <p:nvSpPr>
            <p:cNvPr id="26629" name="AutoShape 5"/>
            <p:cNvSpPr>
              <a:spLocks noChangeAspect="1" noChangeArrowheads="1"/>
            </p:cNvSpPr>
            <p:nvPr/>
          </p:nvSpPr>
          <p:spPr bwMode="auto">
            <a:xfrm>
              <a:off x="2362" y="8046"/>
              <a:ext cx="7200" cy="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3962" y="8316"/>
              <a:ext cx="38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dirty="0">
                  <a:latin typeface="Times New Roman" pitchFamily="18" charset="0"/>
                </a:rPr>
                <a:t>Плач малышей</a:t>
              </a:r>
              <a:endParaRPr lang="ru-RU" sz="1400" dirty="0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2762" y="9261"/>
              <a:ext cx="26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dirty="0">
                  <a:latin typeface="Times New Roman" pitchFamily="18" charset="0"/>
                </a:rPr>
                <a:t>Младенцы начинают плач с высокой и громкой ноты</a:t>
              </a: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3429" y="10611"/>
              <a:ext cx="1066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latin typeface="Times New Roman" pitchFamily="18" charset="0"/>
                </a:rPr>
                <a:t>Ударение на первой части слова</a:t>
              </a: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4629" y="10071"/>
              <a:ext cx="3066" cy="4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</a:rPr>
                <a:t>Осваивают речь в утробе матери</a:t>
              </a:r>
              <a:endParaRPr lang="ru-RU" sz="1400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7429" y="10611"/>
              <a:ext cx="1066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latin typeface="Times New Roman" pitchFamily="18" charset="0"/>
                </a:rPr>
                <a:t>Ударение на последнем слоге</a:t>
              </a:r>
            </a:p>
            <a:p>
              <a:endParaRPr lang="ru-RU" sz="1400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6495" y="9261"/>
              <a:ext cx="26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latin typeface="Times New Roman" pitchFamily="18" charset="0"/>
                </a:rPr>
                <a:t>Младенцы начинают плач с низкой частоты и громкости</a:t>
              </a:r>
              <a:endParaRPr lang="ru-RU" sz="1400"/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3429" y="11961"/>
              <a:ext cx="10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latin typeface="Times New Roman" pitchFamily="18" charset="0"/>
                </a:rPr>
                <a:t>Немцы</a:t>
              </a:r>
              <a:endParaRPr lang="ru-RU" sz="1400"/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7429" y="11961"/>
              <a:ext cx="1068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>
                  <a:latin typeface="Times New Roman" pitchFamily="18" charset="0"/>
                </a:rPr>
                <a:t>Французы</a:t>
              </a:r>
              <a:endParaRPr lang="ru-RU" sz="1400"/>
            </a:p>
          </p:txBody>
        </p:sp>
        <p:sp>
          <p:nvSpPr>
            <p:cNvPr id="26638" name="Line 14"/>
            <p:cNvSpPr>
              <a:spLocks noChangeShapeType="1"/>
            </p:cNvSpPr>
            <p:nvPr/>
          </p:nvSpPr>
          <p:spPr bwMode="auto">
            <a:xfrm flipV="1">
              <a:off x="3962" y="1169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9" name="Line 15"/>
            <p:cNvSpPr>
              <a:spLocks noChangeShapeType="1"/>
            </p:cNvSpPr>
            <p:nvPr/>
          </p:nvSpPr>
          <p:spPr bwMode="auto">
            <a:xfrm flipV="1">
              <a:off x="7962" y="1169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0" name="Line 16"/>
            <p:cNvSpPr>
              <a:spLocks noChangeShapeType="1"/>
            </p:cNvSpPr>
            <p:nvPr/>
          </p:nvSpPr>
          <p:spPr bwMode="auto">
            <a:xfrm flipV="1">
              <a:off x="4229" y="10476"/>
              <a:ext cx="1066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auto">
            <a:xfrm flipH="1" flipV="1">
              <a:off x="6895" y="10476"/>
              <a:ext cx="934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2" name="Line 18"/>
            <p:cNvSpPr>
              <a:spLocks noChangeShapeType="1"/>
            </p:cNvSpPr>
            <p:nvPr/>
          </p:nvSpPr>
          <p:spPr bwMode="auto">
            <a:xfrm flipH="1" flipV="1">
              <a:off x="4362" y="9801"/>
              <a:ext cx="1067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3" name="Line 19"/>
            <p:cNvSpPr>
              <a:spLocks noChangeShapeType="1"/>
            </p:cNvSpPr>
            <p:nvPr/>
          </p:nvSpPr>
          <p:spPr bwMode="auto">
            <a:xfrm flipV="1">
              <a:off x="6895" y="9801"/>
              <a:ext cx="1067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4" name="Line 20"/>
            <p:cNvSpPr>
              <a:spLocks noChangeShapeType="1"/>
            </p:cNvSpPr>
            <p:nvPr/>
          </p:nvSpPr>
          <p:spPr bwMode="auto">
            <a:xfrm flipH="1">
              <a:off x="4895" y="8856"/>
              <a:ext cx="80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5" name="Line 21"/>
            <p:cNvSpPr>
              <a:spLocks noChangeShapeType="1"/>
            </p:cNvSpPr>
            <p:nvPr/>
          </p:nvSpPr>
          <p:spPr bwMode="auto">
            <a:xfrm>
              <a:off x="6629" y="8856"/>
              <a:ext cx="666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116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628800"/>
            <a:ext cx="5035373" cy="43557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692696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</a:rPr>
              <a:t>«Таксономия»</a:t>
            </a:r>
            <a:endParaRPr lang="ru-RU" sz="24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2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42" name="Group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03234"/>
              </p:ext>
            </p:extLst>
          </p:nvPr>
        </p:nvGraphicFramePr>
        <p:xfrm>
          <a:off x="791580" y="764704"/>
          <a:ext cx="7560840" cy="5397195"/>
        </p:xfrm>
        <a:graphic>
          <a:graphicData uri="http://schemas.openxmlformats.org/drawingml/2006/table">
            <a:tbl>
              <a:tblPr/>
              <a:tblGrid>
                <a:gridCol w="1260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4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мышления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Вопросы/задания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Ответы/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0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Кто такой Колобок?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Перечислите основные события в хронологической последовательности.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0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Определите тему сказки одним предложением (о чём сказка?)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Что случилось в конце сказки? (Подытожьте).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Как тема сказки соотносится с нашим временем? Лично с тобой?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27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Как взаимодействует с другими персонажами? Почему герой действует таким образом? Какие качества характера при этом проявляются? Какая проблема поднимается в сказке?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9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Синтез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Какое высказывание могло бы стать эпиграфом к сказке?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  «Человек лишь там чего-то добивается, где он верит в свои силы» (Людвиг Фейербах).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 «Чрезмерная уверенность в себе становится причиной больших бед» (античный афоризм).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Какова основная мысль сказки? Что бы вы сделали на месте колобка?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Каково значение этой сказки? В чём её ценность?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9834" name="Rectangle 138"/>
          <p:cNvSpPr>
            <a:spLocks noChangeArrowheads="1"/>
          </p:cNvSpPr>
          <p:nvPr/>
        </p:nvSpPr>
        <p:spPr bwMode="auto">
          <a:xfrm>
            <a:off x="0" y="678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420888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539552" y="1268412"/>
            <a:ext cx="8229600" cy="10080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folHlink"/>
                </a:solidFill>
                <a:latin typeface="Times New Roman" pitchFamily="18" charset="0"/>
              </a:rPr>
              <a:t>Критическое мышление -</a:t>
            </a: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/>
              <a:t>тип </a:t>
            </a:r>
            <a:r>
              <a:rPr lang="ru-RU" dirty="0"/>
              <a:t>мышления, которые помогает критически относится к любым утверждениям, не принимать ничего на веру без доказательств, но быть при этом открытым новым идеям, методам. Критическое мышление – необходимое условие свободы выбора, качества прогноза, ответственности за собственные решения.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395288" y="1484313"/>
            <a:ext cx="8482012" cy="26447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endParaRPr lang="ru-RU" sz="4400" kern="10" dirty="0">
              <a:ln w="12700">
                <a:solidFill>
                  <a:srgbClr val="990033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894" y="476672"/>
            <a:ext cx="7200800" cy="667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folHlink"/>
                </a:solidFill>
                <a:latin typeface="Times New Roman" pitchFamily="18" charset="0"/>
              </a:rPr>
              <a:t>Необходимые</a:t>
            </a:r>
            <a:r>
              <a:rPr lang="ru-RU" sz="3600" b="1" dirty="0">
                <a:solidFill>
                  <a:srgbClr val="660066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folHlink"/>
                </a:solidFill>
                <a:latin typeface="Times New Roman" pitchFamily="18" charset="0"/>
              </a:rPr>
              <a:t>умения</a:t>
            </a:r>
          </a:p>
          <a:p>
            <a:pPr algn="ctr">
              <a:lnSpc>
                <a:spcPct val="150000"/>
              </a:lnSpc>
            </a:pPr>
            <a:endParaRPr lang="ru-RU" sz="9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находить требующуюся информацию в различных источниках;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критически осмысливать информацию, интерпретировать ее, понимать суть, адресную направленность, цель информирования;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систематизировать информацию по заданным признакам;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переводить визуальную информацию в вербальную знаковую систему и обратно;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видоизменять объем, форму, знаковую систему информации;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находить ошибки в информации, воспринимать альтернативные точки зрения и высказывать обоснованные аргументы;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устанавливать ассоциативные и практически целесообразные связи между информационными сообщениями;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уметь длительное время собирать и систематизировать тематическую информацию;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уметь вычленять главное в информационном сообщении, отчленять его от «белого шума» и т.д.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36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1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395288" y="1484313"/>
            <a:ext cx="8482012" cy="26447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endParaRPr lang="ru-RU" sz="4400" kern="10" dirty="0">
              <a:ln w="12700">
                <a:solidFill>
                  <a:srgbClr val="990033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5894" y="476672"/>
            <a:ext cx="7200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3175" cmpd="sng">
                  <a:noFill/>
                </a:ln>
                <a:solidFill>
                  <a:schemeClr val="folHlink"/>
                </a:solidFill>
                <a:latin typeface="Times New Roman" pitchFamily="18" charset="0"/>
                <a:ea typeface="+mj-ea"/>
                <a:cs typeface="+mj-cs"/>
              </a:rPr>
              <a:t>На фазе осмысления содержания учащиеся: </a:t>
            </a:r>
            <a:endParaRPr lang="ru-RU" sz="3600" b="1" dirty="0" smtClean="0">
              <a:ln w="3175" cmpd="sng">
                <a:noFill/>
              </a:ln>
              <a:solidFill>
                <a:schemeClr val="folHlink"/>
              </a:solidFill>
              <a:latin typeface="Times New Roman" pitchFamily="18" charset="0"/>
              <a:ea typeface="+mj-ea"/>
              <a:cs typeface="+mj-cs"/>
            </a:endParaRPr>
          </a:p>
          <a:p>
            <a:pPr algn="ctr"/>
            <a:endParaRPr lang="ru-RU" b="1" dirty="0" smtClean="0">
              <a:ln w="3175" cmpd="sng">
                <a:noFill/>
              </a:ln>
              <a:solidFill>
                <a:schemeClr val="folHlink"/>
              </a:solidFill>
              <a:latin typeface="Times New Roman" pitchFamily="18" charset="0"/>
              <a:ea typeface="+mj-ea"/>
              <a:cs typeface="+mj-cs"/>
            </a:endParaRPr>
          </a:p>
          <a:p>
            <a:r>
              <a:rPr lang="ru-RU" sz="2000" dirty="0" smtClean="0"/>
              <a:t>1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.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Осуществляют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контакт с новой информацией.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2. 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Пытаются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сопоставить эту информацию с уже имеющимися знаниями и опытом.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3. 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Акцентируют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свое внимание на поиске ответов на возникшие ранее вопросы и затруднения.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4. 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Обращают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внимание на неясности, пытаясь поставить новые вопросы.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5. 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Стремятся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отследить сам процесс знакомства с новой информацией, обратить внимание на то, что именно привлекает их внимание, какие аспекты менее интересны и почему.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6. 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Готовятся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к анализу и обсуждению услышанного или прочитанного.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36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91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39552" y="374467"/>
            <a:ext cx="799306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685800" algn="ctr">
              <a:tabLst>
                <a:tab pos="2324100" algn="l"/>
              </a:tabLst>
            </a:pP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</a:rPr>
              <a:t>«Перепутанные логические цепочки».</a:t>
            </a:r>
          </a:p>
          <a:p>
            <a:pPr indent="685800" algn="ctr">
              <a:tabLst>
                <a:tab pos="2324100" algn="l"/>
              </a:tabLst>
            </a:pPr>
            <a:endParaRPr lang="ru-RU" sz="1050" b="1" dirty="0">
              <a:solidFill>
                <a:srgbClr val="009900"/>
              </a:solidFill>
              <a:latin typeface="Times New Roman" pitchFamily="18" charset="0"/>
            </a:endParaRPr>
          </a:p>
          <a:p>
            <a:pPr indent="685800" algn="ctr">
              <a:tabLst>
                <a:tab pos="2324100" algn="l"/>
              </a:tabLst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Расставьте 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слова в нужной последовательности, чтобы получились связные высказывания.</a:t>
            </a:r>
          </a:p>
          <a:p>
            <a:pPr indent="685800" algn="ctr">
              <a:tabLst>
                <a:tab pos="2324100" algn="l"/>
              </a:tabLst>
            </a:pPr>
            <a:endParaRPr lang="ru-RU" sz="2400" b="1" i="1" dirty="0">
              <a:latin typeface="Times New Roman" pitchFamily="18" charset="0"/>
            </a:endParaRPr>
          </a:p>
          <a:p>
            <a:pPr indent="685800" algn="just">
              <a:tabLst>
                <a:tab pos="2324100" algn="l"/>
              </a:tabLst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Технология критического мышления - это  американской  педагогики, основанное на творческом "изобретение" ученика и на развитии у аналитического сотрудничестве подхода к любому учащихся материалу учителя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,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	</a:t>
            </a:r>
          </a:p>
          <a:p>
            <a:pPr indent="685800" algn="just">
              <a:tabLst>
                <a:tab pos="2324100" algn="l"/>
              </a:tabLst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Эта рассчитана не материала, а постановку запоминание на и поиск ее проблемы решения на технология.</a:t>
            </a:r>
          </a:p>
          <a:p>
            <a:pPr indent="685800" algn="just" eaLnBrk="0" hangingPunct="0">
              <a:tabLst>
                <a:tab pos="2324100" algn="l"/>
              </a:tabLst>
            </a:pP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4213" y="977116"/>
            <a:ext cx="77041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Технология критического мышления - это "изобретение" американской педагогики, которая основана на творческом сотрудничестве ученика и учителя, на развитии у учащихся аналитического подхода к любому материалу. </a:t>
            </a:r>
          </a:p>
          <a:p>
            <a:pPr algn="just"/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algn="just"/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Эта технология рассчитана не на запоминание материала, а на постановку проблемы и поиск ее решения.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11560" y="548680"/>
            <a:ext cx="82153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</a:rPr>
              <a:t>«Кластер»</a:t>
            </a:r>
            <a:endParaRPr lang="ru-RU" sz="2400" b="1" dirty="0">
              <a:solidFill>
                <a:srgbClr val="009900"/>
              </a:solidFill>
              <a:latin typeface="Times New Roman" pitchFamily="18" charset="0"/>
            </a:endParaRPr>
          </a:p>
          <a:p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Интересное открытие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сделали немецкие психологи. Они записали плач шестидесяти новорождённых  в возрасте от трёх до пяти дней. Пропустив полученные записи через компьютер, учёные пришли к выводу, что малыши разных стран плачут по-разному. Немецкие младенцы начинают свой писк с высоких и громких нот, а затем постепенно громкость и тон снижаются. Французские новорождённые, наоборот, с низкой частоты и громкости переходят на более высокие. Причина в том, что французы повышают тон речи к концу фразы и ударение у них всегда на последнем слоге слова. Между тем у немцев ударение обычно ставится в первой части слова. Эти наблюдения привели к выводу о том, что ребёнок начинает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осваивать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особенности родной речи ещё в утробе матери, что и отражается в его первых земных криках.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95536" y="764704"/>
            <a:ext cx="829468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В каком из приведённых ниже предложений верно передана главная информация, содержащаяся в тексте. Составьте кластер, помогающий систематизировать и обобщить информацию.</a:t>
            </a:r>
          </a:p>
          <a:p>
            <a:pPr algn="ctr"/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algn="just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    1. Учёные из Германии установили, что немецкие новорождённые начинают свой плач с высоких и громких нот, а затем постепенно громкость и тон снижаются.</a:t>
            </a:r>
          </a:p>
          <a:p>
            <a:pPr algn="just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    2. Немецкие учёные сделали интересное открытие: малыши из разных стран плачут по-разному, так как в их первых земных криках отражаются особенности родной речи, освоенные ещё в утробе матери.</a:t>
            </a:r>
          </a:p>
          <a:p>
            <a:pPr algn="just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    3. Учёные из Германии установили, что французские младенцы начинают свой плач с низкой частоты и громкости, а затем переходят на более высокие частоты.</a:t>
            </a:r>
          </a:p>
          <a:p>
            <a:pPr algn="just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   4. Учёные из Германии установили, что особенности плача детей разных национальностей напрямую связаны с особенностями родного языка.</a:t>
            </a:r>
          </a:p>
          <a:p>
            <a:pPr eaLnBrk="0" hangingPunct="0"/>
            <a:endParaRPr 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4"/>
          <p:cNvGrpSpPr>
            <a:grpSpLocks noChangeAspect="1"/>
          </p:cNvGrpSpPr>
          <p:nvPr/>
        </p:nvGrpSpPr>
        <p:grpSpPr bwMode="auto">
          <a:xfrm>
            <a:off x="323850" y="260350"/>
            <a:ext cx="8496300" cy="6337300"/>
            <a:chOff x="2362" y="8046"/>
            <a:chExt cx="7200" cy="4725"/>
          </a:xfrm>
        </p:grpSpPr>
        <p:sp>
          <p:nvSpPr>
            <p:cNvPr id="26629" name="AutoShape 5"/>
            <p:cNvSpPr>
              <a:spLocks noChangeAspect="1" noChangeArrowheads="1"/>
            </p:cNvSpPr>
            <p:nvPr/>
          </p:nvSpPr>
          <p:spPr bwMode="auto">
            <a:xfrm>
              <a:off x="2362" y="8046"/>
              <a:ext cx="7200" cy="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3962" y="8316"/>
              <a:ext cx="38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dirty="0">
                  <a:latin typeface="Times New Roman" pitchFamily="18" charset="0"/>
                </a:rPr>
                <a:t>Плач малышей</a:t>
              </a:r>
              <a:endParaRPr lang="ru-RU" sz="1400" dirty="0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2762" y="9261"/>
              <a:ext cx="26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400" dirty="0">
                <a:latin typeface="Times New Roman" pitchFamily="18" charset="0"/>
              </a:endParaRP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3429" y="10611"/>
              <a:ext cx="1066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400" dirty="0">
                <a:latin typeface="Times New Roman" pitchFamily="18" charset="0"/>
              </a:endParaRP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4629" y="10071"/>
              <a:ext cx="3066" cy="4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>
                  <a:latin typeface="Times New Roman" pitchFamily="18" charset="0"/>
                </a:rPr>
                <a:t>Осваивают речь в утробе матери</a:t>
              </a:r>
              <a:endParaRPr lang="ru-RU" sz="1400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7429" y="10611"/>
              <a:ext cx="1066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400" dirty="0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6495" y="9261"/>
              <a:ext cx="26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400" dirty="0"/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3429" y="11961"/>
              <a:ext cx="1067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400" dirty="0"/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7429" y="11961"/>
              <a:ext cx="1068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400" dirty="0"/>
            </a:p>
          </p:txBody>
        </p:sp>
        <p:sp>
          <p:nvSpPr>
            <p:cNvPr id="26638" name="Line 14"/>
            <p:cNvSpPr>
              <a:spLocks noChangeShapeType="1"/>
            </p:cNvSpPr>
            <p:nvPr/>
          </p:nvSpPr>
          <p:spPr bwMode="auto">
            <a:xfrm flipV="1">
              <a:off x="3962" y="1169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9" name="Line 15"/>
            <p:cNvSpPr>
              <a:spLocks noChangeShapeType="1"/>
            </p:cNvSpPr>
            <p:nvPr/>
          </p:nvSpPr>
          <p:spPr bwMode="auto">
            <a:xfrm flipV="1">
              <a:off x="7962" y="11691"/>
              <a:ext cx="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0" name="Line 16"/>
            <p:cNvSpPr>
              <a:spLocks noChangeShapeType="1"/>
            </p:cNvSpPr>
            <p:nvPr/>
          </p:nvSpPr>
          <p:spPr bwMode="auto">
            <a:xfrm flipV="1">
              <a:off x="4229" y="10476"/>
              <a:ext cx="1066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auto">
            <a:xfrm flipH="1" flipV="1">
              <a:off x="6895" y="10476"/>
              <a:ext cx="934" cy="1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2" name="Line 18"/>
            <p:cNvSpPr>
              <a:spLocks noChangeShapeType="1"/>
            </p:cNvSpPr>
            <p:nvPr/>
          </p:nvSpPr>
          <p:spPr bwMode="auto">
            <a:xfrm flipH="1" flipV="1">
              <a:off x="4362" y="9801"/>
              <a:ext cx="1067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3" name="Line 19"/>
            <p:cNvSpPr>
              <a:spLocks noChangeShapeType="1"/>
            </p:cNvSpPr>
            <p:nvPr/>
          </p:nvSpPr>
          <p:spPr bwMode="auto">
            <a:xfrm flipV="1">
              <a:off x="6895" y="9801"/>
              <a:ext cx="1067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4" name="Line 20"/>
            <p:cNvSpPr>
              <a:spLocks noChangeShapeType="1"/>
            </p:cNvSpPr>
            <p:nvPr/>
          </p:nvSpPr>
          <p:spPr bwMode="auto">
            <a:xfrm flipH="1">
              <a:off x="4895" y="8856"/>
              <a:ext cx="80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45" name="Line 21"/>
            <p:cNvSpPr>
              <a:spLocks noChangeShapeType="1"/>
            </p:cNvSpPr>
            <p:nvPr/>
          </p:nvSpPr>
          <p:spPr bwMode="auto">
            <a:xfrm>
              <a:off x="6629" y="8856"/>
              <a:ext cx="666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730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Критическое мышление 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Катенок</dc:creator>
  <cp:lastModifiedBy>Ol Denis</cp:lastModifiedBy>
  <cp:revision>16</cp:revision>
  <dcterms:created xsi:type="dcterms:W3CDTF">2012-12-02T16:48:00Z</dcterms:created>
  <dcterms:modified xsi:type="dcterms:W3CDTF">2018-04-08T09:27:39Z</dcterms:modified>
</cp:coreProperties>
</file>