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38" r:id="rId3"/>
    <p:sldId id="268" r:id="rId4"/>
    <p:sldId id="333" r:id="rId5"/>
    <p:sldId id="334" r:id="rId6"/>
    <p:sldId id="337" r:id="rId7"/>
    <p:sldId id="339" r:id="rId8"/>
    <p:sldId id="352" r:id="rId9"/>
    <p:sldId id="341" r:id="rId10"/>
    <p:sldId id="343" r:id="rId11"/>
    <p:sldId id="344" r:id="rId12"/>
    <p:sldId id="345" r:id="rId13"/>
    <p:sldId id="347" r:id="rId14"/>
    <p:sldId id="348" r:id="rId15"/>
    <p:sldId id="349" r:id="rId16"/>
    <p:sldId id="351" r:id="rId17"/>
    <p:sldId id="355" r:id="rId18"/>
    <p:sldId id="356" r:id="rId19"/>
    <p:sldId id="353" r:id="rId20"/>
    <p:sldId id="33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9" d="100"/>
          <a:sy n="119" d="100"/>
        </p:scale>
        <p:origin x="-140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diafilmy.su/547-schenok.html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6"/>
          <p:cNvSpPr>
            <a:spLocks noChangeArrowheads="1" noChangeShapeType="1" noTextEdit="1"/>
          </p:cNvSpPr>
          <p:nvPr/>
        </p:nvSpPr>
        <p:spPr bwMode="auto">
          <a:xfrm>
            <a:off x="2267744" y="1340768"/>
            <a:ext cx="4608512" cy="2088232"/>
          </a:xfrm>
          <a:prstGeom prst="rect">
            <a:avLst/>
          </a:prstGeom>
        </p:spPr>
        <p:txBody>
          <a:bodyPr wrap="none" fromWordArt="1">
            <a:prstTxWarp prst="textPlain">
              <a:avLst/>
            </a:prstTxWarp>
          </a:bodyPr>
          <a:lstStyle/>
          <a:p>
            <a:pPr algn="ctr"/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C9FCB"/>
                    </a:gs>
                    <a:gs pos="13000">
                      <a:srgbClr val="F8B049"/>
                    </a:gs>
                    <a:gs pos="21001">
                      <a:srgbClr val="F8B049"/>
                    </a:gs>
                    <a:gs pos="63000">
                      <a:srgbClr val="FEE7F2"/>
                    </a:gs>
                    <a:gs pos="67000">
                      <a:srgbClr val="F952A0"/>
                    </a:gs>
                    <a:gs pos="69000">
                      <a:srgbClr val="C50849"/>
                    </a:gs>
                    <a:gs pos="82001">
                      <a:srgbClr val="B43E85"/>
                    </a:gs>
                    <a:gs pos="100000">
                      <a:srgbClr val="F8B049"/>
                    </a:gs>
                  </a:gsLst>
                  <a:lin ang="0" scaled="1"/>
                </a:gradFill>
                <a:effectLst>
                  <a:outerShdw dist="125724" dir="18900000" algn="ctr" rotWithShape="0">
                    <a:srgbClr val="000099"/>
                  </a:outerShdw>
                </a:effectLst>
                <a:latin typeface="Comic Sans MS" pitchFamily="66" charset="0"/>
              </a:rPr>
              <a:t>Писатели –</a:t>
            </a:r>
          </a:p>
          <a:p>
            <a:pPr algn="ctr"/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C9FCB"/>
                    </a:gs>
                    <a:gs pos="13000">
                      <a:srgbClr val="F8B049"/>
                    </a:gs>
                    <a:gs pos="21001">
                      <a:srgbClr val="F8B049"/>
                    </a:gs>
                    <a:gs pos="63000">
                      <a:srgbClr val="FEE7F2"/>
                    </a:gs>
                    <a:gs pos="67000">
                      <a:srgbClr val="F952A0"/>
                    </a:gs>
                    <a:gs pos="69000">
                      <a:srgbClr val="C50849"/>
                    </a:gs>
                    <a:gs pos="82001">
                      <a:srgbClr val="B43E85"/>
                    </a:gs>
                    <a:gs pos="100000">
                      <a:srgbClr val="F8B049"/>
                    </a:gs>
                  </a:gsLst>
                  <a:lin ang="0" scaled="1"/>
                </a:gradFill>
                <a:effectLst>
                  <a:outerShdw dist="125724" dir="18900000" algn="ctr" rotWithShape="0">
                    <a:srgbClr val="000099"/>
                  </a:outerShdw>
                </a:effectLst>
                <a:latin typeface="Comic Sans MS" pitchFamily="66" charset="0"/>
              </a:rPr>
              <a:t>детям </a:t>
            </a:r>
            <a:endParaRPr lang="ru-RU" sz="36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C9FCB"/>
                  </a:gs>
                  <a:gs pos="13000">
                    <a:srgbClr val="F8B049"/>
                  </a:gs>
                  <a:gs pos="21001">
                    <a:srgbClr val="F8B049"/>
                  </a:gs>
                  <a:gs pos="63000">
                    <a:srgbClr val="FEE7F2"/>
                  </a:gs>
                  <a:gs pos="67000">
                    <a:srgbClr val="F952A0"/>
                  </a:gs>
                  <a:gs pos="69000">
                    <a:srgbClr val="C50849"/>
                  </a:gs>
                  <a:gs pos="82001">
                    <a:srgbClr val="B43E85"/>
                  </a:gs>
                  <a:gs pos="100000">
                    <a:srgbClr val="F8B049"/>
                  </a:gs>
                </a:gsLst>
                <a:lin ang="0" scaled="1"/>
              </a:gradFill>
              <a:effectLst>
                <a:outerShdw dist="125724" dir="18900000" algn="ctr" rotWithShape="0">
                  <a:srgbClr val="000099"/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628"/>
            </a:avLst>
          </a:prstGeom>
          <a:solidFill>
            <a:srgbClr val="7030A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f.mypage.ru/32edc9a912d991969ec9d5e9911cfd9d_43c7c6ca1c6ab1c91cef8d1c39dc6337.jpg"/>
          <p:cNvPicPr>
            <a:picLocks noChangeAspect="1" noChangeArrowheads="1"/>
          </p:cNvPicPr>
          <p:nvPr/>
        </p:nvPicPr>
        <p:blipFill>
          <a:blip r:embed="rId2" cstate="print"/>
          <a:srcRect t="2149"/>
          <a:stretch>
            <a:fillRect/>
          </a:stretch>
        </p:blipFill>
        <p:spPr bwMode="auto">
          <a:xfrm>
            <a:off x="0" y="0"/>
            <a:ext cx="2346438" cy="2564903"/>
          </a:xfrm>
          <a:prstGeom prst="rect">
            <a:avLst/>
          </a:prstGeom>
          <a:noFill/>
        </p:spPr>
      </p:pic>
      <p:sp>
        <p:nvSpPr>
          <p:cNvPr id="4" name="Содержимое 5"/>
          <p:cNvSpPr txBox="1">
            <a:spLocks/>
          </p:cNvSpPr>
          <p:nvPr/>
        </p:nvSpPr>
        <p:spPr>
          <a:xfrm>
            <a:off x="2555776" y="188640"/>
            <a:ext cx="5472608" cy="64807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Что  происходило в доме утром?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2555776" y="692696"/>
            <a:ext cx="3960440" cy="216024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В это утро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Очень рано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Соскочил щенок с дивана,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Стал по комнатам ходить,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Прыгать,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Лаять,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Всех будить.</a:t>
            </a:r>
          </a:p>
        </p:txBody>
      </p:sp>
      <p:pic>
        <p:nvPicPr>
          <p:cNvPr id="6" name="Picture 2" descr="http://f.mypage.ru/329374ff6c94d8cf7d7126f8c3a430a2_cab95904f1e4642c4f76a2b6ccc5592c.jpg"/>
          <p:cNvPicPr>
            <a:picLocks noChangeAspect="1" noChangeArrowheads="1"/>
          </p:cNvPicPr>
          <p:nvPr/>
        </p:nvPicPr>
        <p:blipFill>
          <a:blip r:embed="rId3" cstate="print"/>
          <a:srcRect t="5405" b="5405"/>
          <a:stretch>
            <a:fillRect/>
          </a:stretch>
        </p:blipFill>
        <p:spPr bwMode="auto">
          <a:xfrm>
            <a:off x="6732240" y="764704"/>
            <a:ext cx="2411760" cy="2307373"/>
          </a:xfrm>
          <a:prstGeom prst="rect">
            <a:avLst/>
          </a:prstGeom>
          <a:noFill/>
        </p:spPr>
      </p:pic>
      <p:pic>
        <p:nvPicPr>
          <p:cNvPr id="7" name="Picture 2" descr="http://f.mypage.ru/ca1ffca1f89c40e5f49c1a6b6bfee88f_3c37a7339a4189033ddcd062d9eb5f70.jpg"/>
          <p:cNvPicPr>
            <a:picLocks noChangeAspect="1" noChangeArrowheads="1"/>
          </p:cNvPicPr>
          <p:nvPr/>
        </p:nvPicPr>
        <p:blipFill>
          <a:blip r:embed="rId4" cstate="print"/>
          <a:srcRect t="2800"/>
          <a:stretch>
            <a:fillRect/>
          </a:stretch>
        </p:blipFill>
        <p:spPr bwMode="auto">
          <a:xfrm>
            <a:off x="0" y="2564904"/>
            <a:ext cx="2411760" cy="2580824"/>
          </a:xfrm>
          <a:prstGeom prst="rect">
            <a:avLst/>
          </a:prstGeom>
          <a:noFill/>
        </p:spPr>
      </p:pic>
      <p:pic>
        <p:nvPicPr>
          <p:cNvPr id="8" name="Picture 2" descr="http://f.mypage.ru/5444466e50e97bfca23e58e9b742d58f_4c7c290d373d56e1fd6ef51f38f5e9d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6" y="4077072"/>
            <a:ext cx="2627784" cy="2585225"/>
          </a:xfrm>
          <a:prstGeom prst="rect">
            <a:avLst/>
          </a:prstGeom>
          <a:noFill/>
        </p:spPr>
      </p:pic>
      <p:sp>
        <p:nvSpPr>
          <p:cNvPr id="9" name="Содержимое 3"/>
          <p:cNvSpPr txBox="1">
            <a:spLocks/>
          </p:cNvSpPr>
          <p:nvPr/>
        </p:nvSpPr>
        <p:spPr>
          <a:xfrm>
            <a:off x="3131840" y="2780928"/>
            <a:ext cx="4038600" cy="79208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Он увидел одеяло - </a:t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Покрываться нечем стало.</a:t>
            </a:r>
          </a:p>
        </p:txBody>
      </p:sp>
      <p:sp>
        <p:nvSpPr>
          <p:cNvPr id="10" name="Содержимое 3"/>
          <p:cNvSpPr txBox="1">
            <a:spLocks/>
          </p:cNvSpPr>
          <p:nvPr/>
        </p:nvSpPr>
        <p:spPr>
          <a:xfrm>
            <a:off x="2771800" y="3356992"/>
            <a:ext cx="3715072" cy="7200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Он в кладовку заглянул - </a:t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С мёдом жбан перевернул.</a:t>
            </a:r>
          </a:p>
        </p:txBody>
      </p:sp>
      <p:sp>
        <p:nvSpPr>
          <p:cNvPr id="11" name="Содержимое 3"/>
          <p:cNvSpPr txBox="1">
            <a:spLocks/>
          </p:cNvSpPr>
          <p:nvPr/>
        </p:nvSpPr>
        <p:spPr>
          <a:xfrm>
            <a:off x="2987824" y="3933056"/>
            <a:ext cx="4038600" cy="82068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Он порвал стихи у папы, </a:t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На пол с лестницы упал,</a:t>
            </a:r>
          </a:p>
        </p:txBody>
      </p:sp>
      <p:pic>
        <p:nvPicPr>
          <p:cNvPr id="12" name="Picture 2" descr="http://f.mypage.ru/fa168f4c7e010a14093e693ed01fc518_c2d4da5a997c21d0676ca8b1ad5a5608.jpg"/>
          <p:cNvPicPr>
            <a:picLocks noChangeAspect="1" noChangeArrowheads="1"/>
          </p:cNvPicPr>
          <p:nvPr/>
        </p:nvPicPr>
        <p:blipFill>
          <a:blip r:embed="rId6" cstate="print"/>
          <a:srcRect l="7169" t="13235"/>
          <a:stretch>
            <a:fillRect/>
          </a:stretch>
        </p:blipFill>
        <p:spPr bwMode="auto">
          <a:xfrm>
            <a:off x="3635896" y="4653136"/>
            <a:ext cx="2502620" cy="2060848"/>
          </a:xfrm>
          <a:prstGeom prst="rect">
            <a:avLst/>
          </a:prstGeom>
          <a:noFill/>
        </p:spPr>
      </p:pic>
      <p:sp>
        <p:nvSpPr>
          <p:cNvPr id="13" name="Содержимое 3"/>
          <p:cNvSpPr txBox="1">
            <a:spLocks/>
          </p:cNvSpPr>
          <p:nvPr/>
        </p:nvSpPr>
        <p:spPr>
          <a:xfrm>
            <a:off x="251520" y="5445224"/>
            <a:ext cx="3528392" cy="125273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В клей залез передней лапой, </a:t>
            </a:r>
            <a:b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</a:b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Еле вылез </a:t>
            </a:r>
            <a:b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</a:b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И пропал...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WordArt 2"/>
          <p:cNvSpPr>
            <a:spLocks noChangeArrowheads="1" noChangeShapeType="1" noTextEdit="1"/>
          </p:cNvSpPr>
          <p:nvPr/>
        </p:nvSpPr>
        <p:spPr bwMode="auto">
          <a:xfrm>
            <a:off x="2699792" y="260648"/>
            <a:ext cx="4680520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dirty="0" smtClean="0">
                <a:ln w="19050">
                  <a:solidFill>
                    <a:srgbClr val="0033CC"/>
                  </a:solidFill>
                  <a:round/>
                  <a:headEnd/>
                  <a:tailEnd/>
                </a:ln>
                <a:solidFill>
                  <a:srgbClr val="0033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 Narrow" pitchFamily="34" charset="0"/>
              </a:rPr>
              <a:t>Щенок  проказничал…</a:t>
            </a:r>
            <a:r>
              <a:rPr lang="ru-RU" sz="3600" kern="10" spc="0" dirty="0" smtClean="0">
                <a:ln w="19050">
                  <a:solidFill>
                    <a:srgbClr val="0033CC"/>
                  </a:solidFill>
                  <a:round/>
                  <a:headEnd/>
                  <a:tailEnd/>
                </a:ln>
                <a:solidFill>
                  <a:srgbClr val="0033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 Narrow" pitchFamily="34" charset="0"/>
              </a:rPr>
              <a:t>.</a:t>
            </a:r>
            <a:endParaRPr lang="ru-RU" sz="3600" kern="10" spc="0" dirty="0">
              <a:ln w="19050">
                <a:solidFill>
                  <a:srgbClr val="0033CC"/>
                </a:solidFill>
                <a:round/>
                <a:headEnd/>
                <a:tailEnd/>
              </a:ln>
              <a:solidFill>
                <a:srgbClr val="0033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Arial Narrow" pitchFamily="34" charset="0"/>
            </a:endParaRPr>
          </a:p>
        </p:txBody>
      </p:sp>
      <p:sp>
        <p:nvSpPr>
          <p:cNvPr id="15" name="Рамка 1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013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/>
      <p:bldP spid="10" grpId="0"/>
      <p:bldP spid="11" grpId="0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6"/>
          <p:cNvSpPr txBox="1">
            <a:spLocks/>
          </p:cNvSpPr>
          <p:nvPr/>
        </p:nvSpPr>
        <p:spPr>
          <a:xfrm>
            <a:off x="323528" y="332656"/>
            <a:ext cx="5915000" cy="748679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Как долго девочка ждала щенка?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pic>
        <p:nvPicPr>
          <p:cNvPr id="3" name="Picture 2" descr="http://f.mypage.ru/9905109c8db0ad87982bf0195fab5752_05bd3d22f52508abafbeeeb71c4472af.jpg"/>
          <p:cNvPicPr>
            <a:picLocks noChangeAspect="1" noChangeArrowheads="1"/>
          </p:cNvPicPr>
          <p:nvPr/>
        </p:nvPicPr>
        <p:blipFill>
          <a:blip r:embed="rId2" cstate="print"/>
          <a:srcRect t="3345" r="3333" b="2993"/>
          <a:stretch>
            <a:fillRect/>
          </a:stretch>
        </p:blipFill>
        <p:spPr bwMode="auto">
          <a:xfrm>
            <a:off x="-1" y="2420888"/>
            <a:ext cx="4595580" cy="4437112"/>
          </a:xfrm>
          <a:prstGeom prst="rect">
            <a:avLst/>
          </a:prstGeom>
          <a:noFill/>
        </p:spPr>
      </p:pic>
      <p:sp>
        <p:nvSpPr>
          <p:cNvPr id="4" name="Содержимое 3"/>
          <p:cNvSpPr txBox="1">
            <a:spLocks/>
          </p:cNvSpPr>
          <p:nvPr/>
        </p:nvSpPr>
        <p:spPr>
          <a:xfrm>
            <a:off x="251520" y="1052736"/>
            <a:ext cx="4176464" cy="1324744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Два часа я горевала, </a:t>
            </a:r>
            <a:b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</a:b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Книжек в руки не брала, </a:t>
            </a:r>
            <a:b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</a:b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Ничего не рисовала, </a:t>
            </a:r>
            <a:b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</a:b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Всё сидела и ждала.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7"/>
          <p:cNvSpPr txBox="1">
            <a:spLocks/>
          </p:cNvSpPr>
          <p:nvPr/>
        </p:nvSpPr>
        <p:spPr>
          <a:xfrm>
            <a:off x="4499992" y="1772816"/>
            <a:ext cx="4104456" cy="1296144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Arial Narrow" pitchFamily="34" charset="0"/>
              </a:rPr>
              <a:t>Какое чувство она испытывала ?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6" name="WordArt 2"/>
          <p:cNvSpPr>
            <a:spLocks noChangeArrowheads="1" noChangeShapeType="1" noTextEdit="1"/>
          </p:cNvSpPr>
          <p:nvPr/>
        </p:nvSpPr>
        <p:spPr bwMode="auto">
          <a:xfrm>
            <a:off x="5004048" y="3068960"/>
            <a:ext cx="2880320" cy="129614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dirty="0" smtClean="0">
                <a:ln w="19050">
                  <a:solidFill>
                    <a:srgbClr val="0033CC"/>
                  </a:solidFill>
                  <a:round/>
                  <a:headEnd/>
                  <a:tailEnd/>
                </a:ln>
                <a:solidFill>
                  <a:srgbClr val="0033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 Narrow" pitchFamily="34" charset="0"/>
              </a:rPr>
              <a:t>Она </a:t>
            </a:r>
          </a:p>
          <a:p>
            <a:pPr algn="ctr" rtl="0"/>
            <a:r>
              <a:rPr lang="ru-RU" sz="3600" kern="10" dirty="0" smtClean="0">
                <a:ln w="19050">
                  <a:solidFill>
                    <a:srgbClr val="0033CC"/>
                  </a:solidFill>
                  <a:round/>
                  <a:headEnd/>
                  <a:tailEnd/>
                </a:ln>
                <a:solidFill>
                  <a:srgbClr val="0033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 Narrow" pitchFamily="34" charset="0"/>
              </a:rPr>
              <a:t>грустила</a:t>
            </a:r>
            <a:r>
              <a:rPr lang="ru-RU" sz="3600" kern="10" spc="0" dirty="0" smtClean="0">
                <a:ln w="19050">
                  <a:solidFill>
                    <a:srgbClr val="0033CC"/>
                  </a:solidFill>
                  <a:round/>
                  <a:headEnd/>
                  <a:tailEnd/>
                </a:ln>
                <a:solidFill>
                  <a:srgbClr val="0033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 Narrow" pitchFamily="34" charset="0"/>
              </a:rPr>
              <a:t>.</a:t>
            </a:r>
            <a:endParaRPr lang="ru-RU" sz="3600" kern="10" spc="0" dirty="0">
              <a:ln w="19050">
                <a:solidFill>
                  <a:srgbClr val="0033CC"/>
                </a:solidFill>
                <a:round/>
                <a:headEnd/>
                <a:tailEnd/>
              </a:ln>
              <a:solidFill>
                <a:srgbClr val="0033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Arial Narrow" pitchFamily="34" charset="0"/>
            </a:endParaRPr>
          </a:p>
        </p:txBody>
      </p:sp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628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7"/>
          <p:cNvSpPr txBox="1">
            <a:spLocks/>
          </p:cNvSpPr>
          <p:nvPr/>
        </p:nvSpPr>
        <p:spPr>
          <a:xfrm>
            <a:off x="467544" y="188640"/>
            <a:ext cx="7704856" cy="108012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Прочитайте, о чём размышляла  девочка во время ожидания.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pic>
        <p:nvPicPr>
          <p:cNvPr id="3" name="Picture 2" descr="http://f.mypage.ru/1cf6b1b582729c720e888f35277784fe_3ecc115f689cb94e592a4c42dcd1da6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6752"/>
            <a:ext cx="3923928" cy="2568526"/>
          </a:xfrm>
          <a:prstGeom prst="rect">
            <a:avLst/>
          </a:prstGeom>
          <a:noFill/>
        </p:spPr>
      </p:pic>
      <p:sp>
        <p:nvSpPr>
          <p:cNvPr id="4" name="Содержимое 3"/>
          <p:cNvSpPr txBox="1">
            <a:spLocks/>
          </p:cNvSpPr>
          <p:nvPr/>
        </p:nvSpPr>
        <p:spPr>
          <a:xfrm>
            <a:off x="3779912" y="1340768"/>
            <a:ext cx="4038600" cy="151216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Может быть, его украли, </a:t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На верёвке увели, </a:t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Новым именем назвали, </a:t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Дом стеречь </a:t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Заставили?</a:t>
            </a:r>
          </a:p>
        </p:txBody>
      </p:sp>
      <p:pic>
        <p:nvPicPr>
          <p:cNvPr id="5" name="Picture 2" descr="http://f.mypage.ru/3421355a5eacf1e89409e5643826d133_76e29b0bde1e6ae6fb936dae5da4acdb.jpg"/>
          <p:cNvPicPr>
            <a:picLocks noChangeAspect="1" noChangeArrowheads="1"/>
          </p:cNvPicPr>
          <p:nvPr/>
        </p:nvPicPr>
        <p:blipFill>
          <a:blip r:embed="rId3" cstate="print"/>
          <a:srcRect l="3739" t="1800" r="4660"/>
          <a:stretch>
            <a:fillRect/>
          </a:stretch>
        </p:blipFill>
        <p:spPr bwMode="auto">
          <a:xfrm>
            <a:off x="6012160" y="3284984"/>
            <a:ext cx="2903375" cy="3312368"/>
          </a:xfrm>
          <a:prstGeom prst="rect">
            <a:avLst/>
          </a:prstGeom>
          <a:noFill/>
        </p:spPr>
      </p:pic>
      <p:sp>
        <p:nvSpPr>
          <p:cNvPr id="6" name="Содержимое 3"/>
          <p:cNvSpPr txBox="1">
            <a:spLocks/>
          </p:cNvSpPr>
          <p:nvPr/>
        </p:nvSpPr>
        <p:spPr>
          <a:xfrm>
            <a:off x="4283968" y="2636912"/>
            <a:ext cx="4038600" cy="7486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Может, он в лесу дремучем </a:t>
            </a:r>
            <a:b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</a:b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Под кустом сидит колючим,</a:t>
            </a:r>
          </a:p>
        </p:txBody>
      </p:sp>
      <p:sp>
        <p:nvSpPr>
          <p:cNvPr id="8" name="Содержимое 3"/>
          <p:cNvSpPr txBox="1">
            <a:spLocks/>
          </p:cNvSpPr>
          <p:nvPr/>
        </p:nvSpPr>
        <p:spPr>
          <a:xfrm>
            <a:off x="179512" y="5661248"/>
            <a:ext cx="4038600" cy="1008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Заблудился,</a:t>
            </a:r>
            <a:b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</a:b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Ищет дом,</a:t>
            </a:r>
            <a:b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</a:b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Мокнет, бедный, под дождём?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2123728" y="3789040"/>
            <a:ext cx="2808312" cy="2232248"/>
            <a:chOff x="971600" y="2852936"/>
            <a:chExt cx="2880320" cy="2295255"/>
          </a:xfrm>
        </p:grpSpPr>
        <p:grpSp>
          <p:nvGrpSpPr>
            <p:cNvPr id="10" name="Группа 7"/>
            <p:cNvGrpSpPr/>
            <p:nvPr/>
          </p:nvGrpSpPr>
          <p:grpSpPr>
            <a:xfrm>
              <a:off x="971600" y="2852936"/>
              <a:ext cx="2880320" cy="2295255"/>
              <a:chOff x="971600" y="1988840"/>
              <a:chExt cx="3816424" cy="3159351"/>
            </a:xfrm>
          </p:grpSpPr>
          <p:pic>
            <p:nvPicPr>
              <p:cNvPr id="12" name="Picture 2" descr="http://f.mypage.ru/0f1298b28689ba4390e946d8991afcd5_50fb31f8f403633642de7d1da6c544ce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b="46488"/>
              <a:stretch>
                <a:fillRect/>
              </a:stretch>
            </p:blipFill>
            <p:spPr bwMode="auto">
              <a:xfrm rot="5400000">
                <a:off x="2879812" y="3104963"/>
                <a:ext cx="3024335" cy="792089"/>
              </a:xfrm>
              <a:prstGeom prst="rect">
                <a:avLst/>
              </a:prstGeom>
              <a:noFill/>
            </p:spPr>
          </p:pic>
          <p:pic>
            <p:nvPicPr>
              <p:cNvPr id="13" name="Picture 2" descr="http://f.mypage.ru/0f1298b28689ba4390e946d8991afcd5_50fb31f8f403633642de7d1da6c544ce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971600" y="1988840"/>
                <a:ext cx="3240360" cy="3159351"/>
              </a:xfrm>
              <a:prstGeom prst="rect">
                <a:avLst/>
              </a:prstGeom>
              <a:noFill/>
            </p:spPr>
          </p:pic>
        </p:grpSp>
        <p:pic>
          <p:nvPicPr>
            <p:cNvPr id="11" name="Picture 2" descr="http://f.mypage.ru/0f1298b28689ba4390e946d8991afcd5_50fb31f8f403633642de7d1da6c544ce.jpg"/>
            <p:cNvPicPr>
              <a:picLocks noChangeAspect="1" noChangeArrowheads="1"/>
            </p:cNvPicPr>
            <p:nvPr/>
          </p:nvPicPr>
          <p:blipFill>
            <a:blip r:embed="rId4" cstate="print"/>
            <a:srcRect l="83333" t="79976"/>
            <a:stretch>
              <a:fillRect/>
            </a:stretch>
          </p:blipFill>
          <p:spPr bwMode="auto">
            <a:xfrm>
              <a:off x="3131840" y="4653136"/>
              <a:ext cx="648071" cy="432047"/>
            </a:xfrm>
            <a:prstGeom prst="rect">
              <a:avLst/>
            </a:prstGeom>
            <a:noFill/>
          </p:spPr>
        </p:pic>
      </p:grpSp>
      <p:sp>
        <p:nvSpPr>
          <p:cNvPr id="14" name="Рамка 1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628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7"/>
          <p:cNvSpPr txBox="1">
            <a:spLocks/>
          </p:cNvSpPr>
          <p:nvPr/>
        </p:nvSpPr>
        <p:spPr>
          <a:xfrm>
            <a:off x="467544" y="188640"/>
            <a:ext cx="7704856" cy="108012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ru-RU" sz="3200" b="1" dirty="0" smtClean="0">
                <a:solidFill>
                  <a:srgbClr val="000066"/>
                </a:solidFill>
                <a:latin typeface="Arial Narrow" pitchFamily="34" charset="0"/>
              </a:rPr>
              <a:t>Какие чувства испытывала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девочка во время 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своих размышлений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?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pic>
        <p:nvPicPr>
          <p:cNvPr id="3" name="Picture 2" descr="Иллюстрация 9 из 52 для Стихи и сказки для малышей в рисунках В. Сутеева - Барто, Михалков, Стельмах, Мурадян, Белозеров | Лабиринт - книги. Источник: reader*s"/>
          <p:cNvPicPr>
            <a:picLocks noChangeAspect="1" noChangeArrowheads="1"/>
          </p:cNvPicPr>
          <p:nvPr/>
        </p:nvPicPr>
        <p:blipFill>
          <a:blip r:embed="rId2" cstate="print"/>
          <a:srcRect l="16926" t="8992" r="63387" b="40832"/>
          <a:stretch>
            <a:fillRect/>
          </a:stretch>
        </p:blipFill>
        <p:spPr bwMode="auto">
          <a:xfrm>
            <a:off x="3563888" y="1340768"/>
            <a:ext cx="1784198" cy="32115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" name="Picture 2" descr="Цитата Облако графические заготовки Загрузить 507 clip arts (Страница 1) - ClipartLogo.co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68159">
            <a:off x="977103" y="1460024"/>
            <a:ext cx="2232248" cy="152015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87624" y="1772816"/>
            <a:ext cx="1657825" cy="43088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ТРЕВОГА</a:t>
            </a:r>
            <a:endParaRPr lang="ru-RU" sz="22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pic>
        <p:nvPicPr>
          <p:cNvPr id="6" name="Picture 2" descr="Цитата Облако графические заготовки Загрузить 507 clip arts (Страница 1) - ClipartLogo.co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103040">
            <a:off x="866330" y="3090743"/>
            <a:ext cx="2184531" cy="169125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971600" y="3501008"/>
            <a:ext cx="1814920" cy="43088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ЖАЛОСТЬ</a:t>
            </a:r>
            <a:endParaRPr lang="ru-RU" sz="22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pic>
        <p:nvPicPr>
          <p:cNvPr id="8" name="Picture 2" descr="Цитата Облако графические заготовки Загрузить 507 clip arts (Страница 1) - ClipartLogo.co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637952">
            <a:off x="5703932" y="1306669"/>
            <a:ext cx="2232248" cy="1561933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156176" y="2060848"/>
            <a:ext cx="1406154" cy="43088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ГРУСТЬ</a:t>
            </a:r>
            <a:endParaRPr lang="ru-RU" sz="22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pic>
        <p:nvPicPr>
          <p:cNvPr id="10" name="Picture 2" descr="Цитата Облако графические заготовки Загрузить 507 clip arts (Страница 1) - ClipartLogo.co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949784">
            <a:off x="5813214" y="2912537"/>
            <a:ext cx="2453283" cy="1621031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6084168" y="3717032"/>
            <a:ext cx="1965603" cy="43088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ОТЧАЯНИЕ</a:t>
            </a:r>
            <a:endParaRPr lang="ru-RU" sz="22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pic>
        <p:nvPicPr>
          <p:cNvPr id="12" name="Picture 2" descr="Цитата Облако графические заготовки Загрузить 507 clip arts (Страница 1) - ClipartLogo.co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600684">
            <a:off x="4421722" y="4554187"/>
            <a:ext cx="3395380" cy="1611894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4644008" y="5445224"/>
            <a:ext cx="3005951" cy="43088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РАСТЕРЯННОСТЬ</a:t>
            </a:r>
            <a:endParaRPr lang="ru-RU" sz="22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pic>
        <p:nvPicPr>
          <p:cNvPr id="14" name="Picture 2" descr="Цитата Облако графические заготовки Загрузить 507 clip arts (Страница 1) - ClipartLogo.co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5929546">
            <a:off x="2141822" y="3165915"/>
            <a:ext cx="1320724" cy="4248472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755576" y="5229200"/>
            <a:ext cx="2853665" cy="43088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БЕСПОКОЙСТВО</a:t>
            </a:r>
            <a:endParaRPr lang="ru-RU" sz="22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16" name="Рамка 15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628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1" grpId="0"/>
      <p:bldP spid="13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8"/>
          <p:cNvSpPr txBox="1">
            <a:spLocks/>
          </p:cNvSpPr>
          <p:nvPr/>
        </p:nvSpPr>
        <p:spPr>
          <a:xfrm>
            <a:off x="323528" y="260648"/>
            <a:ext cx="8568952" cy="10801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Прочитайте, как  появился щенок?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Каким его увидела девочка, когда он вернулся?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pic>
        <p:nvPicPr>
          <p:cNvPr id="3" name="Picture 2" descr="http://f.mypage.ru/a6168db02a64c5bb52cdf832fef79dba_ab80991f69ce1052bf536af117464f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2015077"/>
            <a:ext cx="3851920" cy="4842923"/>
          </a:xfrm>
          <a:prstGeom prst="rect">
            <a:avLst/>
          </a:prstGeom>
          <a:noFill/>
        </p:spPr>
      </p:pic>
      <p:sp>
        <p:nvSpPr>
          <p:cNvPr id="4" name="Содержимое 3"/>
          <p:cNvSpPr txBox="1">
            <a:spLocks/>
          </p:cNvSpPr>
          <p:nvPr/>
        </p:nvSpPr>
        <p:spPr>
          <a:xfrm>
            <a:off x="4283968" y="1412776"/>
            <a:ext cx="4038600" cy="175679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Вдруг</a:t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Какой-то страшный зверь</a:t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Открывает лапой дверь,</a:t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Прыгает через порог...</a:t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Кто же это?</a:t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Мой щенок.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http://f.mypage.ru/8a1b42ecaffd5eaee970cf986f426587_b5c0eb3cfa803f2a72ba7ef24d60625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33724"/>
            <a:ext cx="4139952" cy="3724276"/>
          </a:xfrm>
          <a:prstGeom prst="rect">
            <a:avLst/>
          </a:prstGeom>
          <a:noFill/>
        </p:spPr>
      </p:pic>
      <p:sp>
        <p:nvSpPr>
          <p:cNvPr id="6" name="Содержимое 3"/>
          <p:cNvSpPr txBox="1">
            <a:spLocks/>
          </p:cNvSpPr>
          <p:nvPr/>
        </p:nvSpPr>
        <p:spPr>
          <a:xfrm>
            <a:off x="323528" y="1700808"/>
            <a:ext cx="4038600" cy="197281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Что случилось,</a:t>
            </a:r>
            <a:b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</a:b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Если сразу</a:t>
            </a:r>
            <a:b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</a:b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Не узнала я щенка?</a:t>
            </a:r>
            <a:b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</a:b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Нос распух, не видно глаза,</a:t>
            </a:r>
            <a:b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</a:b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Перекошена щека,</a:t>
            </a:r>
            <a:b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</a:b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И, впиваясь, как игла,</a:t>
            </a:r>
            <a:b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</a:b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На хвосте жужжит пчела.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628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0032" y="5805264"/>
            <a:ext cx="3528392" cy="850106"/>
          </a:xfrm>
        </p:spPr>
        <p:txBody>
          <a:bodyPr>
            <a:noAutofit/>
          </a:bodyPr>
          <a:lstStyle/>
          <a:p>
            <a:pPr algn="l"/>
            <a:r>
              <a:rPr lang="ru-RU" sz="3600" b="1" i="1" dirty="0" smtClean="0">
                <a:latin typeface="Book Antiqua" pitchFamily="18" charset="0"/>
              </a:rPr>
              <a:t>рис. В. </a:t>
            </a:r>
            <a:r>
              <a:rPr lang="ru-RU" sz="3600" b="1" i="1" dirty="0" err="1" smtClean="0">
                <a:latin typeface="Book Antiqua" pitchFamily="18" charset="0"/>
              </a:rPr>
              <a:t>Сутеева</a:t>
            </a:r>
            <a:endParaRPr lang="ru-RU" sz="3600" b="1" dirty="0">
              <a:latin typeface="Book Antiqua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3528" y="1268760"/>
            <a:ext cx="4038600" cy="1972816"/>
          </a:xfrm>
        </p:spPr>
        <p:txBody>
          <a:bodyPr/>
          <a:lstStyle/>
          <a:p>
            <a:pPr>
              <a:buClr>
                <a:schemeClr val="bg1"/>
              </a:buClr>
            </a:pPr>
            <a:r>
              <a:rPr lang="ru-RU" sz="1600" dirty="0" smtClean="0">
                <a:latin typeface="Arial Black" pitchFamily="34" charset="0"/>
              </a:rPr>
              <a:t>Весь укутанный,</a:t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1600" dirty="0" smtClean="0">
                <a:latin typeface="Arial Black" pitchFamily="34" charset="0"/>
              </a:rPr>
              <a:t>В постели</a:t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1600" dirty="0" smtClean="0">
                <a:latin typeface="Arial Black" pitchFamily="34" charset="0"/>
              </a:rPr>
              <a:t>Мой щенок лежит пластом</a:t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1600" dirty="0" smtClean="0">
                <a:latin typeface="Arial Black" pitchFamily="34" charset="0"/>
              </a:rPr>
              <a:t>И виляет еле-еле</a:t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1600" dirty="0" smtClean="0">
                <a:latin typeface="Arial Black" pitchFamily="34" charset="0"/>
              </a:rPr>
              <a:t>Забинтованным хвостом.</a:t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1600" dirty="0" smtClean="0">
                <a:latin typeface="Arial Black" pitchFamily="34" charset="0"/>
              </a:rPr>
              <a:t>Я не бегаю к врачу -</a:t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1600" dirty="0" smtClean="0">
                <a:latin typeface="Arial Black" pitchFamily="34" charset="0"/>
              </a:rPr>
              <a:t>Я сама его лечу.</a:t>
            </a:r>
          </a:p>
          <a:p>
            <a:endParaRPr lang="ru-RU" dirty="0"/>
          </a:p>
        </p:txBody>
      </p:sp>
      <p:pic>
        <p:nvPicPr>
          <p:cNvPr id="51202" name="Picture 2" descr="http://f.mypage.ru/834fdff7dbd65dcfab674942925a1f0a_e3c35f9f7c0e4d0ad4ebc6b4bef5268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40968"/>
            <a:ext cx="4056482" cy="3717031"/>
          </a:xfrm>
          <a:prstGeom prst="rect">
            <a:avLst/>
          </a:prstGeom>
          <a:noFill/>
        </p:spPr>
      </p:pic>
      <p:sp>
        <p:nvSpPr>
          <p:cNvPr id="6" name="WordArt 2"/>
          <p:cNvSpPr>
            <a:spLocks noChangeArrowheads="1" noChangeShapeType="1" noTextEdit="1"/>
          </p:cNvSpPr>
          <p:nvPr/>
        </p:nvSpPr>
        <p:spPr bwMode="auto">
          <a:xfrm>
            <a:off x="5292080" y="3645024"/>
            <a:ext cx="2664296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spc="0" dirty="0" smtClean="0">
                <a:ln w="19050">
                  <a:solidFill>
                    <a:srgbClr val="0033CC"/>
                  </a:solidFill>
                  <a:round/>
                  <a:headEnd/>
                  <a:tailEnd/>
                </a:ln>
                <a:solidFill>
                  <a:srgbClr val="0033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 Narrow" pitchFamily="34" charset="0"/>
              </a:rPr>
              <a:t> </a:t>
            </a:r>
            <a:r>
              <a:rPr lang="ru-RU" sz="3600" kern="10" dirty="0" smtClean="0">
                <a:ln w="19050">
                  <a:solidFill>
                    <a:srgbClr val="0033CC"/>
                  </a:solidFill>
                  <a:round/>
                  <a:headEnd/>
                  <a:tailEnd/>
                </a:ln>
                <a:solidFill>
                  <a:srgbClr val="0033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 Narrow" pitchFamily="34" charset="0"/>
              </a:rPr>
              <a:t>любит </a:t>
            </a:r>
            <a:endParaRPr lang="ru-RU" sz="3600" kern="10" spc="0" dirty="0">
              <a:ln w="19050">
                <a:solidFill>
                  <a:srgbClr val="0033CC"/>
                </a:solidFill>
                <a:round/>
                <a:headEnd/>
                <a:tailEnd/>
              </a:ln>
              <a:solidFill>
                <a:srgbClr val="0033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Arial Narrow" pitchFamily="34" charset="0"/>
            </a:endParaRPr>
          </a:p>
        </p:txBody>
      </p:sp>
      <p:sp>
        <p:nvSpPr>
          <p:cNvPr id="8" name="WordArt 2"/>
          <p:cNvSpPr>
            <a:spLocks noChangeArrowheads="1" noChangeShapeType="1" noTextEdit="1"/>
          </p:cNvSpPr>
          <p:nvPr/>
        </p:nvSpPr>
        <p:spPr bwMode="auto">
          <a:xfrm>
            <a:off x="5148064" y="4437112"/>
            <a:ext cx="2952328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spc="0" dirty="0" smtClean="0">
                <a:ln w="19050">
                  <a:solidFill>
                    <a:srgbClr val="0033CC"/>
                  </a:solidFill>
                  <a:round/>
                  <a:headEnd/>
                  <a:tailEnd/>
                </a:ln>
                <a:solidFill>
                  <a:srgbClr val="0033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 Narrow" pitchFamily="34" charset="0"/>
              </a:rPr>
              <a:t> </a:t>
            </a:r>
            <a:r>
              <a:rPr lang="ru-RU" sz="3600" kern="10" dirty="0" smtClean="0">
                <a:ln w="19050">
                  <a:solidFill>
                    <a:srgbClr val="0033CC"/>
                  </a:solidFill>
                  <a:round/>
                  <a:headEnd/>
                  <a:tailEnd/>
                </a:ln>
                <a:solidFill>
                  <a:srgbClr val="0033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 Narrow" pitchFamily="34" charset="0"/>
              </a:rPr>
              <a:t>заботится </a:t>
            </a:r>
            <a:endParaRPr lang="ru-RU" sz="3600" kern="10" spc="0" dirty="0">
              <a:ln w="19050">
                <a:solidFill>
                  <a:srgbClr val="0033CC"/>
                </a:solidFill>
                <a:round/>
                <a:headEnd/>
                <a:tailEnd/>
              </a:ln>
              <a:solidFill>
                <a:srgbClr val="0033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Arial Narrow" pitchFamily="34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 rot="446062">
            <a:off x="5364088" y="1124744"/>
            <a:ext cx="2520280" cy="2492215"/>
            <a:chOff x="4572000" y="1196752"/>
            <a:chExt cx="2520280" cy="2492215"/>
          </a:xfrm>
        </p:grpSpPr>
        <p:pic>
          <p:nvPicPr>
            <p:cNvPr id="9" name="Picture 6" descr="http://static9.depositphotos.com/1526816/1172/v/450/depositphotos_11721413-girl-holding-callout-picture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72000" y="1196752"/>
              <a:ext cx="2520280" cy="2492215"/>
            </a:xfrm>
            <a:prstGeom prst="rect">
              <a:avLst/>
            </a:prstGeom>
            <a:noFill/>
          </p:spPr>
        </p:pic>
        <p:sp>
          <p:nvSpPr>
            <p:cNvPr id="10" name="Полилиния 9"/>
            <p:cNvSpPr/>
            <p:nvPr/>
          </p:nvSpPr>
          <p:spPr>
            <a:xfrm>
              <a:off x="5109029" y="2218234"/>
              <a:ext cx="1458952" cy="408852"/>
            </a:xfrm>
            <a:custGeom>
              <a:avLst/>
              <a:gdLst>
                <a:gd name="connsiteX0" fmla="*/ 1378857 w 1458952"/>
                <a:gd name="connsiteY0" fmla="*/ 118566 h 408852"/>
                <a:gd name="connsiteX1" fmla="*/ 1335314 w 1458952"/>
                <a:gd name="connsiteY1" fmla="*/ 104052 h 408852"/>
                <a:gd name="connsiteX2" fmla="*/ 972457 w 1458952"/>
                <a:gd name="connsiteY2" fmla="*/ 75023 h 408852"/>
                <a:gd name="connsiteX3" fmla="*/ 812800 w 1458952"/>
                <a:gd name="connsiteY3" fmla="*/ 60509 h 408852"/>
                <a:gd name="connsiteX4" fmla="*/ 159657 w 1458952"/>
                <a:gd name="connsiteY4" fmla="*/ 60509 h 408852"/>
                <a:gd name="connsiteX5" fmla="*/ 116114 w 1458952"/>
                <a:gd name="connsiteY5" fmla="*/ 89537 h 408852"/>
                <a:gd name="connsiteX6" fmla="*/ 72571 w 1458952"/>
                <a:gd name="connsiteY6" fmla="*/ 104052 h 408852"/>
                <a:gd name="connsiteX7" fmla="*/ 29028 w 1458952"/>
                <a:gd name="connsiteY7" fmla="*/ 147595 h 408852"/>
                <a:gd name="connsiteX8" fmla="*/ 0 w 1458952"/>
                <a:gd name="connsiteY8" fmla="*/ 234680 h 408852"/>
                <a:gd name="connsiteX9" fmla="*/ 14514 w 1458952"/>
                <a:gd name="connsiteY9" fmla="*/ 321766 h 408852"/>
                <a:gd name="connsiteX10" fmla="*/ 87085 w 1458952"/>
                <a:gd name="connsiteY10" fmla="*/ 394337 h 408852"/>
                <a:gd name="connsiteX11" fmla="*/ 130628 w 1458952"/>
                <a:gd name="connsiteY11" fmla="*/ 408852 h 408852"/>
                <a:gd name="connsiteX12" fmla="*/ 435428 w 1458952"/>
                <a:gd name="connsiteY12" fmla="*/ 394337 h 408852"/>
                <a:gd name="connsiteX13" fmla="*/ 1204685 w 1458952"/>
                <a:gd name="connsiteY13" fmla="*/ 379823 h 408852"/>
                <a:gd name="connsiteX14" fmla="*/ 1248228 w 1458952"/>
                <a:gd name="connsiteY14" fmla="*/ 350795 h 408852"/>
                <a:gd name="connsiteX15" fmla="*/ 1306285 w 1458952"/>
                <a:gd name="connsiteY15" fmla="*/ 336280 h 408852"/>
                <a:gd name="connsiteX16" fmla="*/ 1422400 w 1458952"/>
                <a:gd name="connsiteY16" fmla="*/ 234680 h 408852"/>
                <a:gd name="connsiteX17" fmla="*/ 1422400 w 1458952"/>
                <a:gd name="connsiteY17" fmla="*/ 118566 h 408852"/>
                <a:gd name="connsiteX18" fmla="*/ 1378857 w 1458952"/>
                <a:gd name="connsiteY18" fmla="*/ 118566 h 408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458952" h="408852">
                  <a:moveTo>
                    <a:pt x="1378857" y="118566"/>
                  </a:moveTo>
                  <a:cubicBezTo>
                    <a:pt x="1364343" y="116147"/>
                    <a:pt x="1350157" y="107763"/>
                    <a:pt x="1335314" y="104052"/>
                  </a:cubicBezTo>
                  <a:cubicBezTo>
                    <a:pt x="1206631" y="71881"/>
                    <a:pt x="1134653" y="85487"/>
                    <a:pt x="972457" y="75023"/>
                  </a:cubicBezTo>
                  <a:cubicBezTo>
                    <a:pt x="919129" y="71583"/>
                    <a:pt x="866019" y="65347"/>
                    <a:pt x="812800" y="60509"/>
                  </a:cubicBezTo>
                  <a:cubicBezTo>
                    <a:pt x="570755" y="0"/>
                    <a:pt x="690037" y="24347"/>
                    <a:pt x="159657" y="60509"/>
                  </a:cubicBezTo>
                  <a:cubicBezTo>
                    <a:pt x="142253" y="61696"/>
                    <a:pt x="131716" y="81736"/>
                    <a:pt x="116114" y="89537"/>
                  </a:cubicBezTo>
                  <a:cubicBezTo>
                    <a:pt x="102430" y="96379"/>
                    <a:pt x="87085" y="99214"/>
                    <a:pt x="72571" y="104052"/>
                  </a:cubicBezTo>
                  <a:cubicBezTo>
                    <a:pt x="58057" y="118566"/>
                    <a:pt x="38996" y="129652"/>
                    <a:pt x="29028" y="147595"/>
                  </a:cubicBezTo>
                  <a:cubicBezTo>
                    <a:pt x="14168" y="174343"/>
                    <a:pt x="0" y="234680"/>
                    <a:pt x="0" y="234680"/>
                  </a:cubicBezTo>
                  <a:cubicBezTo>
                    <a:pt x="4838" y="263709"/>
                    <a:pt x="5208" y="293847"/>
                    <a:pt x="14514" y="321766"/>
                  </a:cubicBezTo>
                  <a:cubicBezTo>
                    <a:pt x="26126" y="356602"/>
                    <a:pt x="56120" y="378854"/>
                    <a:pt x="87085" y="394337"/>
                  </a:cubicBezTo>
                  <a:cubicBezTo>
                    <a:pt x="100769" y="401179"/>
                    <a:pt x="116114" y="404014"/>
                    <a:pt x="130628" y="408852"/>
                  </a:cubicBezTo>
                  <a:cubicBezTo>
                    <a:pt x="232228" y="404014"/>
                    <a:pt x="333750" y="397085"/>
                    <a:pt x="435428" y="394337"/>
                  </a:cubicBezTo>
                  <a:cubicBezTo>
                    <a:pt x="691799" y="387408"/>
                    <a:pt x="948588" y="393542"/>
                    <a:pt x="1204685" y="379823"/>
                  </a:cubicBezTo>
                  <a:cubicBezTo>
                    <a:pt x="1222104" y="378890"/>
                    <a:pt x="1232195" y="357667"/>
                    <a:pt x="1248228" y="350795"/>
                  </a:cubicBezTo>
                  <a:cubicBezTo>
                    <a:pt x="1266563" y="342937"/>
                    <a:pt x="1286933" y="341118"/>
                    <a:pt x="1306285" y="336280"/>
                  </a:cubicBezTo>
                  <a:cubicBezTo>
                    <a:pt x="1407885" y="268547"/>
                    <a:pt x="1374018" y="307252"/>
                    <a:pt x="1422400" y="234680"/>
                  </a:cubicBezTo>
                  <a:cubicBezTo>
                    <a:pt x="1432908" y="203154"/>
                    <a:pt x="1458952" y="149026"/>
                    <a:pt x="1422400" y="118566"/>
                  </a:cubicBezTo>
                  <a:cubicBezTo>
                    <a:pt x="1403816" y="103080"/>
                    <a:pt x="1393371" y="120985"/>
                    <a:pt x="1378857" y="11856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2" name="Содержимое 9"/>
          <p:cNvSpPr txBox="1">
            <a:spLocks/>
          </p:cNvSpPr>
          <p:nvPr/>
        </p:nvSpPr>
        <p:spPr>
          <a:xfrm>
            <a:off x="1475656" y="188640"/>
            <a:ext cx="5760640" cy="1224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Как вы думаете, где был щенок?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Как девочка относится  к щенку?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pic>
        <p:nvPicPr>
          <p:cNvPr id="14" name="Picture 4" descr="Книжки игрушки 0 3 года . Загляни и удивись Книжка игрушка с картинками"/>
          <p:cNvPicPr>
            <a:picLocks noChangeAspect="1" noChangeArrowheads="1"/>
          </p:cNvPicPr>
          <p:nvPr/>
        </p:nvPicPr>
        <p:blipFill>
          <a:blip r:embed="rId4" cstate="print"/>
          <a:srcRect l="5882" r="2941" b="20098"/>
          <a:stretch>
            <a:fillRect/>
          </a:stretch>
        </p:blipFill>
        <p:spPr bwMode="auto">
          <a:xfrm rot="331410">
            <a:off x="5987827" y="2042172"/>
            <a:ext cx="1158626" cy="10465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5" name="Рамка 1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628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6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://us.cdn2.123rf.com/168nwm/iimages/iimages1208/iimages120800107/14764892-%D0%98%D0%BB%D0%BB%D1%8E%D1%81%D1%82%D1%80%D0%B0%D1%86%D0%B8%D1%8F-%D0%B4%D0%B5%D0%B2%D0%BE%D1%87%D0%BA%D0%B0-%D0%B8-%D0%BC%D0%B0%D0%BB%D1%8C%D1%87%D0%B8%D0%BA-%D1%85%D0%BE%D0%BB%D0%B4%D0%B8%D0%BD%D0%B3%D0%B0-%D0%B2%D1%8B%D0%BD%D0%BE%D1%81%D0%BA%D0%B8-%D1%84%D0%BE%D1%82%D0%BE%D0%B3%D1%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60648"/>
            <a:ext cx="3528392" cy="3312368"/>
          </a:xfrm>
          <a:prstGeom prst="rect">
            <a:avLst/>
          </a:prstGeom>
          <a:noFill/>
        </p:spPr>
      </p:pic>
      <p:sp>
        <p:nvSpPr>
          <p:cNvPr id="3" name="WordArt 2"/>
          <p:cNvSpPr>
            <a:spLocks noChangeArrowheads="1" noChangeShapeType="1" noTextEdit="1"/>
          </p:cNvSpPr>
          <p:nvPr/>
        </p:nvSpPr>
        <p:spPr bwMode="auto">
          <a:xfrm>
            <a:off x="3131840" y="1844824"/>
            <a:ext cx="2448272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dirty="0" smtClean="0">
                <a:ln w="19050">
                  <a:solidFill>
                    <a:srgbClr val="0033CC"/>
                  </a:solidFill>
                  <a:round/>
                  <a:headEnd/>
                  <a:tailEnd/>
                </a:ln>
                <a:solidFill>
                  <a:srgbClr val="0033CC"/>
                </a:solidFill>
                <a:effectLst>
                  <a:outerShdw dist="35921" dir="2700000" algn="ctr" rotWithShape="0">
                    <a:srgbClr val="990000"/>
                  </a:outerShdw>
                </a:effectLst>
              </a:rPr>
              <a:t>Итоги…</a:t>
            </a:r>
            <a:endParaRPr lang="ru-RU" sz="3600" kern="10" spc="0" dirty="0">
              <a:ln w="19050">
                <a:solidFill>
                  <a:srgbClr val="0033CC"/>
                </a:solidFill>
                <a:round/>
                <a:headEnd/>
                <a:tailEnd/>
              </a:ln>
              <a:solidFill>
                <a:srgbClr val="0033CC"/>
              </a:solidFill>
              <a:effectLst>
                <a:outerShdw dist="35921" dir="2700000" algn="ctr" rotWithShape="0">
                  <a:srgbClr val="990000"/>
                </a:outerShdw>
              </a:effectLst>
            </a:endParaRPr>
          </a:p>
        </p:txBody>
      </p:sp>
      <p:sp>
        <p:nvSpPr>
          <p:cNvPr id="4" name="Содержимое 3"/>
          <p:cNvSpPr txBox="1">
            <a:spLocks/>
          </p:cNvSpPr>
          <p:nvPr/>
        </p:nvSpPr>
        <p:spPr>
          <a:xfrm>
            <a:off x="755576" y="3429000"/>
            <a:ext cx="7416824" cy="2808312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Какие стихотворения Михалкова вы сегодня услышали?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800" b="1" dirty="0" smtClean="0">
                <a:solidFill>
                  <a:srgbClr val="0033C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Чем похожи стихотворения «</a:t>
            </a:r>
            <a:r>
              <a:rPr lang="ru-RU" sz="2800" b="1" dirty="0" err="1" smtClean="0">
                <a:solidFill>
                  <a:srgbClr val="0033C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Трезор</a:t>
            </a:r>
            <a:r>
              <a:rPr lang="ru-RU" sz="2800" b="1" dirty="0" smtClean="0">
                <a:solidFill>
                  <a:srgbClr val="0033C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»  и «Мой щенок»?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800" b="1" dirty="0" smtClean="0">
                <a:solidFill>
                  <a:srgbClr val="0033C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Появилось ли желание прочитать другие стихи Сергея Михалкова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628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Desktop\slide-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46063"/>
            <a:ext cx="8828088" cy="661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4465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124744"/>
            <a:ext cx="648072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4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Кто?</a:t>
            </a:r>
            <a:r>
              <a:rPr lang="ru-RU" sz="4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 </a:t>
            </a:r>
            <a:endParaRPr lang="ru-RU" sz="4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ru-RU" sz="4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Какой</a:t>
            </a:r>
            <a:r>
              <a:rPr lang="ru-RU" sz="4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?</a:t>
            </a:r>
            <a:r>
              <a:rPr lang="ru-RU" sz="4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 </a:t>
            </a:r>
            <a:endParaRPr lang="ru-RU" sz="4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ru-RU" sz="4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</a:t>
            </a:r>
            <a:r>
              <a:rPr lang="ru-RU" sz="4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ействия</a:t>
            </a:r>
            <a:r>
              <a:rPr lang="ru-RU" sz="4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pPr>
              <a:lnSpc>
                <a:spcPct val="150000"/>
              </a:lnSpc>
              <a:defRPr/>
            </a:pPr>
            <a:r>
              <a:rPr lang="ru-RU" sz="4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Основная </a:t>
            </a:r>
            <a:r>
              <a:rPr lang="ru-RU" sz="4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мысль</a:t>
            </a:r>
          </a:p>
          <a:p>
            <a:pPr>
              <a:lnSpc>
                <a:spcPct val="150000"/>
              </a:lnSpc>
              <a:defRPr/>
            </a:pPr>
            <a:r>
              <a:rPr lang="ru-RU" sz="4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Вывод</a:t>
            </a:r>
            <a:endParaRPr lang="ru-RU" sz="4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45483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2"/>
          <p:cNvSpPr>
            <a:spLocks noChangeArrowheads="1" noChangeShapeType="1" noTextEdit="1"/>
          </p:cNvSpPr>
          <p:nvPr/>
        </p:nvSpPr>
        <p:spPr bwMode="auto">
          <a:xfrm>
            <a:off x="1835696" y="692696"/>
            <a:ext cx="5256584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dirty="0" smtClean="0">
                <a:ln w="19050">
                  <a:solidFill>
                    <a:srgbClr val="0033CC"/>
                  </a:solidFill>
                  <a:round/>
                  <a:headEnd/>
                  <a:tailEnd/>
                </a:ln>
                <a:solidFill>
                  <a:srgbClr val="0033CC"/>
                </a:solidFill>
                <a:effectLst>
                  <a:outerShdw dist="35921" dir="2700000" algn="ctr" rotWithShape="0">
                    <a:srgbClr val="990000"/>
                  </a:outerShdw>
                </a:effectLst>
              </a:rPr>
              <a:t>Домашнее  задание:</a:t>
            </a:r>
            <a:endParaRPr lang="ru-RU" sz="3600" kern="10" spc="0" dirty="0">
              <a:ln w="19050">
                <a:solidFill>
                  <a:srgbClr val="0033CC"/>
                </a:solidFill>
                <a:round/>
                <a:headEnd/>
                <a:tailEnd/>
              </a:ln>
              <a:solidFill>
                <a:srgbClr val="0033CC"/>
              </a:solidFill>
              <a:effectLst>
                <a:outerShdw dist="35921" dir="2700000" algn="ctr" rotWithShape="0">
                  <a:srgbClr val="990000"/>
                </a:outerShdw>
              </a:effectLst>
            </a:endParaRPr>
          </a:p>
        </p:txBody>
      </p:sp>
      <p:sp>
        <p:nvSpPr>
          <p:cNvPr id="3" name="Содержимое 9"/>
          <p:cNvSpPr txBox="1">
            <a:spLocks/>
          </p:cNvSpPr>
          <p:nvPr/>
        </p:nvSpPr>
        <p:spPr>
          <a:xfrm>
            <a:off x="179512" y="1988840"/>
            <a:ext cx="8748464" cy="158417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4000" b="1" dirty="0" smtClean="0"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Читать выразительно, или выучить наизусть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628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95736" y="908720"/>
            <a:ext cx="6696744" cy="5472608"/>
          </a:xfrm>
        </p:spPr>
        <p:txBody>
          <a:bodyPr>
            <a:noAutofit/>
          </a:bodyPr>
          <a:lstStyle/>
          <a:p>
            <a:pPr>
              <a:buClr>
                <a:schemeClr val="bg1"/>
              </a:buClr>
            </a:pPr>
            <a:r>
              <a:rPr lang="ru-RU" b="1" dirty="0" smtClean="0">
                <a:solidFill>
                  <a:srgbClr val="C00000"/>
                </a:solidFill>
                <a:latin typeface="Arial Narrow" pitchFamily="34" charset="0"/>
              </a:rPr>
              <a:t>1.ЧЕГО БОИТСЯ МАЛЬЧИК?</a:t>
            </a:r>
          </a:p>
          <a:p>
            <a:pPr>
              <a:buClr>
                <a:schemeClr val="bg1"/>
              </a:buClr>
            </a:pPr>
            <a:r>
              <a:rPr lang="ru-RU" b="1" dirty="0" smtClean="0">
                <a:latin typeface="Arial Narrow" pitchFamily="34" charset="0"/>
              </a:rPr>
              <a:t>а)  Ходить в лес.</a:t>
            </a:r>
            <a:br>
              <a:rPr lang="ru-RU" b="1" dirty="0" smtClean="0">
                <a:latin typeface="Arial Narrow" pitchFamily="34" charset="0"/>
              </a:rPr>
            </a:br>
            <a:r>
              <a:rPr lang="ru-RU" b="1" dirty="0" smtClean="0">
                <a:latin typeface="Arial Narrow" pitchFamily="34" charset="0"/>
              </a:rPr>
              <a:t>б) Смотреть страшные фильмы.</a:t>
            </a:r>
            <a:br>
              <a:rPr lang="ru-RU" b="1" dirty="0" smtClean="0">
                <a:latin typeface="Arial Narrow" pitchFamily="34" charset="0"/>
              </a:rPr>
            </a:br>
            <a:r>
              <a:rPr lang="ru-RU" b="1" dirty="0" smtClean="0">
                <a:latin typeface="Arial Narrow" pitchFamily="34" charset="0"/>
              </a:rPr>
              <a:t>в) Спать в темноте.</a:t>
            </a:r>
          </a:p>
          <a:p>
            <a:pPr>
              <a:buClr>
                <a:schemeClr val="bg1"/>
              </a:buClr>
            </a:pPr>
            <a:r>
              <a:rPr lang="ru-RU" b="1" dirty="0" smtClean="0">
                <a:solidFill>
                  <a:srgbClr val="C00000"/>
                </a:solidFill>
                <a:latin typeface="Arial Narrow" pitchFamily="34" charset="0"/>
              </a:rPr>
              <a:t>2.КАК  ПРОЯВЛЯЕТ СИЛУ ВОЛИ?</a:t>
            </a:r>
          </a:p>
          <a:p>
            <a:pPr>
              <a:buClr>
                <a:schemeClr val="bg1"/>
              </a:buClr>
            </a:pPr>
            <a:r>
              <a:rPr lang="ru-RU" b="1" dirty="0" smtClean="0">
                <a:latin typeface="Arial Narrow" pitchFamily="34" charset="0"/>
              </a:rPr>
              <a:t>а)  Смотрит страшные фильмы.</a:t>
            </a:r>
            <a:br>
              <a:rPr lang="ru-RU" b="1" dirty="0" smtClean="0">
                <a:latin typeface="Arial Narrow" pitchFamily="34" charset="0"/>
              </a:rPr>
            </a:br>
            <a:r>
              <a:rPr lang="ru-RU" b="1" dirty="0" smtClean="0">
                <a:latin typeface="Arial Narrow" pitchFamily="34" charset="0"/>
              </a:rPr>
              <a:t>б)  Ходит один в лес.</a:t>
            </a:r>
            <a:br>
              <a:rPr lang="ru-RU" b="1" dirty="0" smtClean="0">
                <a:latin typeface="Arial Narrow" pitchFamily="34" charset="0"/>
              </a:rPr>
            </a:br>
            <a:r>
              <a:rPr lang="ru-RU" b="1" dirty="0" smtClean="0">
                <a:latin typeface="Arial Narrow" pitchFamily="34" charset="0"/>
              </a:rPr>
              <a:t>в)  Не включает свет.</a:t>
            </a:r>
          </a:p>
          <a:p>
            <a:pPr>
              <a:buClr>
                <a:schemeClr val="bg1"/>
              </a:buClr>
            </a:pPr>
            <a:r>
              <a:rPr lang="ru-RU" b="1" dirty="0" smtClean="0">
                <a:solidFill>
                  <a:srgbClr val="C00000"/>
                </a:solidFill>
                <a:latin typeface="Arial Narrow" pitchFamily="34" charset="0"/>
              </a:rPr>
              <a:t>3. ПОЧЕМУ ОН ЭТО ДЕЛАЕТ?</a:t>
            </a:r>
          </a:p>
          <a:p>
            <a:pPr>
              <a:buClr>
                <a:schemeClr val="bg1"/>
              </a:buClr>
            </a:pPr>
            <a:r>
              <a:rPr lang="ru-RU" b="1" dirty="0" smtClean="0">
                <a:latin typeface="Arial Narrow" pitchFamily="34" charset="0"/>
              </a:rPr>
              <a:t>а) Чтобы не стать трусом.</a:t>
            </a:r>
            <a:br>
              <a:rPr lang="ru-RU" b="1" dirty="0" smtClean="0">
                <a:latin typeface="Arial Narrow" pitchFamily="34" charset="0"/>
              </a:rPr>
            </a:br>
            <a:r>
              <a:rPr lang="ru-RU" b="1" dirty="0" smtClean="0">
                <a:latin typeface="Arial Narrow" pitchFamily="34" charset="0"/>
              </a:rPr>
              <a:t>б)  Готовится к опасному путешествию.    </a:t>
            </a: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628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6" name="Picture 12" descr="Иллюстрация 5 из 11 для Не спать!: стихи, сказки, басни - Сергей Михалков Лабиринт - книги"/>
          <p:cNvPicPr>
            <a:picLocks noChangeAspect="1" noChangeArrowheads="1"/>
          </p:cNvPicPr>
          <p:nvPr/>
        </p:nvPicPr>
        <p:blipFill>
          <a:blip r:embed="rId2" cstate="print"/>
          <a:srcRect l="9174" t="26719" r="7076"/>
          <a:stretch>
            <a:fillRect/>
          </a:stretch>
        </p:blipFill>
        <p:spPr bwMode="auto">
          <a:xfrm>
            <a:off x="251520" y="4437112"/>
            <a:ext cx="2304256" cy="207623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" name="Picture 2" descr="Цитата Облако графические заготовки Загрузить 507 clip arts (Страница 1) - ClipartLogo.co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620688"/>
            <a:ext cx="2060654" cy="1648983"/>
          </a:xfrm>
          <a:prstGeom prst="rect">
            <a:avLst/>
          </a:prstGeom>
          <a:noFill/>
        </p:spPr>
      </p:pic>
      <p:sp>
        <p:nvSpPr>
          <p:cNvPr id="8" name="WordArt 2"/>
          <p:cNvSpPr>
            <a:spLocks noChangeArrowheads="1" noChangeShapeType="1" noTextEdit="1"/>
          </p:cNvSpPr>
          <p:nvPr/>
        </p:nvSpPr>
        <p:spPr bwMode="auto">
          <a:xfrm>
            <a:off x="611560" y="908720"/>
            <a:ext cx="1296144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dirty="0" smtClean="0">
                <a:ln w="19050">
                  <a:solidFill>
                    <a:srgbClr val="0033CC"/>
                  </a:solidFill>
                  <a:round/>
                  <a:headEnd/>
                  <a:tailEnd/>
                </a:ln>
                <a:solidFill>
                  <a:srgbClr val="0033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 pitchFamily="66" charset="0"/>
              </a:rPr>
              <a:t>Тест</a:t>
            </a:r>
            <a:endParaRPr lang="ru-RU" sz="3600" kern="10" spc="0" dirty="0">
              <a:ln w="19050">
                <a:solidFill>
                  <a:srgbClr val="0033CC"/>
                </a:solidFill>
                <a:round/>
                <a:headEnd/>
                <a:tailEnd/>
              </a:ln>
              <a:solidFill>
                <a:srgbClr val="0033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http://diafilmy.su/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Детские диафильмы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diafilmy.su/547-schenok.html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"/>
          <p:cNvSpPr>
            <a:spLocks noChangeArrowheads="1" noChangeShapeType="1" noTextEdit="1"/>
          </p:cNvSpPr>
          <p:nvPr/>
        </p:nvSpPr>
        <p:spPr bwMode="auto">
          <a:xfrm>
            <a:off x="899592" y="404664"/>
            <a:ext cx="4248472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dirty="0" smtClean="0">
                <a:ln w="19050">
                  <a:solidFill>
                    <a:srgbClr val="0033CC"/>
                  </a:solidFill>
                  <a:round/>
                  <a:headEnd/>
                  <a:tailEnd/>
                </a:ln>
                <a:solidFill>
                  <a:srgbClr val="0033CC"/>
                </a:solidFill>
                <a:effectLst>
                  <a:outerShdw dist="35921" dir="2700000" algn="ctr" rotWithShape="0">
                    <a:srgbClr val="990000"/>
                  </a:outerShdw>
                </a:effectLst>
              </a:rPr>
              <a:t>Речевая  разминка…</a:t>
            </a:r>
            <a:endParaRPr lang="ru-RU" sz="3600" kern="10" spc="0" dirty="0">
              <a:ln w="19050">
                <a:solidFill>
                  <a:srgbClr val="0033CC"/>
                </a:solidFill>
                <a:round/>
                <a:headEnd/>
                <a:tailEnd/>
              </a:ln>
              <a:solidFill>
                <a:srgbClr val="0033CC"/>
              </a:solidFill>
              <a:effectLst>
                <a:outerShdw dist="35921" dir="2700000" algn="ctr" rotWithShape="0">
                  <a:srgbClr val="990000"/>
                </a:outerShdw>
              </a:effectLst>
            </a:endParaRPr>
          </a:p>
        </p:txBody>
      </p:sp>
      <p:sp>
        <p:nvSpPr>
          <p:cNvPr id="9" name="Рамка 8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628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Содержимое 2"/>
          <p:cNvSpPr>
            <a:spLocks noGrp="1"/>
          </p:cNvSpPr>
          <p:nvPr>
            <p:ph sz="half" idx="1"/>
          </p:nvPr>
        </p:nvSpPr>
        <p:spPr>
          <a:xfrm>
            <a:off x="971600" y="1268760"/>
            <a:ext cx="4248472" cy="4176464"/>
          </a:xfrm>
        </p:spPr>
        <p:txBody>
          <a:bodyPr>
            <a:noAutofit/>
          </a:bodyPr>
          <a:lstStyle/>
          <a:p>
            <a:pPr>
              <a:buClr>
                <a:schemeClr val="bg1"/>
              </a:buClr>
            </a:pPr>
            <a:r>
              <a:rPr lang="ru-RU" sz="3200" b="1" dirty="0" smtClean="0">
                <a:latin typeface="Arial Narrow" pitchFamily="34" charset="0"/>
              </a:rPr>
              <a:t>На дверях висел</a:t>
            </a:r>
            <a:br>
              <a:rPr lang="ru-RU" sz="3200" b="1" dirty="0" smtClean="0">
                <a:latin typeface="Arial Narrow" pitchFamily="34" charset="0"/>
              </a:rPr>
            </a:br>
            <a:r>
              <a:rPr lang="ru-RU" sz="3200" b="1" dirty="0" smtClean="0">
                <a:latin typeface="Arial Narrow" pitchFamily="34" charset="0"/>
              </a:rPr>
              <a:t>Замок.</a:t>
            </a:r>
            <a:br>
              <a:rPr lang="ru-RU" sz="3200" b="1" dirty="0" smtClean="0">
                <a:latin typeface="Arial Narrow" pitchFamily="34" charset="0"/>
              </a:rPr>
            </a:br>
            <a:r>
              <a:rPr lang="ru-RU" sz="3200" b="1" dirty="0" smtClean="0">
                <a:latin typeface="Arial Narrow" pitchFamily="34" charset="0"/>
              </a:rPr>
              <a:t>Взаперти сидел</a:t>
            </a:r>
            <a:br>
              <a:rPr lang="ru-RU" sz="3200" b="1" dirty="0" smtClean="0">
                <a:latin typeface="Arial Narrow" pitchFamily="34" charset="0"/>
              </a:rPr>
            </a:br>
            <a:r>
              <a:rPr lang="ru-RU" sz="3200" b="1" dirty="0" smtClean="0">
                <a:latin typeface="Arial Narrow" pitchFamily="34" charset="0"/>
              </a:rPr>
              <a:t>Щенок.</a:t>
            </a:r>
            <a:br>
              <a:rPr lang="ru-RU" sz="3200" b="1" dirty="0" smtClean="0">
                <a:latin typeface="Arial Narrow" pitchFamily="34" charset="0"/>
              </a:rPr>
            </a:br>
            <a:r>
              <a:rPr lang="ru-RU" sz="3200" b="1" dirty="0" smtClean="0">
                <a:latin typeface="Arial Narrow" pitchFamily="34" charset="0"/>
              </a:rPr>
              <a:t>Все ушли</a:t>
            </a:r>
            <a:br>
              <a:rPr lang="ru-RU" sz="3200" b="1" dirty="0" smtClean="0">
                <a:latin typeface="Arial Narrow" pitchFamily="34" charset="0"/>
              </a:rPr>
            </a:br>
            <a:r>
              <a:rPr lang="ru-RU" sz="3200" b="1" dirty="0" smtClean="0">
                <a:latin typeface="Arial Narrow" pitchFamily="34" charset="0"/>
              </a:rPr>
              <a:t>И одного</a:t>
            </a:r>
            <a:br>
              <a:rPr lang="ru-RU" sz="3200" b="1" dirty="0" smtClean="0">
                <a:latin typeface="Arial Narrow" pitchFamily="34" charset="0"/>
              </a:rPr>
            </a:br>
            <a:r>
              <a:rPr lang="ru-RU" sz="3200" b="1" dirty="0" smtClean="0">
                <a:latin typeface="Arial Narrow" pitchFamily="34" charset="0"/>
              </a:rPr>
              <a:t>В доме</a:t>
            </a:r>
            <a:br>
              <a:rPr lang="ru-RU" sz="3200" b="1" dirty="0" smtClean="0">
                <a:latin typeface="Arial Narrow" pitchFamily="34" charset="0"/>
              </a:rPr>
            </a:br>
            <a:r>
              <a:rPr lang="ru-RU" sz="3200" b="1" dirty="0" smtClean="0">
                <a:latin typeface="Arial Narrow" pitchFamily="34" charset="0"/>
              </a:rPr>
              <a:t>Заперли его.</a:t>
            </a:r>
            <a:endParaRPr lang="ru-RU" sz="3200" b="1" dirty="0">
              <a:latin typeface="Arial Narrow" pitchFamily="34" charset="0"/>
            </a:endParaRPr>
          </a:p>
        </p:txBody>
      </p:sp>
      <p:pic>
        <p:nvPicPr>
          <p:cNvPr id="10" name="Picture 4" descr="Конкурс чтецов &quot;Мои четвероногие друзья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313672"/>
            <a:ext cx="2232248" cy="3084279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1" name="Picture 2" descr="Трезо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861048"/>
            <a:ext cx="4227215" cy="2720279"/>
          </a:xfrm>
          <a:prstGeom prst="rect">
            <a:avLst/>
          </a:prstGeom>
          <a:noFill/>
        </p:spPr>
      </p:pic>
      <p:cxnSp>
        <p:nvCxnSpPr>
          <p:cNvPr id="13" name="Прямая соединительная линия 12"/>
          <p:cNvCxnSpPr/>
          <p:nvPr/>
        </p:nvCxnSpPr>
        <p:spPr>
          <a:xfrm flipH="1">
            <a:off x="2843808" y="1268760"/>
            <a:ext cx="72008" cy="14401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2195736" y="1772816"/>
            <a:ext cx="72008" cy="14401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2915816" y="2204864"/>
            <a:ext cx="72008" cy="22440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1763688" y="4725144"/>
            <a:ext cx="72008" cy="1524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539552" y="5301208"/>
            <a:ext cx="418095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ЧТО БЫЛО ДАЛЬШЕ?</a:t>
            </a:r>
            <a:endParaRPr lang="ru-RU" sz="2800" b="1" cap="none" spc="0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411760" y="332656"/>
            <a:ext cx="5040560" cy="2304256"/>
          </a:xfrm>
        </p:spPr>
        <p:txBody>
          <a:bodyPr>
            <a:normAutofit/>
          </a:bodyPr>
          <a:lstStyle/>
          <a:p>
            <a:pPr>
              <a:buClr>
                <a:schemeClr val="bg1"/>
              </a:buClr>
            </a:pPr>
            <a:r>
              <a:rPr lang="ru-RU" sz="2000" b="1" dirty="0" smtClean="0">
                <a:latin typeface="Arial Black" pitchFamily="34" charset="0"/>
              </a:rPr>
              <a:t>И поэтому щенок</a:t>
            </a:r>
          </a:p>
          <a:p>
            <a:pPr>
              <a:buClr>
                <a:schemeClr val="bg1"/>
              </a:buClr>
            </a:pPr>
            <a:r>
              <a:rPr lang="ru-RU" sz="2000" b="1" dirty="0" smtClean="0">
                <a:latin typeface="Arial Black" pitchFamily="34" charset="0"/>
              </a:rPr>
              <a:t>Перепортил всё, что мог.</a:t>
            </a:r>
            <a:br>
              <a:rPr lang="ru-RU" sz="2000" b="1" dirty="0" smtClean="0">
                <a:latin typeface="Arial Black" pitchFamily="34" charset="0"/>
              </a:rPr>
            </a:br>
            <a:r>
              <a:rPr lang="ru-RU" sz="2000" b="1" dirty="0" smtClean="0">
                <a:latin typeface="Arial Black" pitchFamily="34" charset="0"/>
              </a:rPr>
              <a:t>Разорвал на кукле платье,</a:t>
            </a:r>
            <a:br>
              <a:rPr lang="ru-RU" sz="2000" b="1" dirty="0" smtClean="0">
                <a:latin typeface="Arial Black" pitchFamily="34" charset="0"/>
              </a:rPr>
            </a:br>
            <a:r>
              <a:rPr lang="ru-RU" sz="2000" b="1" dirty="0" smtClean="0">
                <a:latin typeface="Arial Black" pitchFamily="34" charset="0"/>
              </a:rPr>
              <a:t>Зайцу выдрал шерсти клок,</a:t>
            </a:r>
            <a:br>
              <a:rPr lang="ru-RU" sz="2000" b="1" dirty="0" smtClean="0">
                <a:latin typeface="Arial Black" pitchFamily="34" charset="0"/>
              </a:rPr>
            </a:br>
            <a:r>
              <a:rPr lang="ru-RU" sz="2000" b="1" dirty="0" smtClean="0">
                <a:latin typeface="Arial Black" pitchFamily="34" charset="0"/>
              </a:rPr>
              <a:t>В коридор из-под кровати</a:t>
            </a:r>
            <a:br>
              <a:rPr lang="ru-RU" sz="2000" b="1" dirty="0" smtClean="0">
                <a:latin typeface="Arial Black" pitchFamily="34" charset="0"/>
              </a:rPr>
            </a:br>
            <a:r>
              <a:rPr lang="ru-RU" sz="2000" b="1" dirty="0" smtClean="0">
                <a:latin typeface="Arial Black" pitchFamily="34" charset="0"/>
              </a:rPr>
              <a:t>Наши туфли уволок.</a:t>
            </a:r>
            <a:endParaRPr lang="ru-RU" sz="2000" b="1" dirty="0">
              <a:latin typeface="Arial Black" pitchFamily="34" charset="0"/>
            </a:endParaRPr>
          </a:p>
        </p:txBody>
      </p:sp>
      <p:sp>
        <p:nvSpPr>
          <p:cNvPr id="7" name="Содержимое 2"/>
          <p:cNvSpPr>
            <a:spLocks noGrp="1"/>
          </p:cNvSpPr>
          <p:nvPr>
            <p:ph sz="half" idx="1"/>
          </p:nvPr>
        </p:nvSpPr>
        <p:spPr>
          <a:xfrm>
            <a:off x="3419872" y="2348880"/>
            <a:ext cx="4762872" cy="2332856"/>
          </a:xfrm>
        </p:spPr>
        <p:txBody>
          <a:bodyPr>
            <a:normAutofit/>
          </a:bodyPr>
          <a:lstStyle/>
          <a:p>
            <a:pPr>
              <a:buClr>
                <a:schemeClr val="bg1"/>
              </a:buClr>
            </a:pPr>
            <a:r>
              <a:rPr lang="ru-RU" sz="2000" b="1" dirty="0" smtClean="0">
                <a:latin typeface="Arial Black" pitchFamily="34" charset="0"/>
              </a:rPr>
              <a:t>Под кровать загнал кота -</a:t>
            </a:r>
            <a:br>
              <a:rPr lang="ru-RU" sz="2000" b="1" dirty="0" smtClean="0">
                <a:latin typeface="Arial Black" pitchFamily="34" charset="0"/>
              </a:rPr>
            </a:br>
            <a:r>
              <a:rPr lang="ru-RU" sz="2000" b="1" dirty="0" smtClean="0">
                <a:latin typeface="Arial Black" pitchFamily="34" charset="0"/>
              </a:rPr>
              <a:t>Кот остался без хвоста.</a:t>
            </a:r>
            <a:br>
              <a:rPr lang="ru-RU" sz="2000" b="1" dirty="0" smtClean="0">
                <a:latin typeface="Arial Black" pitchFamily="34" charset="0"/>
              </a:rPr>
            </a:br>
            <a:r>
              <a:rPr lang="ru-RU" sz="2000" b="1" dirty="0" smtClean="0">
                <a:latin typeface="Arial Black" pitchFamily="34" charset="0"/>
              </a:rPr>
              <a:t>Отыскал на кухне угол -</a:t>
            </a:r>
            <a:br>
              <a:rPr lang="ru-RU" sz="2000" b="1" dirty="0" smtClean="0">
                <a:latin typeface="Arial Black" pitchFamily="34" charset="0"/>
              </a:rPr>
            </a:br>
            <a:r>
              <a:rPr lang="ru-RU" sz="2000" b="1" dirty="0" smtClean="0">
                <a:latin typeface="Arial Black" pitchFamily="34" charset="0"/>
              </a:rPr>
              <a:t>С головой забрался в уголь,</a:t>
            </a:r>
            <a:br>
              <a:rPr lang="ru-RU" sz="2000" b="1" dirty="0" smtClean="0">
                <a:latin typeface="Arial Black" pitchFamily="34" charset="0"/>
              </a:rPr>
            </a:br>
            <a:r>
              <a:rPr lang="ru-RU" sz="2000" b="1" dirty="0" smtClean="0">
                <a:latin typeface="Arial Black" pitchFamily="34" charset="0"/>
              </a:rPr>
              <a:t>Вылез черный - не узнать.</a:t>
            </a:r>
            <a:endParaRPr lang="ru-RU" sz="2000" b="1" dirty="0">
              <a:latin typeface="Arial Black" pitchFamily="34" charset="0"/>
            </a:endParaRPr>
          </a:p>
        </p:txBody>
      </p:sp>
      <p:sp>
        <p:nvSpPr>
          <p:cNvPr id="8" name="Содержимое 3"/>
          <p:cNvSpPr txBox="1">
            <a:spLocks/>
          </p:cNvSpPr>
          <p:nvPr/>
        </p:nvSpPr>
        <p:spPr>
          <a:xfrm>
            <a:off x="323528" y="3645024"/>
            <a:ext cx="5040560" cy="30529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Влез в кувшин -</a:t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Перевернулся,</a:t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Чуть совсем не захлебнулся</a:t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И улегся на кровать</a:t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Спать...</a:t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Мы щенка в воде и мыле</a:t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Два часа мочалкой мыли.</a:t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Ни за что теперь его</a:t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Не оставим одного.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9" name="Picture 8" descr="http://rasskajem.ru/wp-content/uploads/2014/02/Trezor-02.jpg"/>
          <p:cNvPicPr>
            <a:picLocks noChangeAspect="1" noChangeArrowheads="1"/>
          </p:cNvPicPr>
          <p:nvPr/>
        </p:nvPicPr>
        <p:blipFill>
          <a:blip r:embed="rId2" cstate="print"/>
          <a:srcRect l="1251" t="3754" r="2391" b="4143"/>
          <a:stretch>
            <a:fillRect/>
          </a:stretch>
        </p:blipFill>
        <p:spPr bwMode="auto">
          <a:xfrm>
            <a:off x="5484622" y="4653136"/>
            <a:ext cx="3407857" cy="2035863"/>
          </a:xfrm>
          <a:prstGeom prst="rect">
            <a:avLst/>
          </a:prstGeom>
          <a:noFill/>
        </p:spPr>
      </p:pic>
      <p:sp>
        <p:nvSpPr>
          <p:cNvPr id="10" name="Рамка 9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628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1" name="Picture 6" descr="http://static9.depositphotos.com/1526816/1172/v/450/depositphotos_11721413-girl-holding-callout-pictu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76672"/>
            <a:ext cx="2520279" cy="2223776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 rot="21180150">
            <a:off x="339404" y="1550252"/>
            <a:ext cx="228139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ПРОДОЛЖЕНИЕ</a:t>
            </a:r>
            <a:endParaRPr lang="ru-RU" sz="20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831084" y="404664"/>
            <a:ext cx="7439857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Каким вы представляете </a:t>
            </a:r>
            <a:r>
              <a:rPr lang="ru-RU" sz="32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 Трезора?</a:t>
            </a:r>
            <a:endParaRPr lang="ru-RU" sz="32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  <a:p>
            <a:pPr algn="ctr"/>
            <a:r>
              <a:rPr lang="ru-RU" sz="32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Какой он?</a:t>
            </a:r>
            <a:endParaRPr lang="ru-RU" sz="32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10" name="WordArt 2"/>
          <p:cNvSpPr>
            <a:spLocks noChangeArrowheads="1" noChangeShapeType="1" noTextEdit="1"/>
          </p:cNvSpPr>
          <p:nvPr/>
        </p:nvSpPr>
        <p:spPr bwMode="auto">
          <a:xfrm>
            <a:off x="611560" y="1628800"/>
            <a:ext cx="2736304" cy="7200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dirty="0" smtClean="0">
                <a:ln w="19050">
                  <a:solidFill>
                    <a:srgbClr val="0033CC"/>
                  </a:solidFill>
                  <a:round/>
                  <a:headEnd/>
                  <a:tailEnd/>
                </a:ln>
                <a:solidFill>
                  <a:srgbClr val="0033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 pitchFamily="66" charset="0"/>
              </a:rPr>
              <a:t>маленький</a:t>
            </a:r>
            <a:endParaRPr lang="ru-RU" sz="3600" kern="10" spc="0" dirty="0">
              <a:ln w="19050">
                <a:solidFill>
                  <a:srgbClr val="0033CC"/>
                </a:solidFill>
                <a:round/>
                <a:headEnd/>
                <a:tailEnd/>
              </a:ln>
              <a:solidFill>
                <a:srgbClr val="0033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WordArt 2"/>
          <p:cNvSpPr>
            <a:spLocks noChangeArrowheads="1" noChangeShapeType="1" noTextEdit="1"/>
          </p:cNvSpPr>
          <p:nvPr/>
        </p:nvSpPr>
        <p:spPr bwMode="auto">
          <a:xfrm>
            <a:off x="5940152" y="1700808"/>
            <a:ext cx="2376264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dirty="0" smtClean="0">
                <a:ln w="19050">
                  <a:solidFill>
                    <a:srgbClr val="0033CC"/>
                  </a:solidFill>
                  <a:round/>
                  <a:headEnd/>
                  <a:tailEnd/>
                </a:ln>
                <a:solidFill>
                  <a:srgbClr val="0033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 pitchFamily="66" charset="0"/>
              </a:rPr>
              <a:t>глупый</a:t>
            </a:r>
            <a:endParaRPr lang="ru-RU" sz="3600" kern="10" spc="0" dirty="0">
              <a:ln w="19050">
                <a:solidFill>
                  <a:srgbClr val="0033CC"/>
                </a:solidFill>
                <a:round/>
                <a:headEnd/>
                <a:tailEnd/>
              </a:ln>
              <a:solidFill>
                <a:srgbClr val="0033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12" name="WordArt 2"/>
          <p:cNvSpPr>
            <a:spLocks noChangeArrowheads="1" noChangeShapeType="1" noTextEdit="1"/>
          </p:cNvSpPr>
          <p:nvPr/>
        </p:nvSpPr>
        <p:spPr bwMode="auto">
          <a:xfrm>
            <a:off x="6156176" y="4005064"/>
            <a:ext cx="2232248" cy="7200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dirty="0" smtClean="0">
                <a:ln w="19050">
                  <a:solidFill>
                    <a:srgbClr val="0033CC"/>
                  </a:solidFill>
                  <a:round/>
                  <a:headEnd/>
                  <a:tailEnd/>
                </a:ln>
                <a:solidFill>
                  <a:srgbClr val="0033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 pitchFamily="66" charset="0"/>
              </a:rPr>
              <a:t>озорной</a:t>
            </a:r>
            <a:endParaRPr lang="ru-RU" sz="3600" kern="10" spc="0" dirty="0">
              <a:ln w="19050">
                <a:solidFill>
                  <a:srgbClr val="0033CC"/>
                </a:solidFill>
                <a:round/>
                <a:headEnd/>
                <a:tailEnd/>
              </a:ln>
              <a:solidFill>
                <a:srgbClr val="0033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13" name="WordArt 2"/>
          <p:cNvSpPr>
            <a:spLocks noChangeArrowheads="1" noChangeShapeType="1" noTextEdit="1"/>
          </p:cNvSpPr>
          <p:nvPr/>
        </p:nvSpPr>
        <p:spPr bwMode="auto">
          <a:xfrm>
            <a:off x="395536" y="5013176"/>
            <a:ext cx="2664296" cy="7200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dirty="0" smtClean="0">
                <a:ln w="19050">
                  <a:solidFill>
                    <a:srgbClr val="0033CC"/>
                  </a:solidFill>
                  <a:round/>
                  <a:headEnd/>
                  <a:tailEnd/>
                </a:ln>
                <a:solidFill>
                  <a:srgbClr val="0033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 pitchFamily="66" charset="0"/>
              </a:rPr>
              <a:t>забавный</a:t>
            </a:r>
            <a:endParaRPr lang="ru-RU" sz="3600" kern="10" spc="0" dirty="0">
              <a:ln w="19050">
                <a:solidFill>
                  <a:srgbClr val="0033CC"/>
                </a:solidFill>
                <a:round/>
                <a:headEnd/>
                <a:tailEnd/>
              </a:ln>
              <a:solidFill>
                <a:srgbClr val="0033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WordArt 2"/>
          <p:cNvSpPr>
            <a:spLocks noChangeArrowheads="1" noChangeShapeType="1" noTextEdit="1"/>
          </p:cNvSpPr>
          <p:nvPr/>
        </p:nvSpPr>
        <p:spPr bwMode="auto">
          <a:xfrm>
            <a:off x="5148064" y="5301208"/>
            <a:ext cx="3096344" cy="7200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dirty="0" smtClean="0">
                <a:ln w="19050">
                  <a:solidFill>
                    <a:srgbClr val="0033CC"/>
                  </a:solidFill>
                  <a:round/>
                  <a:headEnd/>
                  <a:tailEnd/>
                </a:ln>
                <a:solidFill>
                  <a:srgbClr val="0033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 pitchFamily="66" charset="0"/>
              </a:rPr>
              <a:t>любопытный</a:t>
            </a:r>
            <a:endParaRPr lang="ru-RU" sz="3600" kern="10" spc="0" dirty="0">
              <a:ln w="19050">
                <a:solidFill>
                  <a:srgbClr val="0033CC"/>
                </a:solidFill>
                <a:round/>
                <a:headEnd/>
                <a:tailEnd/>
              </a:ln>
              <a:solidFill>
                <a:srgbClr val="0033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Comic Sans MS" pitchFamily="66" charset="0"/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flipH="1" flipV="1">
            <a:off x="2051720" y="2564904"/>
            <a:ext cx="864096" cy="86409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5868144" y="2636912"/>
            <a:ext cx="648072" cy="72008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4788024" y="4581128"/>
            <a:ext cx="1152128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4211960" y="4725144"/>
            <a:ext cx="864096" cy="72008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>
            <a:off x="1763688" y="4149080"/>
            <a:ext cx="972108" cy="72008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Рамка 29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628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26" name="Picture 2" descr="C:\Users\User\Desktop\maxresdefault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5403" y="2655513"/>
            <a:ext cx="2088233" cy="2326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Сергей Михалков :: Мой щенок :: скачать книгу в rtf, fb2, iSilo, Rocket eBook :: Библиотека OCR Альдебара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332656"/>
            <a:ext cx="2808312" cy="3312368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</p:pic>
      <p:pic>
        <p:nvPicPr>
          <p:cNvPr id="3" name="Picture 12" descr="http://mp3-kniga.ru/bibliofil/img/suteev-trezor-schen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738614"/>
            <a:ext cx="2160240" cy="2903362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</p:pic>
      <p:pic>
        <p:nvPicPr>
          <p:cNvPr id="32772" name="Picture 4" descr="Мой щенок Интернет-магазин Лабиринт."/>
          <p:cNvPicPr>
            <a:picLocks noChangeAspect="1" noChangeArrowheads="1"/>
          </p:cNvPicPr>
          <p:nvPr/>
        </p:nvPicPr>
        <p:blipFill>
          <a:blip r:embed="rId4" cstate="print"/>
          <a:srcRect t="6670" b="6613"/>
          <a:stretch>
            <a:fillRect/>
          </a:stretch>
        </p:blipFill>
        <p:spPr bwMode="auto">
          <a:xfrm>
            <a:off x="6516216" y="332656"/>
            <a:ext cx="2339592" cy="3240360"/>
          </a:xfrm>
          <a:prstGeom prst="rect">
            <a:avLst/>
          </a:prstGeom>
          <a:noFill/>
        </p:spPr>
      </p:pic>
      <p:pic>
        <p:nvPicPr>
          <p:cNvPr id="32774" name="Picture 6" descr="Михалков Сергей, Читать онлайн, Cкачать книги бесплатно - RomanBook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32656"/>
            <a:ext cx="2344382" cy="3168352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</p:pic>
      <p:pic>
        <p:nvPicPr>
          <p:cNvPr id="32776" name="Picture 8" descr="Смотреть диафильм Щенок"/>
          <p:cNvPicPr>
            <a:picLocks noChangeAspect="1" noChangeArrowheads="1"/>
          </p:cNvPicPr>
          <p:nvPr/>
        </p:nvPicPr>
        <p:blipFill>
          <a:blip r:embed="rId6" cstate="print"/>
          <a:srcRect l="2014" r="3337"/>
          <a:stretch>
            <a:fillRect/>
          </a:stretch>
        </p:blipFill>
        <p:spPr bwMode="auto">
          <a:xfrm>
            <a:off x="5724128" y="3933056"/>
            <a:ext cx="3096344" cy="2681790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</p:pic>
      <p:pic>
        <p:nvPicPr>
          <p:cNvPr id="8" name="Picture 4" descr="Книжки игрушки 0 3 года . Загляни и удивись Книжка игрушка с картинками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71800" y="3933056"/>
            <a:ext cx="2588003" cy="2667373"/>
          </a:xfrm>
          <a:prstGeom prst="rect">
            <a:avLst/>
          </a:prstGeom>
          <a:noFill/>
        </p:spPr>
      </p:pic>
      <p:sp>
        <p:nvSpPr>
          <p:cNvPr id="9" name="Рамка 8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628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Смотреть диафильм Щенок"/>
          <p:cNvPicPr>
            <a:picLocks noChangeAspect="1" noChangeArrowheads="1"/>
          </p:cNvPicPr>
          <p:nvPr/>
        </p:nvPicPr>
        <p:blipFill>
          <a:blip r:embed="rId2" cstate="print"/>
          <a:srcRect l="2014" r="333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WordArt 2"/>
          <p:cNvSpPr>
            <a:spLocks noChangeArrowheads="1" noChangeShapeType="1" noTextEdit="1"/>
          </p:cNvSpPr>
          <p:nvPr/>
        </p:nvSpPr>
        <p:spPr bwMode="auto">
          <a:xfrm>
            <a:off x="2843808" y="1052736"/>
            <a:ext cx="3168352" cy="7200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dirty="0" smtClean="0">
                <a:ln w="19050">
                  <a:solidFill>
                    <a:srgbClr val="0033CC"/>
                  </a:solidFill>
                  <a:round/>
                  <a:headEnd/>
                  <a:tailEnd/>
                </a:ln>
                <a:solidFill>
                  <a:srgbClr val="0033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Segoe Print" pitchFamily="2" charset="0"/>
              </a:rPr>
              <a:t>Диафильм</a:t>
            </a:r>
            <a:endParaRPr lang="ru-RU" sz="3600" kern="10" spc="0" dirty="0">
              <a:ln w="19050">
                <a:solidFill>
                  <a:srgbClr val="0033CC"/>
                </a:solidFill>
                <a:round/>
                <a:headEnd/>
                <a:tailEnd/>
              </a:ln>
              <a:solidFill>
                <a:srgbClr val="0033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"/>
          <p:cNvSpPr>
            <a:spLocks noChangeArrowheads="1" noChangeShapeType="1" noTextEdit="1"/>
          </p:cNvSpPr>
          <p:nvPr/>
        </p:nvSpPr>
        <p:spPr bwMode="auto">
          <a:xfrm>
            <a:off x="1835696" y="2204864"/>
            <a:ext cx="5544616" cy="144016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Franklin Gothic Demi"/>
              </a:rPr>
              <a:t>Чтение  </a:t>
            </a:r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Franklin Gothic Demi"/>
              </a:rPr>
              <a:t>стихотворения</a:t>
            </a:r>
            <a:endParaRPr lang="ru-RU" sz="3600" kern="10" dirty="0" smtClean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Franklin Gothic Demi"/>
            </a:endParaRPr>
          </a:p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Franklin Gothic Demi"/>
              </a:rPr>
              <a:t> 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Franklin Gothic Demi"/>
            </a:endParaRPr>
          </a:p>
        </p:txBody>
      </p:sp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628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4008" y="4077072"/>
            <a:ext cx="4038600" cy="24482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Arial Narrow" pitchFamily="34" charset="0"/>
              </a:rPr>
              <a:t>Я сегодня сбилась с ног - </a:t>
            </a:r>
            <a:br>
              <a:rPr lang="ru-RU" sz="2400" b="1" dirty="0" smtClean="0">
                <a:latin typeface="Arial Narrow" pitchFamily="34" charset="0"/>
              </a:rPr>
            </a:br>
            <a:r>
              <a:rPr lang="ru-RU" sz="2400" b="1" dirty="0" smtClean="0">
                <a:latin typeface="Arial Narrow" pitchFamily="34" charset="0"/>
              </a:rPr>
              <a:t>У меня пропал щенок. </a:t>
            </a:r>
            <a:br>
              <a:rPr lang="ru-RU" sz="2400" b="1" dirty="0" smtClean="0">
                <a:latin typeface="Arial Narrow" pitchFamily="34" charset="0"/>
              </a:rPr>
            </a:br>
            <a:r>
              <a:rPr lang="ru-RU" sz="2400" b="1" dirty="0" smtClean="0">
                <a:latin typeface="Arial Narrow" pitchFamily="34" charset="0"/>
              </a:rPr>
              <a:t>Два часа его звала, </a:t>
            </a:r>
            <a:br>
              <a:rPr lang="ru-RU" sz="2400" b="1" dirty="0" smtClean="0">
                <a:latin typeface="Arial Narrow" pitchFamily="34" charset="0"/>
              </a:rPr>
            </a:br>
            <a:r>
              <a:rPr lang="ru-RU" sz="2400" b="1" dirty="0" smtClean="0">
                <a:latin typeface="Arial Narrow" pitchFamily="34" charset="0"/>
              </a:rPr>
              <a:t>Два часа его ждала, </a:t>
            </a:r>
            <a:br>
              <a:rPr lang="ru-RU" sz="2400" b="1" dirty="0" smtClean="0">
                <a:latin typeface="Arial Narrow" pitchFamily="34" charset="0"/>
              </a:rPr>
            </a:br>
            <a:r>
              <a:rPr lang="ru-RU" sz="2400" b="1" dirty="0" smtClean="0">
                <a:latin typeface="Arial Narrow" pitchFamily="34" charset="0"/>
              </a:rPr>
              <a:t>За уроки не садилась </a:t>
            </a:r>
            <a:br>
              <a:rPr lang="ru-RU" sz="2400" b="1" dirty="0" smtClean="0">
                <a:latin typeface="Arial Narrow" pitchFamily="34" charset="0"/>
              </a:rPr>
            </a:br>
            <a:r>
              <a:rPr lang="ru-RU" sz="2400" b="1" dirty="0" smtClean="0">
                <a:latin typeface="Arial Narrow" pitchFamily="34" charset="0"/>
              </a:rPr>
              <a:t>И обедать не могла.</a:t>
            </a:r>
          </a:p>
          <a:p>
            <a:pPr>
              <a:buNone/>
            </a:pPr>
            <a:endParaRPr lang="ru-RU" sz="2400" b="1" dirty="0">
              <a:latin typeface="Arial Narrow" pitchFamily="34" charset="0"/>
            </a:endParaRPr>
          </a:p>
        </p:txBody>
      </p:sp>
      <p:pic>
        <p:nvPicPr>
          <p:cNvPr id="38914" name="Picture 2" descr="http://f.mypage.ru/7aeacd914aed5b0d637af6d555148ee4_26509829de5a387699aa32d76e5085b8.jpg"/>
          <p:cNvPicPr>
            <a:picLocks noChangeAspect="1" noChangeArrowheads="1"/>
          </p:cNvPicPr>
          <p:nvPr/>
        </p:nvPicPr>
        <p:blipFill>
          <a:blip r:embed="rId2" cstate="print"/>
          <a:srcRect r="9586"/>
          <a:stretch>
            <a:fillRect/>
          </a:stretch>
        </p:blipFill>
        <p:spPr bwMode="auto">
          <a:xfrm>
            <a:off x="179512" y="1772816"/>
            <a:ext cx="4104456" cy="5085184"/>
          </a:xfrm>
          <a:prstGeom prst="rect">
            <a:avLst/>
          </a:prstGeom>
          <a:noFill/>
        </p:spPr>
      </p:pic>
      <p:sp>
        <p:nvSpPr>
          <p:cNvPr id="6" name="Рамка 5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628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Содержимое 4"/>
          <p:cNvSpPr>
            <a:spLocks noGrp="1"/>
          </p:cNvSpPr>
          <p:nvPr>
            <p:ph sz="half" idx="1"/>
          </p:nvPr>
        </p:nvSpPr>
        <p:spPr>
          <a:xfrm>
            <a:off x="395536" y="188640"/>
            <a:ext cx="8424936" cy="1584176"/>
          </a:xfrm>
        </p:spPr>
        <p:txBody>
          <a:bodyPr>
            <a:normAutofit/>
          </a:bodyPr>
          <a:lstStyle/>
          <a:p>
            <a:pPr>
              <a:buClr>
                <a:schemeClr val="bg1"/>
              </a:buClr>
            </a:pPr>
            <a:r>
              <a:rPr lang="ru-RU" b="1" dirty="0" smtClean="0">
                <a:solidFill>
                  <a:srgbClr val="C00000"/>
                </a:solidFill>
                <a:latin typeface="Arial Narrow" pitchFamily="34" charset="0"/>
              </a:rPr>
              <a:t>От чьего имени ведётся рассказ?</a:t>
            </a:r>
          </a:p>
          <a:p>
            <a:pPr>
              <a:buClr>
                <a:schemeClr val="bg1"/>
              </a:buClr>
            </a:pPr>
            <a:r>
              <a:rPr lang="ru-RU" b="1" dirty="0" smtClean="0">
                <a:solidFill>
                  <a:srgbClr val="C00000"/>
                </a:solidFill>
                <a:latin typeface="Arial Narrow" pitchFamily="34" charset="0"/>
              </a:rPr>
              <a:t>О каком происшествии рассказывается в  стихотворении?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8" name="Содержимое 4"/>
          <p:cNvSpPr txBox="1">
            <a:spLocks/>
          </p:cNvSpPr>
          <p:nvPr/>
        </p:nvSpPr>
        <p:spPr>
          <a:xfrm>
            <a:off x="4211960" y="1412776"/>
            <a:ext cx="4536504" cy="129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Какой представляется девочка в начале стихотворения?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4716016" y="2348880"/>
            <a:ext cx="3096344" cy="122413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kern="10" dirty="0" smtClean="0">
                <a:ln w="19050">
                  <a:solidFill>
                    <a:srgbClr val="0033CC"/>
                  </a:solidFill>
                  <a:round/>
                  <a:headEnd/>
                  <a:tailEnd/>
                </a:ln>
                <a:solidFill>
                  <a:srgbClr val="0033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 Narrow" pitchFamily="34" charset="0"/>
              </a:rPr>
              <a:t>Она </a:t>
            </a:r>
          </a:p>
          <a:p>
            <a:pPr algn="ctr" rtl="0"/>
            <a:r>
              <a:rPr lang="ru-RU" sz="3600" b="1" kern="10" dirty="0" smtClean="0">
                <a:ln w="19050">
                  <a:solidFill>
                    <a:srgbClr val="0033CC"/>
                  </a:solidFill>
                  <a:round/>
                  <a:headEnd/>
                  <a:tailEnd/>
                </a:ln>
                <a:solidFill>
                  <a:srgbClr val="0033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 Narrow" pitchFamily="34" charset="0"/>
              </a:rPr>
              <a:t>в</a:t>
            </a:r>
            <a:r>
              <a:rPr lang="ru-RU" sz="3600" b="1" kern="10" spc="0" dirty="0" smtClean="0">
                <a:ln w="19050">
                  <a:solidFill>
                    <a:srgbClr val="0033CC"/>
                  </a:solidFill>
                  <a:round/>
                  <a:headEnd/>
                  <a:tailEnd/>
                </a:ln>
                <a:solidFill>
                  <a:srgbClr val="0033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 Narrow" pitchFamily="34" charset="0"/>
              </a:rPr>
              <a:t>стревожена</a:t>
            </a:r>
            <a:r>
              <a:rPr lang="ru-RU" sz="3600" kern="10" spc="0" dirty="0" smtClean="0">
                <a:ln w="19050">
                  <a:solidFill>
                    <a:srgbClr val="0033CC"/>
                  </a:solidFill>
                  <a:round/>
                  <a:headEnd/>
                  <a:tailEnd/>
                </a:ln>
                <a:solidFill>
                  <a:srgbClr val="0033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 Narrow" pitchFamily="34" charset="0"/>
              </a:rPr>
              <a:t>.</a:t>
            </a:r>
            <a:endParaRPr lang="ru-RU" sz="3600" kern="10" spc="0" dirty="0">
              <a:ln w="19050">
                <a:solidFill>
                  <a:srgbClr val="0033CC"/>
                </a:solidFill>
                <a:round/>
                <a:headEnd/>
                <a:tailEnd/>
              </a:ln>
              <a:solidFill>
                <a:srgbClr val="0033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8" grpId="0"/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499</TotalTime>
  <Words>297</Words>
  <Application>Microsoft Office PowerPoint</Application>
  <PresentationFormat>Экран (4:3)</PresentationFormat>
  <Paragraphs>86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рис. В. Сутеева</vt:lpstr>
      <vt:lpstr>Презентация PowerPoint</vt:lpstr>
      <vt:lpstr>Презентация PowerPoint</vt:lpstr>
      <vt:lpstr>Презентация PowerPoint</vt:lpstr>
      <vt:lpstr>Презентация PowerPoint</vt:lpstr>
      <vt:lpstr>http://diafilmy.su/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ELENA</dc:creator>
  <cp:lastModifiedBy>Пользователь</cp:lastModifiedBy>
  <cp:revision>50</cp:revision>
  <dcterms:created xsi:type="dcterms:W3CDTF">2015-01-09T22:59:31Z</dcterms:created>
  <dcterms:modified xsi:type="dcterms:W3CDTF">2023-01-23T13:20:27Z</dcterms:modified>
</cp:coreProperties>
</file>