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63" r:id="rId5"/>
    <p:sldId id="262" r:id="rId6"/>
    <p:sldId id="258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3D06DC1-7BAD-4CB9-AF40-00A68E5D0517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836BC6-E41F-425B-9B41-4BD76834FD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4715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Arial"/>
              </a:rPr>
              <a:t>Презентация </a:t>
            </a:r>
            <a:r>
              <a:rPr lang="ru-RU" b="1" dirty="0" smtClean="0">
                <a:solidFill>
                  <a:schemeClr val="bg1"/>
                </a:solidFill>
                <a:latin typeface="Arial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"/>
              </a:rPr>
            </a:br>
            <a:r>
              <a:rPr lang="ru-RU" b="1" dirty="0" smtClean="0">
                <a:solidFill>
                  <a:schemeClr val="bg1"/>
                </a:solidFill>
                <a:latin typeface="Arial"/>
              </a:rPr>
              <a:t>Адаптированной </a:t>
            </a:r>
            <a:r>
              <a:rPr lang="ru-RU" b="1" dirty="0">
                <a:solidFill>
                  <a:schemeClr val="bg1"/>
                </a:solidFill>
                <a:latin typeface="Arial"/>
              </a:rPr>
              <a:t>образовательной программы для детей с ЗПР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90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9"/>
          <p:cNvSpPr>
            <a:spLocks noChangeArrowheads="1"/>
          </p:cNvSpPr>
          <p:nvPr/>
        </p:nvSpPr>
        <p:spPr bwMode="auto">
          <a:xfrm>
            <a:off x="665309" y="260648"/>
            <a:ext cx="7272807" cy="5040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/>
              <a:t>Формы организации психолого-педагогической помощи семье</a:t>
            </a:r>
            <a:endParaRPr lang="ru-RU" sz="2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7942" y="980728"/>
            <a:ext cx="6296266" cy="165618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endParaRPr lang="ru-RU" sz="1600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ru-RU" sz="1600" i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Коллективные формы взаимодействия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: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Общие родительские собрания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Групповые родительские собрания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«День открытых дверей»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Тематические занятия «Семейного клуба»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Проведение детских праздников и «Досугов»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endParaRPr lang="ru-RU" sz="1600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marL="457200" indent="-457200">
              <a:spcAft>
                <a:spcPts val="0"/>
              </a:spcAft>
              <a:buAutoNum type="arabicPeriod"/>
              <a:tabLst>
                <a:tab pos="6210935" algn="l"/>
              </a:tabLst>
            </a:pPr>
            <a:endParaRPr lang="ru-RU" sz="16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5110" y="2739500"/>
            <a:ext cx="6317976" cy="14401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algn="ctr">
              <a:spcAft>
                <a:spcPts val="0"/>
              </a:spcAft>
              <a:tabLst>
                <a:tab pos="6210935" algn="l"/>
              </a:tabLst>
            </a:pPr>
            <a:r>
              <a:rPr lang="ru-RU" sz="1600" i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Индивидуальные  формы взаимодействия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: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Анкетирование и опросы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Беседы и консультации специалистов «День открытых дверей»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«Служба доверия»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Родительский час</a:t>
            </a: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endParaRPr lang="ru-RU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marL="457200" indent="-457200">
              <a:spcAft>
                <a:spcPts val="0"/>
              </a:spcAft>
              <a:buAutoNum type="arabicPeriod"/>
              <a:tabLst>
                <a:tab pos="6210935" algn="l"/>
              </a:tabLst>
            </a:pPr>
            <a:endParaRPr lang="ru-RU" sz="20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3371" y="4291375"/>
            <a:ext cx="6260262" cy="115384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endParaRPr lang="ru-RU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1600" dirty="0">
              <a:solidFill>
                <a:srgbClr val="00000A"/>
              </a:solidFill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1600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1600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r>
              <a:rPr lang="ru-RU" sz="1600" i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Формы наглядного информационного обеспечения: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Информационные стенды и тематические выставки. 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Выставки детских работ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Открытые занятия специалистов и воспитателей</a:t>
            </a: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2000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2000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endParaRPr lang="ru-RU" sz="2000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endParaRPr lang="ru-RU" sz="2000" b="1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endParaRPr lang="ru-RU" sz="2000" i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endParaRPr lang="ru-RU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marL="457200" indent="-457200">
              <a:spcAft>
                <a:spcPts val="0"/>
              </a:spcAft>
              <a:buAutoNum type="arabicPeriod"/>
              <a:tabLst>
                <a:tab pos="6210935" algn="l"/>
              </a:tabLst>
            </a:pPr>
            <a:endParaRPr lang="ru-RU" sz="20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3371" y="5517232"/>
            <a:ext cx="6299715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i="1" dirty="0" smtClean="0">
                <a:solidFill>
                  <a:srgbClr val="00000A"/>
                </a:solidFill>
                <a:effectLst/>
                <a:latin typeface="Times New Roman"/>
                <a:ea typeface="Calibri"/>
              </a:rPr>
              <a:t>Новые (внедряемые в ОО) формы: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Calibri"/>
              </a:rPr>
              <a:t>Совместные и семейные проекты различной направленности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Calibri"/>
              </a:rPr>
              <a:t>Опосредованное интернет-общение</a:t>
            </a:r>
            <a:endParaRPr lang="ru-RU" sz="16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47859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8529" y="404664"/>
            <a:ext cx="799288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2.2.Программа коррекционно развивающей работы с детьми с ЗПР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ятиугольник 1"/>
          <p:cNvSpPr/>
          <p:nvPr/>
        </p:nvSpPr>
        <p:spPr>
          <a:xfrm>
            <a:off x="611560" y="1268760"/>
            <a:ext cx="7992888" cy="180020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indent="450215">
              <a:spcAft>
                <a:spcPts val="0"/>
              </a:spcAft>
              <a:tabLst>
                <a:tab pos="6210935" algn="l"/>
              </a:tabLst>
            </a:pPr>
            <a:r>
              <a:rPr lang="ru-RU" b="1" i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</a:t>
            </a:r>
            <a:r>
              <a:rPr lang="ru-RU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сновной целью программы коррекционной работы выступает:  </a:t>
            </a: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создание специальных условий обучения и воспитания, позволяющих учитывать особые образовательные потребности детей с ЗПР посредством индивидуализации и дифференциации образовательного процесса.</a:t>
            </a:r>
            <a:endParaRPr lang="ru-RU" sz="2000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0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608590" y="3221360"/>
            <a:ext cx="7992888" cy="121575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endParaRPr lang="ru-RU" b="1" dirty="0" smtClean="0">
              <a:solidFill>
                <a:srgbClr val="00000A"/>
              </a:solidFill>
              <a:effectLst/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  <a:tabLst>
                <a:tab pos="6210935" algn="l"/>
              </a:tabLst>
            </a:pP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Содержание раздела Программы, раскрывающего организацию и содержание коррекционной работы, определяется образовательной организацией самостоятельно.</a:t>
            </a:r>
            <a:endParaRPr lang="ru-RU" sz="2000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0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632253" y="4581128"/>
            <a:ext cx="7992888" cy="172819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0215" algn="just">
              <a:spcAft>
                <a:spcPts val="0"/>
              </a:spcAft>
              <a:tabLst>
                <a:tab pos="420370" algn="l"/>
                <a:tab pos="6210935" algn="l"/>
              </a:tabLst>
            </a:pPr>
            <a:endParaRPr lang="ru-RU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420370" algn="l"/>
                <a:tab pos="6210935" algn="l"/>
              </a:tabLst>
            </a:pPr>
            <a:endParaRPr lang="ru-RU" b="1" dirty="0">
              <a:solidFill>
                <a:srgbClr val="00000A"/>
              </a:solidFill>
              <a:latin typeface="Times New Roman"/>
              <a:ea typeface="SimSun"/>
            </a:endParaRPr>
          </a:p>
          <a:p>
            <a:pPr indent="450215" algn="just">
              <a:spcAft>
                <a:spcPts val="0"/>
              </a:spcAft>
              <a:tabLst>
                <a:tab pos="420370" algn="l"/>
                <a:tab pos="6210935" algn="l"/>
              </a:tabLst>
            </a:pP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Содержание коррекционной работы может быть реализовано в каждой образовательной области, предусмотренной ФГОС ДО. При этом учитываются рекомендации психолого-медико-педагогической комиссии и результаты углубленной психолого-педагогической диагностики. </a:t>
            </a:r>
            <a:endParaRPr lang="ru-RU" sz="2000" b="1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450215">
              <a:spcAft>
                <a:spcPts val="0"/>
              </a:spcAft>
              <a:tabLst>
                <a:tab pos="6210935" algn="l"/>
              </a:tabLst>
            </a:pPr>
            <a:endParaRPr lang="ru-RU" b="1" i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  <a:tabLst>
                <a:tab pos="6210935" algn="l"/>
              </a:tabLst>
            </a:pP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0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373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72469" y="1052736"/>
            <a:ext cx="7992888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23495" algn="ctr">
              <a:spcAft>
                <a:spcPts val="0"/>
              </a:spcAft>
              <a:tabLst>
                <a:tab pos="6210935" algn="l"/>
              </a:tabLst>
            </a:pPr>
            <a:r>
              <a:rPr lang="ru-RU" sz="2000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Структурные компоненты образовательной деятельности </a:t>
            </a:r>
            <a:endParaRPr lang="ru-RU" sz="2400" dirty="0" smtClean="0">
              <a:solidFill>
                <a:srgbClr val="00000A"/>
              </a:solidFill>
              <a:effectLst/>
              <a:latin typeface="Times New Roman"/>
              <a:ea typeface="SimSun"/>
            </a:endParaRPr>
          </a:p>
          <a:p>
            <a:pPr indent="23495" algn="ctr">
              <a:spcAft>
                <a:spcPts val="0"/>
              </a:spcAft>
              <a:tabLst>
                <a:tab pos="6210935" algn="l"/>
              </a:tabLst>
            </a:pPr>
            <a:r>
              <a:rPr lang="ru-RU" sz="2000" b="1" i="1" dirty="0" smtClean="0">
                <a:solidFill>
                  <a:srgbClr val="00000A"/>
                </a:solidFill>
                <a:effectLst/>
                <a:latin typeface="Times New Roman"/>
                <a:ea typeface="Times New Roman"/>
              </a:rPr>
              <a:t>по профессиональной коррекции нарушений развития детей с ЗПР </a:t>
            </a:r>
            <a:endParaRPr lang="ru-RU" sz="24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586894" y="2564904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Диагностический модуль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586894" y="3284984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Коррекционно-развивающий модуль</a:t>
            </a:r>
            <a:r>
              <a:rPr lang="ru-RU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 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552364" y="4221088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Социально-педагогический модуль</a:t>
            </a:r>
            <a:r>
              <a:rPr lang="ru-RU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 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604649" y="5034144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Консультативно-просветительский модуль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75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33560" y="548680"/>
            <a:ext cx="5525385" cy="3600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III </a:t>
            </a:r>
            <a:r>
              <a:rPr lang="ru-RU" sz="2400" b="1" i="1" dirty="0" smtClean="0">
                <a:solidFill>
                  <a:schemeClr val="tx1"/>
                </a:solidFill>
              </a:rPr>
              <a:t>организационный раздел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511888" y="1124744"/>
            <a:ext cx="8352928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3.1. Психолого-педагогические условия, обеспечивающие развитие ребенка с задержкой психического развития</a:t>
            </a:r>
            <a:endParaRPr lang="ru-RU" sz="1600" b="1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518805" y="1723234"/>
            <a:ext cx="8366760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3.2. Организация развивающей предметно-пространственной среды</a:t>
            </a:r>
            <a:endParaRPr lang="ru-RU" sz="1600" b="1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525720" y="2194257"/>
            <a:ext cx="8339096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3.3. Кадровые условия реализации Программы</a:t>
            </a:r>
            <a:endParaRPr lang="ru-RU" sz="1600" b="1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506944" y="2636912"/>
            <a:ext cx="8357872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3.4. Материально-техническое обеспечение программы</a:t>
            </a:r>
            <a:endParaRPr lang="ru-RU" sz="1600" b="1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490175" y="3068960"/>
            <a:ext cx="8395389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3.5. Финансовые условия реализации Программы</a:t>
            </a:r>
            <a:endParaRPr lang="ru-RU" sz="1600" b="1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510877" y="3501008"/>
            <a:ext cx="8374687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3.6. Планирование образовательной деятельности</a:t>
            </a:r>
            <a:endParaRPr lang="ru-RU" sz="1600" b="1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506943" y="4005064"/>
            <a:ext cx="8378621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3.7. Режим дня и распорядок</a:t>
            </a:r>
            <a:endParaRPr lang="ru-RU" sz="1600" b="1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490175" y="4509120"/>
            <a:ext cx="8546321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3.8. Перспективы работы по совершенствованию и развитию содержания Программы и обеспечивающих ее реализацию нормативно-правовых, финансовых, научно-методических, кадровых, информационных и материально-технических ресурсов</a:t>
            </a:r>
            <a:endParaRPr lang="ru-RU" sz="1600" b="1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490174" y="5373216"/>
            <a:ext cx="8395389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3.9. Перечень нормативных и нормативно-методических документов</a:t>
            </a:r>
            <a:endParaRPr lang="ru-RU" sz="1600" b="1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518805" y="5877272"/>
            <a:ext cx="8366760" cy="3600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3.10. Перечень литературных источников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84312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511888" y="404664"/>
            <a:ext cx="8352928" cy="504056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Психолого-педагогические условия, обеспечивающие развитие ребенка с задержкой психического развития</a:t>
            </a: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196752"/>
            <a:ext cx="4248472" cy="252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Направления: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739294" y="2420888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сохранение и укрепление здоровья</a:t>
            </a:r>
            <a:endParaRPr lang="ru-RU" sz="1600" b="1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739294" y="1628800"/>
            <a:ext cx="7128792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развитие физических, интеллектуальных, нравственных, эстетических и личностных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качеств</a:t>
            </a:r>
            <a:endParaRPr lang="ru-RU" sz="16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749152" y="3070686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коррекция недостатков в физическом и (или) психическом развитии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детей</a:t>
            </a:r>
            <a:endParaRPr lang="ru-RU" sz="1600" b="1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749152" y="3717031"/>
            <a:ext cx="7279232" cy="10655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создание современной развивающей предметно-пространственной среды, комфортной как для детей с ЗПР, так и для нормально развивающихся детей, их родителей (законных представителей) и педагогического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коллектива</a:t>
            </a:r>
            <a:endParaRPr lang="ru-RU" sz="16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752106" y="4869160"/>
            <a:ext cx="7128792" cy="43204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tabLst>
                <a:tab pos="6210935" algn="l"/>
              </a:tabLst>
            </a:pP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формирование у детей общей культуры. </a:t>
            </a:r>
            <a:endParaRPr lang="ru-RU" sz="16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70549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511888" y="404664"/>
            <a:ext cx="8352928" cy="504056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000A"/>
                </a:solidFill>
                <a:latin typeface="Times New Roman"/>
                <a:ea typeface="SimSun"/>
              </a:rPr>
              <a:t>Организация образовательного процесса для детей с ОВЗ и детей-инвалидов предполагает соблюдение следующих позиций</a:t>
            </a:r>
            <a:endParaRPr lang="ru-RU" sz="1600" b="1" i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1268760"/>
            <a:ext cx="6552728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  <a:tabLst>
                <a:tab pos="6210935" algn="l"/>
              </a:tabLst>
            </a:pP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1.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Р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егламент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проведения и содержание занятий с ребенком с ОВЗ строится специалистами и воспитателями дошкольной образовательной организации в соответствии с АООП или АОП, разработанным индивидуальным образовательным маршрутом с учетом рекомендаций ПМПК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или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ИПРА для ребенка-инвалида;</a:t>
            </a:r>
            <a:endParaRPr lang="ru-RU" sz="1600" b="1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996952"/>
            <a:ext cx="655272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2. Создание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5089" y="4639330"/>
            <a:ext cx="6552728" cy="7338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4. регламент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и содержание работы психолого-медико-педагогического консилиума (ПМПК) дошкольной образовательной организации</a:t>
            </a:r>
            <a:endParaRPr lang="ru-RU" sz="1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3861048"/>
            <a:ext cx="655272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  <a:tabLst>
                <a:tab pos="6210935" algn="l"/>
              </a:tabLst>
            </a:pP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3. предоставление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услуг ассистента (помощника), если это прописано в заключении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ПМПК</a:t>
            </a:r>
            <a:endParaRPr lang="ru-RU" sz="20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8176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332656"/>
            <a:ext cx="655272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A"/>
                </a:solidFill>
                <a:latin typeface="Times New Roman"/>
                <a:ea typeface="SimSun"/>
              </a:rPr>
              <a:t>Реализацию </a:t>
            </a:r>
            <a:r>
              <a:rPr lang="ru-RU" b="1" dirty="0">
                <a:solidFill>
                  <a:srgbClr val="00000A"/>
                </a:solidFill>
                <a:latin typeface="Times New Roman"/>
                <a:ea typeface="SimSun"/>
              </a:rPr>
              <a:t>коррекционно-образовательной </a:t>
            </a:r>
            <a:r>
              <a:rPr lang="ru-RU" b="1" dirty="0" smtClean="0">
                <a:solidFill>
                  <a:srgbClr val="00000A"/>
                </a:solidFill>
                <a:latin typeface="Times New Roman"/>
                <a:ea typeface="SimSun"/>
              </a:rPr>
              <a:t>программы</a:t>
            </a:r>
          </a:p>
          <a:p>
            <a:pPr algn="ctr"/>
            <a:r>
              <a:rPr lang="ru-RU" b="1" dirty="0">
                <a:solidFill>
                  <a:srgbClr val="00000A"/>
                </a:solidFill>
                <a:latin typeface="Times New Roman"/>
                <a:ea typeface="SimSun"/>
              </a:rPr>
              <a:t>осуществляют следующие педагоги </a:t>
            </a:r>
            <a:r>
              <a:rPr lang="ru-RU" b="1" dirty="0" smtClean="0">
                <a:solidFill>
                  <a:srgbClr val="00000A"/>
                </a:solidFill>
                <a:latin typeface="Times New Roman"/>
                <a:ea typeface="SimSun"/>
              </a:rPr>
              <a:t>: 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31840" y="1217201"/>
            <a:ext cx="280831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000A"/>
                </a:solidFill>
                <a:latin typeface="Times New Roman"/>
                <a:ea typeface="SimSun"/>
              </a:rPr>
              <a:t>Методист (старший воспитатель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) </a:t>
            </a:r>
            <a:endParaRPr lang="ru-RU" sz="1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2600908"/>
            <a:ext cx="28083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Учитель-логопед</a:t>
            </a:r>
            <a:endParaRPr lang="ru-RU" sz="1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1990064"/>
            <a:ext cx="28083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Учитель-дефектолог</a:t>
            </a: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 </a:t>
            </a: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3212976"/>
            <a:ext cx="28083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Педагог-психолог</a:t>
            </a:r>
            <a:endParaRPr lang="ru-RU" sz="16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03848" y="3861048"/>
            <a:ext cx="28083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Воспитатель</a:t>
            </a:r>
            <a:endParaRPr lang="ru-RU" sz="16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06802" y="4437112"/>
            <a:ext cx="280831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Инструктор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по </a:t>
            </a:r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ФИЗО</a:t>
            </a:r>
            <a:endParaRPr lang="ru-RU" sz="16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75856" y="5161390"/>
            <a:ext cx="2808312" cy="499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0A"/>
                </a:solidFill>
                <a:latin typeface="Times New Roman"/>
                <a:ea typeface="SimSun"/>
              </a:rPr>
              <a:t>Музыкальный </a:t>
            </a:r>
            <a:r>
              <a:rPr lang="ru-RU" sz="1600" b="1" dirty="0">
                <a:solidFill>
                  <a:srgbClr val="00000A"/>
                </a:solidFill>
                <a:latin typeface="Times New Roman"/>
                <a:ea typeface="SimSun"/>
              </a:rPr>
              <a:t>руководитель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2172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14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408333" cy="3810736"/>
          </a:xfrm>
        </p:spPr>
        <p:txBody>
          <a:bodyPr>
            <a:normAutofit fontScale="475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300" dirty="0">
                <a:solidFill>
                  <a:srgbClr val="00000A"/>
                </a:solidFill>
                <a:latin typeface="Times New Roman"/>
                <a:ea typeface="Times New Roman"/>
              </a:rPr>
              <a:t>Во всех группах компенсирующей направленности организованная образовательная деятельность проводится по подгруппам (5-7 детей), малыми подгруппами (2-3 ребенка) и индивидуально. Организованная образовательная деятельность по развитию музыкальности и физической культуре проводятся со всей группой. </a:t>
            </a:r>
            <a:endParaRPr lang="ru-RU" sz="3300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300" dirty="0" smtClean="0">
                <a:solidFill>
                  <a:srgbClr val="00000A"/>
                </a:solidFill>
                <a:latin typeface="Times New Roman"/>
                <a:ea typeface="Times New Roman"/>
              </a:rPr>
              <a:t>Количество </a:t>
            </a:r>
            <a:r>
              <a:rPr lang="ru-RU" sz="3300" dirty="0">
                <a:solidFill>
                  <a:srgbClr val="00000A"/>
                </a:solidFill>
                <a:latin typeface="Times New Roman"/>
                <a:ea typeface="Times New Roman"/>
              </a:rPr>
              <a:t>и продолжительность, время проведения соответствуют требованиям </a:t>
            </a:r>
            <a:r>
              <a:rPr lang="ru-RU" sz="3300" dirty="0" err="1">
                <a:solidFill>
                  <a:srgbClr val="00000A"/>
                </a:solidFill>
                <a:latin typeface="Times New Roman"/>
                <a:ea typeface="Times New Roman"/>
              </a:rPr>
              <a:t>СанПин</a:t>
            </a:r>
            <a:r>
              <a:rPr lang="ru-RU" sz="3300" dirty="0">
                <a:solidFill>
                  <a:srgbClr val="00000A"/>
                </a:solidFill>
                <a:latin typeface="Times New Roman"/>
                <a:ea typeface="Times New Roman"/>
              </a:rPr>
              <a:t> 2.4.1.3049-13 № 26 от 15.05.2013 г. </a:t>
            </a:r>
            <a:endParaRPr lang="ru-RU" sz="3300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300" dirty="0" smtClean="0">
                <a:solidFill>
                  <a:srgbClr val="00000A"/>
                </a:solidFill>
                <a:latin typeface="Times New Roman"/>
                <a:ea typeface="Times New Roman"/>
              </a:rPr>
              <a:t>Вся </a:t>
            </a:r>
            <a:r>
              <a:rPr lang="ru-RU" sz="3300" dirty="0">
                <a:solidFill>
                  <a:srgbClr val="00000A"/>
                </a:solidFill>
                <a:latin typeface="Times New Roman"/>
                <a:ea typeface="Times New Roman"/>
              </a:rPr>
              <a:t>психолого-педагогическая работа ДО строится с учетом принципа интеграции образовательных областей в соответствии с возрастными возможностями и индивидуальными особенностями воспитанников.</a:t>
            </a:r>
            <a:endParaRPr lang="ru-RU" sz="3300" dirty="0">
              <a:solidFill>
                <a:srgbClr val="00000A"/>
              </a:solidFill>
              <a:latin typeface="Times New Roman"/>
              <a:ea typeface="SimSu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000A"/>
                </a:solidFill>
                <a:latin typeface="Times New Roman"/>
                <a:ea typeface="SimSun"/>
              </a:rPr>
              <a:t>Планирование образовательной деятельности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662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7704856" cy="93980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/>
                <a:ea typeface="SimSun"/>
              </a:rPr>
              <a:t>Перспективы работы по совершенствованию и развитию содержания </a:t>
            </a: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SimSun"/>
              </a:rPr>
              <a:t>Программы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700808"/>
            <a:ext cx="7560840" cy="46805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>
                <a:solidFill>
                  <a:srgbClr val="00000A"/>
                </a:solidFill>
                <a:latin typeface="Times New Roman"/>
                <a:ea typeface="Times New Roman"/>
              </a:rPr>
              <a:t>предоставление доступа к открытому тексту Программы в электронном и бумажном видах;</a:t>
            </a:r>
            <a:endParaRPr lang="ru-RU" sz="2000" dirty="0">
              <a:solidFill>
                <a:srgbClr val="00000A"/>
              </a:solidFill>
              <a:latin typeface="Times New Roman"/>
              <a:ea typeface="SimSun"/>
            </a:endParaRPr>
          </a:p>
          <a:p>
            <a:pPr marL="285750" lvl="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>
                <a:solidFill>
                  <a:srgbClr val="00000A"/>
                </a:solidFill>
                <a:latin typeface="Times New Roman"/>
                <a:ea typeface="Times New Roman"/>
              </a:rPr>
              <a:t>предоставление возможности давать экспертную оценку, рецензировать и комментировать ее положения на открытых научных, экспертных и профессионально-педагогических семинарах, научно-практических конференциях;</a:t>
            </a:r>
            <a:endParaRPr lang="ru-RU" sz="2000" dirty="0">
              <a:solidFill>
                <a:srgbClr val="00000A"/>
              </a:solidFill>
              <a:latin typeface="Times New Roman"/>
              <a:ea typeface="SimSun"/>
            </a:endParaRPr>
          </a:p>
          <a:p>
            <a:pPr marL="285750" lvl="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>
                <a:solidFill>
                  <a:srgbClr val="00000A"/>
                </a:solidFill>
                <a:latin typeface="Times New Roman"/>
                <a:ea typeface="Times New Roman"/>
              </a:rPr>
              <a:t>предоставление возможности апробирования Программы, в </a:t>
            </a:r>
            <a:r>
              <a:rPr lang="ru-RU" sz="2000" dirty="0" err="1" smtClean="0">
                <a:solidFill>
                  <a:srgbClr val="00000A"/>
                </a:solidFill>
                <a:latin typeface="Times New Roman"/>
                <a:ea typeface="Times New Roman"/>
              </a:rPr>
              <a:t>т.ч</a:t>
            </a:r>
            <a:r>
              <a:rPr lang="ru-RU" sz="2000" dirty="0">
                <a:solidFill>
                  <a:srgbClr val="00000A"/>
                </a:solidFill>
                <a:latin typeface="Times New Roman"/>
                <a:ea typeface="Times New Roman"/>
              </a:rPr>
              <a:t>. ее отдельных положений, а также совместной реализации с вариативными образовательными программами на базе экспериментальных площадок и других заинтересованных организаций, участвующих в образовательной деятельности и обсуждении результатов апробирования.</a:t>
            </a:r>
            <a:endParaRPr lang="ru-RU" sz="2000" dirty="0">
              <a:solidFill>
                <a:srgbClr val="00000A"/>
              </a:solidFill>
              <a:effectLst/>
              <a:latin typeface="Times New Roma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0727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10343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0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257600"/>
            <a:ext cx="7408333" cy="36004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548680"/>
            <a:ext cx="748883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своему организационно-управленческому статусу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ПрАООП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99100" y="1543225"/>
            <a:ext cx="7633339" cy="133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Реализует принципы Стандарта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99592" y="2276872"/>
            <a:ext cx="7920880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Раскрывает общую модель построения образовательного процесса деятельности профессиональной коррекции нарушений развития дошкольников с ЗПР</a:t>
            </a: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863588" y="3429000"/>
            <a:ext cx="7956884" cy="1944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Раскрывает модель проектирования образовательной деятельности по профессиональной коррекции нарушений развития дошкольников с ЗПР (Программы коррекционной работы)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8043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332656"/>
            <a:ext cx="4464496" cy="460417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Разделы программы:</a:t>
            </a:r>
            <a:endParaRPr lang="ru-RU" sz="32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7055" y="841390"/>
            <a:ext cx="3096344" cy="3600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I </a:t>
            </a:r>
            <a:r>
              <a:rPr lang="ru-RU" sz="2400" b="1" i="1" dirty="0" smtClean="0">
                <a:solidFill>
                  <a:schemeClr val="tx1"/>
                </a:solidFill>
              </a:rPr>
              <a:t>Целевой раздел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1340768"/>
            <a:ext cx="6840760" cy="19442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1.1. Пояснительная записка: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1.1.1. Значимые для разработки и реализации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Прогаммы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характеристики.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1.1.2. Цели, задачи, механизмы адаптации, условия реализации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ПрАООП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1.1.3. Принципы и подходы к формированию Программы</a:t>
            </a:r>
          </a:p>
          <a:p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3356992"/>
            <a:ext cx="6840760" cy="16561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1.2. Планируемые результаты: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1.2.1. Целевые ориентиры в раннем возрасте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1.2.2. Целевые ориентиры в дошкольном возрасте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1.2.3. Целевые ориентиры на этапе завершения освоения Программы</a:t>
            </a:r>
          </a:p>
          <a:p>
            <a:endParaRPr lang="ru-RU" b="1" u="sng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46936" y="5157192"/>
            <a:ext cx="6865424" cy="11980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1.3. Развивающее оценивание качества образовательной деятельности по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ПрАООП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3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43808" y="332656"/>
            <a:ext cx="3744416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II. СОДЕРЖАТЕЛЬНЫЙ РАЗДЕЛ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710193" y="1241380"/>
            <a:ext cx="7416824" cy="64807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2.1. Общие положения	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710193" y="2110903"/>
            <a:ext cx="7416824" cy="64807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2.2. Содержание образовательной деятельности с детьми раннего и дошкольного возраста с задержкой психического развития</a:t>
            </a:r>
            <a:endParaRPr lang="ru-RU" b="1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675669" y="2924944"/>
            <a:ext cx="7416824" cy="64807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2.3. Взаимодействие взрослых с детьми.</a:t>
            </a:r>
            <a:endParaRPr lang="ru-RU" b="1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683568" y="3789040"/>
            <a:ext cx="7416824" cy="64807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2.4. Взаимодействие педагогического коллектива с семьями дошкольников с задержкой психического развития</a:t>
            </a:r>
            <a:endParaRPr lang="ru-RU" b="1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683568" y="4725144"/>
            <a:ext cx="7416824" cy="64807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2.5. Программа коррекционно-развивающей работы с детьми с задержкой психического развития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9557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07704" y="1340768"/>
            <a:ext cx="4968551" cy="9361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деятельность с детьми с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ЗПР осуществляется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группах: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70718" y="2470945"/>
            <a:ext cx="2160240" cy="16561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0A"/>
                </a:solidFill>
                <a:latin typeface="Times New Roman"/>
                <a:ea typeface="SimSun"/>
              </a:rPr>
              <a:t>К</a:t>
            </a:r>
            <a:r>
              <a:rPr lang="ru-RU" b="1" i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омпенсирующей направленности </a:t>
            </a: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для детей с ОВЗ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0718" y="4350555"/>
            <a:ext cx="2240146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0A"/>
                </a:solidFill>
                <a:latin typeface="Times New Roman"/>
                <a:ea typeface="SimSun"/>
              </a:rPr>
              <a:t>К</a:t>
            </a:r>
            <a:r>
              <a:rPr lang="ru-RU" b="1" i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омбинированной направленности для </a:t>
            </a:r>
            <a:r>
              <a:rPr lang="ru-RU" b="1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детей с ЗПР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910864" y="2924944"/>
            <a:ext cx="5328592" cy="100811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осуществляется реализация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адаптированной основной образовательной программы дошкольного образования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3067730" y="4530576"/>
            <a:ext cx="5328592" cy="136815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осуществляется реализация </a:t>
            </a:r>
            <a:r>
              <a:rPr lang="ru-RU" b="1" i="1" dirty="0" smtClean="0"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двух программ:</a:t>
            </a:r>
          </a:p>
          <a:p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адаптированная основная образовательная программа образовательной организации </a:t>
            </a:r>
          </a:p>
          <a:p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основная образовательная  программа дошкольного образования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44309" y="614515"/>
            <a:ext cx="291978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2.1. Общие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120044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58117" y="620688"/>
            <a:ext cx="4968551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развития и образования детей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1691680" y="1772816"/>
            <a:ext cx="5544615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физическое развитие</a:t>
            </a:r>
            <a:endParaRPr lang="ru-RU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1672928" y="5085184"/>
            <a:ext cx="5544615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художественно-эстетическое развитие</a:t>
            </a:r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1704498" y="2636912"/>
            <a:ext cx="5544615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социально-коммуникативное развитие</a:t>
            </a:r>
            <a:endParaRPr lang="ru-RU" dirty="0"/>
          </a:p>
        </p:txBody>
      </p:sp>
      <p:sp>
        <p:nvSpPr>
          <p:cNvPr id="13" name="Пятиугольник 12"/>
          <p:cNvSpPr/>
          <p:nvPr/>
        </p:nvSpPr>
        <p:spPr>
          <a:xfrm>
            <a:off x="1704497" y="3475610"/>
            <a:ext cx="5544615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познавательное развитие</a:t>
            </a:r>
            <a:endParaRPr lang="ru-RU" dirty="0"/>
          </a:p>
        </p:txBody>
      </p:sp>
      <p:sp>
        <p:nvSpPr>
          <p:cNvPr id="14" name="Пятиугольник 13"/>
          <p:cNvSpPr/>
          <p:nvPr/>
        </p:nvSpPr>
        <p:spPr>
          <a:xfrm>
            <a:off x="1691679" y="4293096"/>
            <a:ext cx="5544615" cy="5040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речевое развитие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15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63688" y="620688"/>
            <a:ext cx="6048672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2.2. Содержание образовательной деятельности с детьми раннего и дошкольного возраста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ЗПР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0981" y="1906225"/>
            <a:ext cx="2978971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2.2.1. Образовательная деятельность с детьми раннего возраста с задержкой психомоторного и речевого развития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33389" y="1906225"/>
            <a:ext cx="2978971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2.2.2.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с детьми дошкольного возраста с задержкой психического развития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4509120"/>
            <a:ext cx="6480720" cy="158417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учетом специальных образовательных потребностей детей с ЗПР к каждой из образовательных областей добавляется раздел коррекционной программы, который отражает специфику коррекционно-педагогической деятельности с детьми с ЗПР.</a:t>
            </a:r>
          </a:p>
        </p:txBody>
      </p:sp>
    </p:spTree>
    <p:extLst>
      <p:ext uri="{BB962C8B-B14F-4D97-AF65-F5344CB8AC3E}">
        <p14:creationId xmlns:p14="http://schemas.microsoft.com/office/powerpoint/2010/main" val="222820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4540" y="260648"/>
            <a:ext cx="4906888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l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2.3. Взаимодействие взрослых с детьми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764704"/>
            <a:ext cx="6624736" cy="57606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стремиться к реализации права детей на образование, направленное на развитие личности, умственных и физических способностей;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л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юбое обследование ребенка проводить, получив письменное согласие родителей (или лиц, их заменяющих) на психолого-педагогическое сопровождение;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с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 учетом требований ФГОС ДО при оценке динамики продвижения ребенка не сравнивать его ресурс с достижениями других детей;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в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есь персонал, работающий с ребенком, должен соблюдать профессиональную этику;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у каждого ребенка выявить сохранные потенциальные возможности, определить положительные стороны его психического и личностного развития;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с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оздавать для ребенка атмосферу доброжелательности, формировать чувство психологической безопасности;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р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азрабатывать динамичную индивидуальную коррекционно-развивающую программу для каждого ребенка;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с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тимулировать умственное и эмоциональное развитие с опорой на психическое состояние радости, спокойствия;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000A"/>
                </a:solidFill>
                <a:latin typeface="Times New Roman"/>
                <a:ea typeface="SimSun"/>
              </a:rPr>
              <a:t>т</a:t>
            </a:r>
            <a:r>
              <a:rPr lang="ru-RU" sz="1600" dirty="0" smtClean="0">
                <a:solidFill>
                  <a:srgbClr val="00000A"/>
                </a:solidFill>
                <a:effectLst/>
                <a:latin typeface="Times New Roman"/>
                <a:ea typeface="SimSun"/>
              </a:rPr>
              <a:t>ерпеливо обучать ребенка, стимулировать познавательную активность, творчество и изобретательность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464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827584" y="260648"/>
            <a:ext cx="7848872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2.4. Взаимодействие педагогического коллектива с семьями дошкольников с задержкой психического развития</a:t>
            </a:r>
          </a:p>
        </p:txBody>
      </p:sp>
      <p:sp>
        <p:nvSpPr>
          <p:cNvPr id="3" name="Прямоугольник 39"/>
          <p:cNvSpPr>
            <a:spLocks noChangeArrowheads="1"/>
          </p:cNvSpPr>
          <p:nvPr/>
        </p:nvSpPr>
        <p:spPr bwMode="auto">
          <a:xfrm>
            <a:off x="1991309" y="980728"/>
            <a:ext cx="5211762" cy="5040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Направления взаимодействия с семьей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1"/>
          <p:cNvSpPr>
            <a:spLocks noChangeArrowheads="1"/>
          </p:cNvSpPr>
          <p:nvPr/>
        </p:nvSpPr>
        <p:spPr bwMode="auto">
          <a:xfrm>
            <a:off x="658974" y="1556792"/>
            <a:ext cx="7870500" cy="44635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Оказание социально-правовой поддержки семьям воспитанников </a:t>
            </a:r>
          </a:p>
        </p:txBody>
      </p:sp>
      <p:sp>
        <p:nvSpPr>
          <p:cNvPr id="5" name="Прямоугольник 34"/>
          <p:cNvSpPr>
            <a:spLocks noChangeArrowheads="1"/>
          </p:cNvSpPr>
          <p:nvPr/>
        </p:nvSpPr>
        <p:spPr bwMode="auto">
          <a:xfrm>
            <a:off x="661940" y="2168860"/>
            <a:ext cx="8014516" cy="792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Просветительско-разъяснительная работа с родителями до начала посещения ребенком группы</a:t>
            </a:r>
          </a:p>
        </p:txBody>
      </p:sp>
      <p:sp>
        <p:nvSpPr>
          <p:cNvPr id="6" name="Прямоугольник 33"/>
          <p:cNvSpPr>
            <a:spLocks noChangeArrowheads="1"/>
          </p:cNvSpPr>
          <p:nvPr/>
        </p:nvSpPr>
        <p:spPr bwMode="auto">
          <a:xfrm>
            <a:off x="658974" y="3717032"/>
            <a:ext cx="8014516" cy="43735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Оказание психолого-педагогической поддержки семьям детей с ЗПР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32"/>
          <p:cNvSpPr>
            <a:spLocks noChangeArrowheads="1"/>
          </p:cNvSpPr>
          <p:nvPr/>
        </p:nvSpPr>
        <p:spPr bwMode="auto">
          <a:xfrm>
            <a:off x="662929" y="3140968"/>
            <a:ext cx="8043529" cy="4722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Психолого-профилактическая работа с семьями «группы риска»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28"/>
          <p:cNvSpPr>
            <a:spLocks noChangeArrowheads="1"/>
          </p:cNvSpPr>
          <p:nvPr/>
        </p:nvSpPr>
        <p:spPr bwMode="auto">
          <a:xfrm>
            <a:off x="4725389" y="4654372"/>
            <a:ext cx="3637825" cy="2016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1. Психолого-педагогическое консультирование по заявкам родителей.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2. </a:t>
            </a:r>
            <a:r>
              <a:rPr kumimoji="0" lang="ru-RU" altLang="zh-CN" b="1" i="0" u="none" strike="noStrike" cap="none" normalizeH="0" baseline="0" dirty="0" err="1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Психокоррекционная</a:t>
            </a:r>
            <a:r>
              <a:rPr kumimoji="0" lang="ru-RU" altLang="zh-CN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cs typeface="Arial" pitchFamily="34" charset="0"/>
              </a:rPr>
              <a:t> работа в проблемных ситуациях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27"/>
          <p:cNvSpPr>
            <a:spLocks noChangeArrowheads="1"/>
          </p:cNvSpPr>
          <p:nvPr/>
        </p:nvSpPr>
        <p:spPr bwMode="auto">
          <a:xfrm>
            <a:off x="971600" y="4654372"/>
            <a:ext cx="2973956" cy="20162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Пропаганда психолого-педагогических и специальных знаний.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Обучение элементарным методам и приемам коррекционной помощи детям в условиях семьи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3131840" y="4205439"/>
            <a:ext cx="19083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5076056" y="4180912"/>
            <a:ext cx="216024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65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399</TotalTime>
  <Words>1142</Words>
  <Application>Microsoft Office PowerPoint</Application>
  <PresentationFormat>Экран (4:3)</PresentationFormat>
  <Paragraphs>155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Презентация  Адаптированной образовательной программы для детей с ЗПР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2.3. Взаимодействие взрослых с детьми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Планирование образовательной деятельности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36</cp:revision>
  <dcterms:created xsi:type="dcterms:W3CDTF">2022-01-16T11:48:09Z</dcterms:created>
  <dcterms:modified xsi:type="dcterms:W3CDTF">2022-06-24T11:36:31Z</dcterms:modified>
</cp:coreProperties>
</file>