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1" r:id="rId4"/>
    <p:sldId id="271" r:id="rId5"/>
    <p:sldId id="259" r:id="rId6"/>
    <p:sldId id="272" r:id="rId7"/>
    <p:sldId id="273" r:id="rId8"/>
    <p:sldId id="258" r:id="rId9"/>
    <p:sldId id="275" r:id="rId10"/>
    <p:sldId id="283" r:id="rId11"/>
    <p:sldId id="284" r:id="rId12"/>
    <p:sldId id="260" r:id="rId13"/>
    <p:sldId id="274" r:id="rId14"/>
    <p:sldId id="264" r:id="rId15"/>
    <p:sldId id="268" r:id="rId16"/>
    <p:sldId id="263" r:id="rId17"/>
    <p:sldId id="269" r:id="rId18"/>
    <p:sldId id="282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4625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defPPr/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1.jpe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B4C71EC6-210F-42DE-9C53-41977AD35B3D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ransition spd="med">
    <p:dissolve/>
  </p:transition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image" Target="../media/image34.jpeg" /><Relationship Id="rId6" Type="http://schemas.openxmlformats.org/officeDocument/2006/relationships/image" Target="../media/image3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8.jpeg" /><Relationship Id="rId3" Type="http://schemas.openxmlformats.org/officeDocument/2006/relationships/image" Target="../media/image3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Relationship Id="rId5" Type="http://schemas.openxmlformats.org/officeDocument/2006/relationships/image" Target="../media/image7.png" /><Relationship Id="rId6" Type="http://schemas.openxmlformats.org/officeDocument/2006/relationships/image" Target="../media/image8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Relationship Id="rId6" Type="http://schemas.openxmlformats.org/officeDocument/2006/relationships/image" Target="../media/image18.jpeg" /><Relationship Id="rId7" Type="http://schemas.openxmlformats.org/officeDocument/2006/relationships/image" Target="../media/image1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344816" cy="2448272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sz="5400" b="1" smtClean="0"/>
              <a:t>Аппликация как способ развития творческих способностей ребенка</a:t>
            </a:r>
            <a:endParaRPr lang="ru-RU" sz="5400" b="1"/>
          </a:p>
        </p:txBody>
      </p:sp>
      <p:pic>
        <p:nvPicPr>
          <p:cNvPr id="1026" name="Picture 2" descr="C:\Users\Елена\Desktop\Новая папка (4)\20210122_1018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4222" y="3332572"/>
            <a:ext cx="3171105" cy="2794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Новая папка (4)\20210122_0957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3150550"/>
            <a:ext cx="2376264" cy="3003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0548179"/>
      </p:ext>
    </p:extLst>
  </p:cSld>
  <p:clrMapOvr>
    <a:masterClrMapping/>
  </p:clrMapOvr>
  <p:transition spd="med">
    <p:dissolv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898348"/>
            <a:ext cx="6768752" cy="5011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292459450"/>
      </p:ext>
    </p:extLst>
  </p:cSld>
  <p:clrMapOvr>
    <a:masterClrMapping/>
  </p:clrMapOvr>
  <p:transition spd="med">
    <p:dissolv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752456" y="1052736"/>
            <a:ext cx="3925024" cy="2831544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b="1" i="1" u="sng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ТРАДИЦИОННЫЕ </a:t>
            </a:r>
          </a:p>
          <a:p>
            <a:pPr algn="ctr"/>
            <a:r>
              <a:rPr lang="ru-RU" b="1" i="1" u="sng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АППЛИКАЦИИ</a:t>
            </a:r>
          </a:p>
          <a:p>
            <a:pPr algn="ctr"/>
            <a:endParaRPr lang="ru-RU" sz="800" b="1" i="1" u="sng" smtClean="0">
              <a:latin typeface="Book Antiqua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16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вырезание из бумаги и наклеивание плоскостных фигур к фону)</a:t>
            </a:r>
          </a:p>
          <a:p>
            <a:pPr marL="285750" indent="-285750" algn="ctr">
              <a:buFont typeface="Wingdings" pitchFamily="2" charset="2"/>
              <a:buChar char="v"/>
            </a:pPr>
            <a:endParaRPr lang="ru-RU" sz="1600">
              <a:latin typeface="Book Antiqua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endParaRPr lang="ru-RU" smtClean="0">
              <a:latin typeface="Book Antiqua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endParaRPr lang="ru-RU">
              <a:latin typeface="Book Antiqua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endParaRPr lang="ru-RU" smtClean="0">
              <a:latin typeface="Book Antiqua" pitchFamily="18" charset="0"/>
            </a:endParaRPr>
          </a:p>
          <a:p>
            <a:pPr algn="ctr"/>
            <a:endParaRPr lang="ru-RU" sz="1600" smtClean="0">
              <a:latin typeface="Book Antiqua" pitchFamily="18" charset="0"/>
            </a:endParaRPr>
          </a:p>
          <a:p>
            <a:pPr algn="ctr"/>
            <a:endParaRPr lang="ru-RU" sz="1600">
              <a:latin typeface="Book Antiqu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3528392" cy="2177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1576" y="4725143"/>
            <a:ext cx="3938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000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Являются началом овладения детьми навыками работы с бумагой, ножницами, клеем</a:t>
            </a:r>
            <a:endParaRPr lang="ru-RU" sz="2000" b="1">
              <a:solidFill>
                <a:srgbClr val="C00000"/>
              </a:solidFill>
              <a:latin typeface="Arial Unicode MS" panose="020b0604020202020204" pitchFamily="34" charset="-128"/>
              <a:ea typeface="Arial Unicode MS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0640" y="1032346"/>
            <a:ext cx="3925024" cy="267765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b="1" i="1" u="sng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НЕТРАДИЦИОННЫЕ АППЛИКАЦИИ</a:t>
            </a:r>
          </a:p>
          <a:p>
            <a:pPr algn="ctr"/>
            <a:endParaRPr lang="ru-RU" sz="800" b="1" i="1" u="sng" smtClean="0">
              <a:latin typeface="Book Antiqua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1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помимо бумаги используются природные и бросовые материалы (вата, макароны, крупы, яичная скорлупа, нитки, салфетки и др.);</a:t>
            </a:r>
          </a:p>
          <a:p>
            <a:pPr algn="ctr"/>
            <a:endParaRPr lang="ru-RU" sz="800" smtClean="0">
              <a:latin typeface="Arial Unicode MS" panose="020b0604020202020204" pitchFamily="34" charset="-128"/>
              <a:ea typeface="Arial Unicode MS" pitchFamily="34" charset="-128"/>
              <a:cs typeface="Arial Unicode MS" panose="020b0604020202020204" pitchFamily="34" charset="-128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1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бумага также может использована нестандартным способом (скручивание, обрывание и т.д.)</a:t>
            </a:r>
          </a:p>
          <a:p>
            <a:pPr algn="ctr"/>
            <a:endParaRPr lang="ru-RU">
              <a:latin typeface="Book Antiqu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640" y="3404383"/>
            <a:ext cx="1224136" cy="1296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284" y="3568520"/>
            <a:ext cx="1496904" cy="1057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680" y="3449258"/>
            <a:ext cx="105248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4830640" y="4745402"/>
            <a:ext cx="3925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Представляют наибольший интерес, открывая широкий простор </a:t>
            </a:r>
          </a:p>
          <a:p>
            <a:pPr algn="ctr"/>
            <a:r>
              <a:rPr lang="ru-RU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творчества</a:t>
            </a:r>
            <a:endParaRPr lang="ru-RU" b="1">
              <a:solidFill>
                <a:srgbClr val="C00000"/>
              </a:solidFill>
              <a:latin typeface="Arial Unicode MS" panose="020b0604020202020204" pitchFamily="34" charset="-128"/>
              <a:ea typeface="Arial Unicode MS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5079753"/>
      </p:ext>
    </p:extLst>
  </p:cSld>
  <p:clrMapOvr>
    <a:masterClrMapping/>
  </p:clrMapOvr>
  <p:transition spd="med">
    <p:dissolv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 descr="http://1.bp.blogspot.com/-htSVC30QB9M/UG3WR0Ld6DI/AAAAAAAABNA/NMgL6Wfmt6A/s1600/SN85590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55576" y="836712"/>
            <a:ext cx="2624336" cy="2808312"/>
          </a:xfrm>
          <a:prstGeom prst="rect">
            <a:avLst/>
          </a:prstGeom>
          <a:noFill/>
        </p:spPr>
      </p:pic>
      <p:pic>
        <p:nvPicPr>
          <p:cNvPr id="4" name="irc_mi" descr="http://liliya-vasilevskaya.ru/wp-content/uploads/2013/12/podelki-iz-krupy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755274" y="2132856"/>
            <a:ext cx="2088232" cy="252028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rc_mi" descr="http://detsky-mir.com/uploads/images/3/d/a/2/2/70ef48c952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516216" y="834828"/>
            <a:ext cx="1944216" cy="280831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irc_mi" descr="http://www.umka.by/cms/images/32%281%29.jp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971600" y="3789040"/>
            <a:ext cx="1728192" cy="2376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irc_mi" descr="http://img.happy-giraffe.ru/thumbs/580x1000/19982/a6ad952b2ab2190d00f344a39e7e6dc2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6355877" y="3781928"/>
            <a:ext cx="2088232" cy="238337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val="2430318491"/>
      </p:ext>
    </p:extLst>
  </p:cSld>
  <p:clrMapOvr>
    <a:masterClrMapping/>
  </p:clrMapOvr>
  <p:transition spd="med">
    <p:dissolv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Содержимое 3"/>
          <p:cNvSpPr txBox="1"/>
          <p:nvPr/>
        </p:nvSpPr>
        <p:spPr>
          <a:xfrm>
            <a:off x="468313" y="549275"/>
            <a:ext cx="7992119" cy="5039965"/>
          </a:xfrm>
          <a:prstGeom prst="rect">
            <a:avLst/>
          </a:prstGeom>
        </p:spPr>
        <p:txBody>
          <a:bodyPr rtlCol="0">
            <a:noAutofit/>
          </a:bodyPr>
          <a:lstStyle>
            <a:defPPr/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</a:t>
            </a:r>
            <a:r>
              <a:rPr lang="ru-RU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познавательных процессов у детей, формированию таких мыслительных операций, как анализ, синтез, сравнение, обобщение. </a:t>
            </a:r>
          </a:p>
          <a:p>
            <a:pPr marL="0" indent="0" algn="just"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овладения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техникой аппликации </a:t>
            </a:r>
            <a:r>
              <a:rPr lang="ru-RU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ребенка развиваются художественный вкус, творческие способности, наблюдательность, эстетическое восприятие, умение доступными средствами самостоятельно создавать красивое.</a:t>
            </a: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sz="2400" b="1" i="1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b="1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b="1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b="1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b="1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irc_mi" descr="http://rebenok-baby.ru/wp-content/uploads/2011/06/torcev10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44091" y="3933056"/>
            <a:ext cx="1944216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s://encrypted-tbn2.gstatic.com/images?q=tbn:ANd9GcQyh-X5al2N59ZqMy-nana0uz9u0O15M1w3GueYbSkd9VNsXSpTyA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16216" y="3717032"/>
            <a:ext cx="1511399" cy="2099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818721667"/>
      </p:ext>
    </p:extLst>
  </p:cSld>
  <p:clrMapOvr>
    <a:masterClrMapping/>
  </p:clrMapOvr>
  <p:transition spd="med">
    <p:dissolve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Содержимое 2"/>
          <p:cNvSpPr txBox="1"/>
          <p:nvPr/>
        </p:nvSpPr>
        <p:spPr>
          <a:xfrm>
            <a:off x="323850" y="476250"/>
            <a:ext cx="8229600" cy="6096000"/>
          </a:xfrm>
          <a:prstGeom prst="rect">
            <a:avLst/>
          </a:prstGeom>
        </p:spPr>
        <p:txBody>
          <a:bodyPr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ctr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z="860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работы: обучение детей технике аппликации.</a:t>
            </a:r>
          </a:p>
          <a:p>
            <a:pPr marL="274320" indent="-274320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ru-RU" sz="5500" smtClean="0">
                <a:latin typeface="Times New Roman" pitchFamily="18" charset="0"/>
                <a:cs typeface="Times New Roman" pitchFamily="18" charset="0"/>
              </a:rPr>
              <a:t>Данная проблема весьма актуальна. Успешность умственного, эстетического воспитания в значительной степени зависит от того как ребёнок воспринимает окружающее, очень важно, чтобы ребёнок рос счастливым, уверенным в себе.  Для достижения этих целей можно поставить следующие задачи: </a:t>
            </a:r>
          </a:p>
          <a:p>
            <a:pPr marL="274320" indent="-274320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Char char=""/>
              <a:defRPr/>
            </a:pPr>
            <a:r>
              <a:rPr lang="ru-RU" sz="5500" smtClean="0">
                <a:latin typeface="Times New Roman" pitchFamily="18" charset="0"/>
                <a:cs typeface="Times New Roman" pitchFamily="18" charset="0"/>
              </a:rPr>
              <a:t>учить вырезать фигуры или их детали из бумаги, сложенные гармошкой, а симметричные изображения – из бумаги, сложенные пополам; </a:t>
            </a:r>
          </a:p>
          <a:p>
            <a:pPr marL="274320" indent="-274320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Char char=""/>
              <a:defRPr/>
            </a:pPr>
            <a:r>
              <a:rPr lang="ru-RU" sz="5500" smtClean="0">
                <a:latin typeface="Times New Roman" pitchFamily="18" charset="0"/>
                <a:cs typeface="Times New Roman" pitchFamily="18" charset="0"/>
              </a:rPr>
              <a:t>побуждать создавать предметные и сюжетные композиции, дополнять их деталями, обогащающими изображения;</a:t>
            </a:r>
          </a:p>
          <a:p>
            <a:pPr marL="274320" indent="-274320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Char char=""/>
              <a:defRPr/>
            </a:pPr>
            <a:r>
              <a:rPr lang="ru-RU" sz="5500" smtClean="0">
                <a:latin typeface="Times New Roman" pitchFamily="18" charset="0"/>
                <a:cs typeface="Times New Roman" pitchFamily="18" charset="0"/>
              </a:rPr>
              <a:t>формировать навыки аккуратного и бережного отношения к материалам;</a:t>
            </a:r>
          </a:p>
          <a:p>
            <a:pPr marL="0" indent="0" algn="ctr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ru-RU" sz="5500" smtClean="0">
                <a:latin typeface="Times New Roman" pitchFamily="18" charset="0"/>
                <a:cs typeface="Times New Roman" pitchFamily="18" charset="0"/>
              </a:rPr>
              <a:t>Изобразительная деятельность позволяет удовлетворить детскую любознательность, вовлечь ребёнка в активное освоение окружающего мира, помочь ему овладеть способами познания связи между предметами и явлениями. </a:t>
            </a:r>
          </a:p>
          <a:p>
            <a:pPr marL="274320" indent="-274320" algn="ctr">
              <a:buClr>
                <a:schemeClr val="tx1">
                  <a:lumMod val="75000"/>
                  <a:lumOff val="25000"/>
                </a:schemeClr>
              </a:buClr>
              <a:buFont typeface="Wingdings 2"/>
              <a:buChar char=""/>
              <a:defRPr/>
            </a:pPr>
            <a:endParaRPr lang="ru-RU" sz="5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3061757"/>
      </p:ext>
    </p:extLst>
  </p:cSld>
  <p:clrMapOvr>
    <a:masterClrMapping/>
  </p:clrMapOvr>
  <p:transition spd="med">
    <p:dissolv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4"/>
          <p:cNvSpPr txBox="1"/>
          <p:nvPr/>
        </p:nvSpPr>
        <p:spPr>
          <a:xfrm>
            <a:off x="457200" y="500063"/>
            <a:ext cx="8229600" cy="5626100"/>
          </a:xfrm>
          <a:prstGeom prst="rect">
            <a:avLst/>
          </a:prstGeom>
        </p:spPr>
        <p:txBody>
          <a:bodyPr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z="3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аппликацией способствуют развитию мелкой моторики рук. Развитие руки (мелкая моторика и координация движений пальцев рук) находится в тесной связи с развитием речи и мышления ребенка. Кроме того, уровень развития мелкой моторики – один из показателей интеллектуальной готовности к обучению. Обычный ребенок, имеющий высокий уровень развития мелкой моторики, умеет логически рассуждать, у него достаточно развиты память и внимание, связная речь. Занимаясь аппликацией, дети развивают координацию кисти, логическое мышление и пространственное воображение, учатся пользоваться клеем и ножницами.</a:t>
            </a:r>
          </a:p>
          <a:p>
            <a:pPr marL="274320" indent="-274320" algn="ctr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1952601"/>
      </p:ext>
    </p:extLst>
  </p:cSld>
  <p:clrMapOvr>
    <a:masterClrMapping/>
  </p:clrMapOvr>
  <p:transition spd="med">
    <p:dissolve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 txBox="1"/>
          <p:nvPr/>
        </p:nvSpPr>
        <p:spPr>
          <a:xfrm>
            <a:off x="323850" y="476250"/>
            <a:ext cx="8334375" cy="5400675"/>
          </a:xfrm>
          <a:prstGeom prst="rect">
            <a:avLst/>
          </a:prstGeom>
        </p:spPr>
        <p:txBody>
          <a:bodyPr rtlCol="0">
            <a:noAutofit/>
          </a:bodyPr>
          <a:lstStyle>
            <a:defPPr/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Аппликация основана на двух видах деятельности</a:t>
            </a: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Внешняя, подразумевающая производимые руками движения при выполнении вырезания и наклеивания.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Внутренняя, основанная на восприятии картинки, продумывании, что и как следует делать, что должно получиться.</a:t>
            </a:r>
          </a:p>
          <a:p>
            <a:pPr marL="274320" indent="-274320"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endParaRPr lang="ru-RU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4916532"/>
      </p:ext>
    </p:extLst>
  </p:cSld>
  <p:clrMapOvr>
    <a:masterClrMapping/>
  </p:clrMapOvr>
  <p:transition spd="med">
    <p:dissolve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 txBox="1"/>
          <p:nvPr/>
        </p:nvSpPr>
        <p:spPr>
          <a:xfrm>
            <a:off x="457200" y="571500"/>
            <a:ext cx="8229600" cy="5554663"/>
          </a:xfrm>
          <a:prstGeom prst="rect">
            <a:avLst/>
          </a:prstGeom>
        </p:spPr>
        <p:txBody>
          <a:bodyPr/>
          <a:lstStyle>
            <a:defPPr/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Кроме творческих в процессе овладения техникой аппликации в детском саду ставятся и другие обучающие задачи, а именно: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- накопление детьми элементарного опыта в составлении целого из частей; 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- формирование простейших приёмов работы с бумагой: выкладывание, точное присоединение одной детали к другой; 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- формирование умения работать на разных по размеру листах бумаги коллективно и индивидуально.</a:t>
            </a:r>
          </a:p>
          <a:p>
            <a:pPr marL="0" indent="0">
              <a:buFont typeface="Wingdings 2" pitchFamily="18" charset="2"/>
              <a:buNone/>
            </a:pPr>
            <a:endParaRPr lang="ru-RU" altLang="ru-RU" b="1" smtClean="0"/>
          </a:p>
        </p:txBody>
      </p:sp>
      <p:pic>
        <p:nvPicPr>
          <p:cNvPr id="15362" name="Picture 2" descr="E:\Camera\20201009_1005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2080" y="2996952"/>
            <a:ext cx="3119810" cy="32721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E:\Camera\20201009_0743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-2582" t="7517" r="1388" b="15728"/>
          <a:stretch>
            <a:fillRect/>
          </a:stretch>
        </p:blipFill>
        <p:spPr bwMode="auto">
          <a:xfrm>
            <a:off x="290559" y="3399125"/>
            <a:ext cx="4739377" cy="26960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5166848"/>
      </p:ext>
    </p:extLst>
  </p:cSld>
  <p:clrMapOvr>
    <a:masterClrMapping/>
  </p:clrMapOvr>
  <p:transition spd="med">
    <p:dissolve/>
  </p:transition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в детском саду отвечает потребностям и интересам дошкольников и обладает широкими возможностями для познавательного, социально-коммуникативного, речевого, художественно-эстетического, физического развития.</a:t>
            </a:r>
          </a:p>
        </p:txBody>
      </p:sp>
    </p:spTree>
    <p:extLst>
      <p:ext uri="{BB962C8B-B14F-4D97-AF65-F5344CB8AC3E}">
        <p14:creationId xmlns="" xmlns:p14="http://schemas.microsoft.com/office/powerpoint/2010/main" val="1553472961"/>
      </p:ext>
    </p:extLst>
  </p:cSld>
  <p:clrMapOvr>
    <a:masterClrMapping/>
  </p:clrMapOvr>
  <p:transition spd="med">
    <p:dissolve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1"/>
          <p:cNvSpPr txBox="1"/>
          <p:nvPr/>
        </p:nvSpPr>
        <p:spPr>
          <a:xfrm>
            <a:off x="683568" y="692696"/>
            <a:ext cx="777686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b="1" smtClean="0">
                <a:latin typeface="Arial Black" panose="020b0a04020102020204" pitchFamily="34" charset="0"/>
              </a:rPr>
              <a:t>«Рука – это инструмент </a:t>
            </a:r>
            <a:br>
              <a:rPr lang="ru-RU" b="1" smtClean="0">
                <a:latin typeface="Arial Black" panose="020b0a04020102020204" pitchFamily="34" charset="0"/>
              </a:rPr>
            </a:br>
            <a:r>
              <a:rPr lang="ru-RU" b="1" smtClean="0">
                <a:latin typeface="Arial Black" panose="020b0a04020102020204" pitchFamily="34" charset="0"/>
              </a:rPr>
              <a:t>всех инструментов» </a:t>
            </a:r>
            <a:r>
              <a:rPr lang="ru-RU" smtClean="0">
                <a:latin typeface="Arial Black" panose="020b0a04020102020204" pitchFamily="34" charset="0"/>
              </a:rPr>
              <a:t>- </a:t>
            </a:r>
            <a:br>
              <a:rPr lang="ru-RU" smtClean="0">
                <a:latin typeface="Arial Black" panose="020b0a04020102020204" pitchFamily="34" charset="0"/>
              </a:rPr>
            </a:br>
            <a:r>
              <a:rPr lang="ru-RU" sz="3600" smtClean="0">
                <a:latin typeface="Arial Black" panose="020b0a04020102020204" pitchFamily="34" charset="0"/>
                <a:cs typeface="Times New Roman" pitchFamily="18" charset="0"/>
              </a:rPr>
              <a:t>сказал  Аристотель</a:t>
            </a:r>
            <a:r>
              <a:rPr lang="ru-RU" smtClean="0">
                <a:latin typeface="Arial Black" panose="020b0a04020102020204" pitchFamily="34" charset="0"/>
              </a:rPr>
              <a:t>.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2925" y="2664765"/>
            <a:ext cx="2682875" cy="1633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66138" y="2644625"/>
            <a:ext cx="2755900" cy="1762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65801" y="4342457"/>
            <a:ext cx="2700337" cy="1774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41382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/>
            <a:r>
              <a:rPr lang="ru-RU"/>
              <a:t>рисование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9597" y="4557756"/>
            <a:ext cx="18716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3444" y="3719545"/>
            <a:ext cx="23050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27785243"/>
      </p:ext>
    </p:extLst>
  </p:cSld>
  <p:clrMapOvr>
    <a:masterClrMapping/>
  </p:clrMapOvr>
  <p:transition spd="med">
    <p:dissolv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27584" y="836712"/>
            <a:ext cx="7560840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endPara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83671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Продуктивные виды деятельности </a:t>
            </a:r>
            <a:endParaRPr lang="ru-RU" sz="240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это деятельность в которой ребенок, моделируя предметы окружающего мира приходит к созданию реального продукта как материального  воплощения  представлений о предмете, явлении, ситуации. Продуктивная деятельность:  рисование, аппликация, лепка, конструирование из бумаги, создание макетов из природного и бросового материала, создание разного рода поделок, конструирование из строительного материала  и конструкторов.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30155947"/>
      </p:ext>
    </p:extLst>
  </p:cSld>
  <p:clrMapOvr>
    <a:masterClrMapping/>
  </p:clrMapOvr>
  <p:transition spd="med">
    <p:dissolv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/>
          </a:bodyPr>
          <a:lstStyle>
            <a:defPPr/>
          </a:lstStyle>
          <a:p>
            <a:r>
              <a:rPr lang="ru-RU" sz="6000" b="1" smtClean="0">
                <a:solidFill>
                  <a:srgbClr val="C00000"/>
                </a:solidFill>
              </a:rPr>
              <a:t>Рисование</a:t>
            </a:r>
            <a:endParaRPr lang="ru-RU" sz="6000" b="1">
              <a:solidFill>
                <a:srgbClr val="C00000"/>
              </a:solidFill>
            </a:endParaRPr>
          </a:p>
        </p:txBody>
      </p:sp>
      <p:pic>
        <p:nvPicPr>
          <p:cNvPr id="3" name="Picture 2" descr="C:\Users\Елена\Desktop\Видео и фото по безопасности\IMG-20201203-WA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081106"/>
            <a:ext cx="3936438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Новая папка (4)\20201202_1818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2962352"/>
            <a:ext cx="3936437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0761854"/>
      </p:ext>
    </p:extLst>
  </p:cSld>
  <p:clrMapOvr>
    <a:masterClrMapping/>
  </p:clrMapOvr>
  <p:transition spd="med">
    <p:dissolv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Елена\Desktop\Видео и фото по безопасности\IMG-20201203-WA0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3" y="836712"/>
            <a:ext cx="3312368" cy="2916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\Desktop\Видео и фото по безопасности\IMG-20201203-WA0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1" y="801695"/>
            <a:ext cx="3882347" cy="5176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Видео и фото по безопасности\IMG-20201203-WA00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798" y="4005064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2082282"/>
      </p:ext>
    </p:extLst>
  </p:cSld>
  <p:clrMapOvr>
    <a:masterClrMapping/>
  </p:clrMapOvr>
  <p:transition spd="med">
    <p:dissolv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344816" cy="1440160"/>
          </a:xfrm>
        </p:spPr>
        <p:txBody>
          <a:bodyPr>
            <a:normAutofit/>
          </a:bodyPr>
          <a:lstStyle>
            <a:defPPr/>
          </a:lstStyle>
          <a:p>
            <a:r>
              <a:rPr lang="ru-RU" sz="4800" b="1" smtClean="0">
                <a:solidFill>
                  <a:srgbClr val="C00000"/>
                </a:solidFill>
              </a:rPr>
              <a:t>Лепка</a:t>
            </a:r>
            <a:endParaRPr lang="ru-RU" sz="4800" b="1">
              <a:solidFill>
                <a:srgbClr val="C00000"/>
              </a:solidFill>
            </a:endParaRPr>
          </a:p>
        </p:txBody>
      </p:sp>
      <p:pic>
        <p:nvPicPr>
          <p:cNvPr id="3" name="irc_mi" descr="http://deti-i-glina.ru/wp-content/uploads/2012/09/filimonovskaya-igrushka-1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9582" y="836712"/>
            <a:ext cx="266429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rc_mi" descr="http://medvejonok52.ucoz.ru/foto2/8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00241" y="802432"/>
            <a:ext cx="259228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encrypted-tbn1.gstatic.com/images?q=tbn:ANd9GcSXxOyd5jbj11FLvyFQz6bAhafprxJ-D3DoZb8IyLIDgqWdlU0CPw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275856" y="1844824"/>
            <a:ext cx="237626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Александр\Pictures\1v_trud1.jpg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602" y="3717032"/>
            <a:ext cx="230425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rc_mi" descr="http://crafts-school.com/wp-content/uploads/2012/04/Plastic1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6028233" y="3573016"/>
            <a:ext cx="266429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136168" y="4725144"/>
            <a:ext cx="2616348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294615339"/>
      </p:ext>
    </p:extLst>
  </p:cSld>
  <p:clrMapOvr>
    <a:masterClrMapping/>
  </p:clrMapOvr>
  <p:transition spd="med">
    <p:dissolv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36904" cy="1224136"/>
          </a:xfrm>
        </p:spPr>
        <p:txBody>
          <a:bodyPr>
            <a:normAutofit/>
          </a:bodyPr>
          <a:lstStyle>
            <a:defPPr/>
          </a:lstStyle>
          <a:p>
            <a:r>
              <a:rPr lang="ru-RU" sz="4800" b="1" smtClean="0">
                <a:solidFill>
                  <a:srgbClr val="C00000"/>
                </a:solidFill>
              </a:rPr>
              <a:t>Конструирование</a:t>
            </a:r>
            <a:endParaRPr lang="ru-RU" sz="4800" b="1">
              <a:solidFill>
                <a:srgbClr val="C00000"/>
              </a:solidFill>
            </a:endParaRPr>
          </a:p>
        </p:txBody>
      </p:sp>
      <p:pic>
        <p:nvPicPr>
          <p:cNvPr id="5122" name="Picture 2" descr="C:\Users\Елена\Desktop\Новая папка (4)\20201125_1337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1" y="1622223"/>
            <a:ext cx="2962815" cy="4389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лена\Desktop\Новая папка (4)\20201119_1037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5468" y="1622223"/>
            <a:ext cx="3291779" cy="4389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5624365"/>
      </p:ext>
    </p:extLst>
  </p:cSld>
  <p:clrMapOvr>
    <a:masterClrMapping/>
  </p:clrMapOvr>
  <p:transition spd="med">
    <p:dissolv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Содержимое 2"/>
          <p:cNvSpPr txBox="1"/>
          <p:nvPr/>
        </p:nvSpPr>
        <p:spPr>
          <a:xfrm>
            <a:off x="755576" y="548681"/>
            <a:ext cx="7560840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ru-RU" sz="2600" b="1" smtClean="0">
                <a:ea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pic>
        <p:nvPicPr>
          <p:cNvPr id="3076" name="Picture 4" descr="C:\Users\Елена\Desktop\Camera\20200424_234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933552"/>
            <a:ext cx="2462504" cy="48965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78330" y="2100065"/>
            <a:ext cx="3806038" cy="2841103"/>
          </a:xfrm>
          <a:prstGeom prst="rect">
            <a:avLst/>
          </a:prstGeom>
          <a:noFill/>
          <a:ln w="9525">
            <a:noFill/>
            <a:round/>
          </a:ln>
          <a:effectLst/>
        </p:spPr>
      </p:pic>
    </p:spTree>
    <p:extLst>
      <p:ext uri="{BB962C8B-B14F-4D97-AF65-F5344CB8AC3E}">
        <p14:creationId xmlns="" xmlns:p14="http://schemas.microsoft.com/office/powerpoint/2010/main" val="430310978"/>
      </p:ext>
    </p:extLst>
  </p:cSld>
  <p:clrMapOvr>
    <a:masterClrMapping/>
  </p:clrMapOvr>
  <p:transition spd="med">
    <p:dissolv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1368152"/>
          </a:xfrm>
        </p:spPr>
        <p:txBody>
          <a:bodyPr>
            <a:normAutofit/>
          </a:bodyPr>
          <a:lstStyle>
            <a:defPPr/>
          </a:lstStyle>
          <a:p>
            <a:r>
              <a:rPr lang="ru-RU" sz="4800" b="1" smtClean="0">
                <a:solidFill>
                  <a:srgbClr val="C00000"/>
                </a:solidFill>
              </a:rPr>
              <a:t>Аппликация</a:t>
            </a:r>
            <a:endParaRPr lang="ru-RU" sz="4800" b="1">
              <a:solidFill>
                <a:srgbClr val="C00000"/>
              </a:solidFill>
            </a:endParaRPr>
          </a:p>
        </p:txBody>
      </p:sp>
      <p:pic>
        <p:nvPicPr>
          <p:cNvPr id="7170" name="Picture 2" descr="C:\Users\Елена\Desktop\Новая папка (4)\20210122_1025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9716"/>
          <a:stretch>
            <a:fillRect/>
          </a:stretch>
        </p:blipFill>
        <p:spPr bwMode="auto">
          <a:xfrm>
            <a:off x="798038" y="1844824"/>
            <a:ext cx="3381840" cy="407101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Елена\Desktop\Новая папка (4)\20210122_0729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2204864"/>
            <a:ext cx="4176464" cy="31323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5618847"/>
      </p:ext>
    </p:extLst>
  </p:cSld>
  <p:clrMapOvr>
    <a:masterClrMapping/>
  </p:clrMapOvr>
  <p:transition spd="med">
    <p:dissolv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36</Paragraphs>
  <Slides>18</Slides>
  <Notes>0</Notes>
  <TotalTime>446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7">
      <vt:lpstr>Arial</vt:lpstr>
      <vt:lpstr>Calibri</vt:lpstr>
      <vt:lpstr>Arial Black</vt:lpstr>
      <vt:lpstr>Times New Roman</vt:lpstr>
      <vt:lpstr>Arial Unicode MS</vt:lpstr>
      <vt:lpstr>Book Antiqua</vt:lpstr>
      <vt:lpstr>Wingdings</vt:lpstr>
      <vt:lpstr>Wingdings 2</vt:lpstr>
      <vt:lpstr>Тема Office</vt:lpstr>
      <vt:lpstr>Аппликация как способ развития творческих способностей ребенка</vt:lpstr>
      <vt:lpstr>PowerPoint Presentation</vt:lpstr>
      <vt:lpstr>PowerPoint Presentation</vt:lpstr>
      <vt:lpstr>Рисование</vt:lpstr>
      <vt:lpstr>PowerPoint Presentation</vt:lpstr>
      <vt:lpstr>Лепка</vt:lpstr>
      <vt:lpstr>Конструирование</vt:lpstr>
      <vt:lpstr>PowerPoint Presentation</vt:lpstr>
      <vt:lpstr>Аппликация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ИЛЬЯ</dc:creator>
  <cp:lastModifiedBy>Садик</cp:lastModifiedBy>
  <cp:revision>31</cp:revision>
  <dcterms:created xsi:type="dcterms:W3CDTF">2021-01-24T19:24:25Z</dcterms:created>
  <dcterms:modified xsi:type="dcterms:W3CDTF">2023-02-13T20:54:19Z</dcterms:modified>
</cp:coreProperties>
</file>