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96" r:id="rId2"/>
    <p:sldMasterId id="2147483844" r:id="rId3"/>
    <p:sldMasterId id="2147483856" r:id="rId4"/>
  </p:sldMasterIdLst>
  <p:notesMasterIdLst>
    <p:notesMasterId r:id="rId29"/>
  </p:notesMasterIdLst>
  <p:sldIdLst>
    <p:sldId id="311" r:id="rId5"/>
    <p:sldId id="258" r:id="rId6"/>
    <p:sldId id="262" r:id="rId7"/>
    <p:sldId id="300" r:id="rId8"/>
    <p:sldId id="282" r:id="rId9"/>
    <p:sldId id="294" r:id="rId10"/>
    <p:sldId id="296" r:id="rId11"/>
    <p:sldId id="297" r:id="rId12"/>
    <p:sldId id="298" r:id="rId13"/>
    <p:sldId id="299" r:id="rId14"/>
    <p:sldId id="307" r:id="rId15"/>
    <p:sldId id="284" r:id="rId16"/>
    <p:sldId id="301" r:id="rId17"/>
    <p:sldId id="264" r:id="rId18"/>
    <p:sldId id="306" r:id="rId19"/>
    <p:sldId id="303" r:id="rId20"/>
    <p:sldId id="270" r:id="rId21"/>
    <p:sldId id="302" r:id="rId22"/>
    <p:sldId id="285" r:id="rId23"/>
    <p:sldId id="304" r:id="rId24"/>
    <p:sldId id="305" r:id="rId25"/>
    <p:sldId id="260" r:id="rId26"/>
    <p:sldId id="280" r:id="rId27"/>
    <p:sldId id="31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9800A-E34F-42B1-8FCD-85B7647646CC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FD8C2-D0B0-4B6A-8389-3F015217E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00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9C0B95-5AB5-4874-8A21-6D420BC9A335}" type="slidenum">
              <a:rPr lang="ru-RU" smtClean="0">
                <a:latin typeface="Arial" pitchFamily="34" charset="0"/>
              </a:rPr>
              <a:pPr/>
              <a:t>19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29E6B-310B-45AA-A208-C9F28824790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7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6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3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5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4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44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4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32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8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20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6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0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61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2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3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06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90F64-7057-4179-AA76-D70BD519FCF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39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DB722-0140-4A24-ABF1-7F382FADDD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12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29E6B-310B-45AA-A208-C9F28824790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7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6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3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5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4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44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4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32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8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20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6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0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61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2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3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0646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C3DF-A1AF-4D87-89BA-63B1ED2A524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48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2FC2F-E9ED-423B-A008-443B7C4665A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94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9B5AA-1F73-47A7-8A77-DB016A6AB2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95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4BFD9-6AE3-48F6-8AEB-874958007CF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85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7A50F-1EC1-4F83-AD58-DCE9BA0BDB5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78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6075-BE47-479E-BA9F-8C277C42AF0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35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CE47F-B9A1-4F6A-8EC4-A0B1694B228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8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C3DF-A1AF-4D87-89BA-63B1ED2A524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48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B5704-F955-4266-946F-4FA3D666DE2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67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90F64-7057-4179-AA76-D70BD519FCF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39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DB722-0140-4A24-ABF1-7F382FADDD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12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29E6B-310B-45AA-A208-C9F28824790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17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19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66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4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6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5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5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54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5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21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42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38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3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4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30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5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26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70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71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72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73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C3DF-A1AF-4D87-89BA-63B1ED2A524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2FC2F-E9ED-423B-A008-443B7C4665A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9B5AA-1F73-47A7-8A77-DB016A6AB2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4BFD9-6AE3-48F6-8AEB-874958007CF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7A50F-1EC1-4F83-AD58-DCE9BA0BDB5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6075-BE47-479E-BA9F-8C277C42AF0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2FC2F-E9ED-423B-A008-443B7C4665A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947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CE47F-B9A1-4F6A-8EC4-A0B1694B228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B5704-F955-4266-946F-4FA3D666DE2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90F64-7057-4179-AA76-D70BD519FCF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DB722-0140-4A24-ABF1-7F382FADDD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29E6B-310B-45AA-A208-C9F28824790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7" name="Picture 7" descr="Рисунок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8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6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rot="5400000">
              <a:off x="1180" y="-394"/>
              <a:ext cx="3195" cy="5333"/>
              <a:chOff x="1635" y="772"/>
              <a:chExt cx="3665" cy="4102"/>
            </a:xfrm>
          </p:grpSpPr>
          <p:grpSp>
            <p:nvGrpSpPr>
              <p:cNvPr id="36" name="Group 16"/>
              <p:cNvGrpSpPr>
                <a:grpSpLocks/>
              </p:cNvGrpSpPr>
              <p:nvPr/>
            </p:nvGrpSpPr>
            <p:grpSpPr bwMode="auto">
              <a:xfrm>
                <a:off x="1635" y="781"/>
                <a:ext cx="734" cy="4093"/>
                <a:chOff x="1635" y="781"/>
                <a:chExt cx="734" cy="4093"/>
              </a:xfrm>
            </p:grpSpPr>
            <p:sp>
              <p:nvSpPr>
                <p:cNvPr id="5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79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7" name="Group 21"/>
              <p:cNvGrpSpPr>
                <a:grpSpLocks/>
              </p:cNvGrpSpPr>
              <p:nvPr/>
            </p:nvGrpSpPr>
            <p:grpSpPr bwMode="auto">
              <a:xfrm>
                <a:off x="2603" y="772"/>
                <a:ext cx="733" cy="4092"/>
                <a:chOff x="1633" y="783"/>
                <a:chExt cx="733" cy="4092"/>
              </a:xfrm>
            </p:grpSpPr>
            <p:sp>
              <p:nvSpPr>
                <p:cNvPr id="4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2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8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0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6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" name="Group 26"/>
              <p:cNvGrpSpPr>
                <a:grpSpLocks/>
              </p:cNvGrpSpPr>
              <p:nvPr/>
            </p:nvGrpSpPr>
            <p:grpSpPr bwMode="auto">
              <a:xfrm>
                <a:off x="3597" y="781"/>
                <a:ext cx="735" cy="4093"/>
                <a:chOff x="1638" y="781"/>
                <a:chExt cx="735" cy="4093"/>
              </a:xfrm>
            </p:grpSpPr>
            <p:sp>
              <p:nvSpPr>
                <p:cNvPr id="44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8" y="82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4" y="782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8" y="80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4" y="816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9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5" cy="4092"/>
                <a:chOff x="1636" y="783"/>
                <a:chExt cx="735" cy="4092"/>
              </a:xfrm>
            </p:grpSpPr>
            <p:sp>
              <p:nvSpPr>
                <p:cNvPr id="4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7" y="825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4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7" y="808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51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sz="40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11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32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8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20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6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40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0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pic>
        <p:nvPicPr>
          <p:cNvPr id="61" name="Picture 3258" descr="ED00184_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2" name="Picture 3261" descr="j029107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3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0646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C3DF-A1AF-4D87-89BA-63B1ED2A524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484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2FC2F-E9ED-423B-A008-443B7C4665A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947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9B5AA-1F73-47A7-8A77-DB016A6AB2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959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4BFD9-6AE3-48F6-8AEB-874958007CF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855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7A50F-1EC1-4F83-AD58-DCE9BA0BDB5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7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9B5AA-1F73-47A7-8A77-DB016A6AB2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959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6075-BE47-479E-BA9F-8C277C42AF0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358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CE47F-B9A1-4F6A-8EC4-A0B1694B228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88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B5704-F955-4266-946F-4FA3D666DE2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676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90F64-7057-4179-AA76-D70BD519FCF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394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DB722-0140-4A24-ABF1-7F382FADDD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1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4BFD9-6AE3-48F6-8AEB-874958007CF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85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7A50F-1EC1-4F83-AD58-DCE9BA0BDB5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7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76075-BE47-479E-BA9F-8C277C42AF0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3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CE47F-B9A1-4F6A-8EC4-A0B1694B228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8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B5704-F955-4266-946F-4FA3D666DE2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6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8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32" name="Picture 36" descr="ED00184_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032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8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32" name="Picture 36" descr="ED00184_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032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5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16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45" name="Picture 36" descr="ED00184_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A0B2C-A825-4AAE-B74D-2280E33CE43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>
              <a:solidFill>
                <a:srgbClr val="000000"/>
              </a:solidFill>
            </a:endParaRPr>
          </a:p>
        </p:txBody>
      </p:sp>
      <p:grpSp>
        <p:nvGrpSpPr>
          <p:cNvPr id="8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87 w 87"/>
                <a:gd name="T1" fmla="*/ 378 h 378"/>
                <a:gd name="T2" fmla="*/ 70 w 87"/>
                <a:gd name="T3" fmla="*/ 304 h 378"/>
                <a:gd name="T4" fmla="*/ 57 w 87"/>
                <a:gd name="T5" fmla="*/ 237 h 378"/>
                <a:gd name="T6" fmla="*/ 35 w 87"/>
                <a:gd name="T7" fmla="*/ 172 h 378"/>
                <a:gd name="T8" fmla="*/ 22 w 87"/>
                <a:gd name="T9" fmla="*/ 118 h 378"/>
                <a:gd name="T10" fmla="*/ 1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76 w 76"/>
                <a:gd name="T1" fmla="*/ 69 h 69"/>
                <a:gd name="T2" fmla="*/ 59 w 76"/>
                <a:gd name="T3" fmla="*/ 47 h 69"/>
                <a:gd name="T4" fmla="*/ 40 w 76"/>
                <a:gd name="T5" fmla="*/ 27 h 69"/>
                <a:gd name="T6" fmla="*/ 24 w 76"/>
                <a:gd name="T7" fmla="*/ 15 h 69"/>
                <a:gd name="T8" fmla="*/ 11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>
                <a:solidFill>
                  <a:srgbClr val="000000"/>
                </a:solidFill>
              </a:endParaRPr>
            </a:p>
          </p:txBody>
        </p:sp>
      </p:grpSp>
      <p:pic>
        <p:nvPicPr>
          <p:cNvPr id="32" name="Picture 36" descr="ED00184_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032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jakovskij.%20Kem%20bit.doc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hyperlink" Target="http://www.stihi-rus.ru/1/Mayakovskiy/" TargetMode="External"/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VNCcjIsXHE" TargetMode="Externa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>
                <a:solidFill>
                  <a:srgbClr val="FF0000"/>
                </a:solidFill>
                <a:latin typeface="a_BremenNr" pitchFamily="82" charset="-52"/>
              </a:rPr>
              <a:t>Урок окружающего мира </a:t>
            </a:r>
            <a:br>
              <a:rPr lang="ru-RU" sz="5400" b="1" dirty="0">
                <a:solidFill>
                  <a:srgbClr val="FF0000"/>
                </a:solidFill>
                <a:latin typeface="a_BremenNr" pitchFamily="82" charset="-52"/>
              </a:rPr>
            </a:br>
            <a:r>
              <a:rPr lang="ru-RU" sz="5400" b="1" dirty="0">
                <a:solidFill>
                  <a:srgbClr val="0000FF"/>
                </a:solidFill>
                <a:latin typeface="Staccato222 BT" pitchFamily="66" charset="0"/>
              </a:rPr>
              <a:t>«Все профессии важны»</a:t>
            </a:r>
            <a:br>
              <a:rPr lang="ru-RU" sz="6000" b="1" dirty="0">
                <a:solidFill>
                  <a:srgbClr val="0000FF"/>
                </a:solidFill>
                <a:latin typeface="AGReverence-Oblique" pitchFamily="34" charset="0"/>
              </a:rPr>
            </a:br>
            <a:r>
              <a:rPr lang="ru-RU" sz="4000" b="1" dirty="0">
                <a:solidFill>
                  <a:srgbClr val="009900"/>
                </a:solidFill>
              </a:rPr>
              <a:t> 2-Д класс</a:t>
            </a:r>
            <a:br>
              <a:rPr lang="ru-RU" sz="4000" b="1" dirty="0">
                <a:solidFill>
                  <a:srgbClr val="009900"/>
                </a:solidFill>
              </a:rPr>
            </a:b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67744" y="4221088"/>
            <a:ext cx="6400800" cy="1752600"/>
          </a:xfrm>
        </p:spPr>
        <p:txBody>
          <a:bodyPr/>
          <a:lstStyle/>
          <a:p>
            <a:pPr algn="r"/>
            <a:r>
              <a:rPr lang="ru-RU" sz="2400" b="1" dirty="0">
                <a:solidFill>
                  <a:srgbClr val="0000CC"/>
                </a:solidFill>
              </a:rPr>
              <a:t>Алиева Надежда </a:t>
            </a:r>
            <a:r>
              <a:rPr lang="ru-RU" sz="2400" b="1" dirty="0" err="1">
                <a:solidFill>
                  <a:srgbClr val="0000CC"/>
                </a:solidFill>
              </a:rPr>
              <a:t>Шовгуевна</a:t>
            </a:r>
            <a:br>
              <a:rPr lang="ru-RU" sz="24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учитель начальных классов</a:t>
            </a:r>
            <a:br>
              <a:rPr lang="ru-RU" sz="24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МБОУ «ОКЛ им. </a:t>
            </a:r>
            <a:r>
              <a:rPr lang="ru-RU" sz="2400" b="1" dirty="0" err="1">
                <a:solidFill>
                  <a:srgbClr val="0000CC"/>
                </a:solidFill>
              </a:rPr>
              <a:t>Г.Т.Берегового</a:t>
            </a:r>
            <a:r>
              <a:rPr lang="ru-RU" sz="2400" b="1" dirty="0">
                <a:solidFill>
                  <a:srgbClr val="0000CC"/>
                </a:solidFill>
              </a:rPr>
              <a:t>» </a:t>
            </a:r>
            <a:r>
              <a:rPr lang="ru-RU" sz="2400" b="1" dirty="0" err="1">
                <a:solidFill>
                  <a:srgbClr val="0000CC"/>
                </a:solidFill>
              </a:rPr>
              <a:t>г.Симферополя</a:t>
            </a:r>
            <a:endParaRPr lang="ru-RU" sz="2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Строительство 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402" name="Picture 2" descr="C:\Users\acer\Desktop\dbaotdotfz_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60648"/>
            <a:ext cx="2945904" cy="2209428"/>
          </a:xfrm>
          <a:prstGeom prst="rect">
            <a:avLst/>
          </a:prstGeom>
          <a:noFill/>
        </p:spPr>
      </p:pic>
      <p:pic>
        <p:nvPicPr>
          <p:cNvPr id="102403" name="Picture 3" descr="C:\Users\acer\Desktop\painter-jobs-in-ceb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3501008"/>
            <a:ext cx="2500536" cy="2500536"/>
          </a:xfrm>
          <a:prstGeom prst="rect">
            <a:avLst/>
          </a:prstGeom>
          <a:noFill/>
        </p:spPr>
      </p:pic>
      <p:pic>
        <p:nvPicPr>
          <p:cNvPr id="102404" name="Picture 4" descr="C:\Users\acer\Desktop\0_mediu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3717032"/>
            <a:ext cx="3497560" cy="2331707"/>
          </a:xfrm>
          <a:prstGeom prst="rect">
            <a:avLst/>
          </a:prstGeom>
          <a:noFill/>
        </p:spPr>
      </p:pic>
      <p:pic>
        <p:nvPicPr>
          <p:cNvPr id="102405" name="Picture 5" descr="C:\Users\acer\Desktop\pic_396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88640"/>
            <a:ext cx="2911872" cy="21839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249289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Каменщик</a:t>
            </a:r>
            <a:r>
              <a:rPr lang="ru-RU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4168" y="249289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Сварщик</a:t>
            </a:r>
            <a:r>
              <a:rPr lang="ru-RU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623731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Экскаваторщик</a:t>
            </a:r>
            <a:r>
              <a:rPr lang="ru-RU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44208" y="623731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Маляр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Работа в тетради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Страница 80</a:t>
            </a:r>
          </a:p>
          <a:p>
            <a:r>
              <a:rPr lang="ru-RU" dirty="0"/>
              <a:t>Упражнение  №1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Игра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 bwMode="auto">
          <a:xfrm>
            <a:off x="762000" y="1268760"/>
            <a:ext cx="8229600" cy="478120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ru-RU" sz="5400" i="1" dirty="0">
                <a:solidFill>
                  <a:srgbClr val="009900"/>
                </a:solidFill>
              </a:rPr>
              <a:t>«Волшебный мешок» </a:t>
            </a:r>
          </a:p>
        </p:txBody>
      </p:sp>
      <p:pic>
        <p:nvPicPr>
          <p:cNvPr id="81924" name="Picture 4" descr="Миссия &quot;Фотошоп&quot; Клипарты и скрап наборы: Скрап набор - Рататуй (Ratatouille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988840"/>
            <a:ext cx="5733323" cy="429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Работа в учебнике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стр.124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bk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700808"/>
            <a:ext cx="5325436" cy="36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Физкультминутка 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1" y="1124744"/>
            <a:ext cx="4663166" cy="487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«Собери  пословицы»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 спеши языком,        </a:t>
            </a:r>
          </a:p>
          <a:p>
            <a:r>
              <a:rPr lang="ru-RU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Делу время,  </a:t>
            </a:r>
          </a:p>
          <a:p>
            <a:r>
              <a:rPr lang="ru-RU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Без труда,</a:t>
            </a:r>
          </a:p>
          <a:p>
            <a:pPr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торопись делом.</a:t>
            </a:r>
          </a:p>
          <a:p>
            <a:pPr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потехе -  час.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не вынешь рыбку из пруда.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1 -0.0104 L 0.06042 -0.2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3 0.08279 L 0.3493 -0.25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48 -0.08904 L 0.32048 -0.422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«Кто сделал хлеб?»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3200" i="1" dirty="0">
                <a:solidFill>
                  <a:srgbClr val="7030A0"/>
                </a:solidFill>
              </a:rPr>
              <a:t>А.Дитрих, </a:t>
            </a:r>
            <a:r>
              <a:rPr lang="ru-RU" sz="3200" i="1" dirty="0" err="1">
                <a:solidFill>
                  <a:srgbClr val="7030A0"/>
                </a:solidFill>
              </a:rPr>
              <a:t>Г.Юрмин</a:t>
            </a:r>
            <a:r>
              <a:rPr lang="ru-RU" sz="3200" i="1" dirty="0">
                <a:solidFill>
                  <a:srgbClr val="7030A0"/>
                </a:solidFill>
              </a:rPr>
              <a:t>, </a:t>
            </a:r>
            <a:r>
              <a:rPr lang="ru-RU" sz="3200" i="1" dirty="0" err="1">
                <a:solidFill>
                  <a:srgbClr val="7030A0"/>
                </a:solidFill>
              </a:rPr>
              <a:t>Р.Кошурникова</a:t>
            </a:r>
            <a:br>
              <a:rPr lang="ru-RU" dirty="0">
                <a:solidFill>
                  <a:srgbClr val="7030A0"/>
                </a:solidFill>
              </a:rPr>
            </a:b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bk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-326332"/>
            <a:ext cx="5325436" cy="36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Без имени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4663" y="0"/>
            <a:ext cx="5083175" cy="61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60483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0066FF"/>
              </a:solidFill>
              <a:effectLst>
                <a:outerShdw dist="20320" dir="1799969" algn="tl" rotWithShape="0">
                  <a:srgbClr val="000000">
                    <a:alpha val="39998"/>
                  </a:srgbClr>
                </a:outerShdw>
              </a:effectLst>
              <a:latin typeface="Haettenschweiler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6913562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200" b="1" kern="10" dirty="0">
                <a:ln w="9525">
                  <a:round/>
                  <a:headEnd/>
                  <a:tailEnd/>
                </a:ln>
                <a:solidFill>
                  <a:schemeClr val="accent2">
                    <a:alpha val="94116"/>
                  </a:schemeClr>
                </a:solidFill>
                <a:latin typeface="Arial Narrow"/>
              </a:rPr>
              <a:t>Все профессии важны,</a:t>
            </a: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971550" y="4868863"/>
            <a:ext cx="684053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200" b="1" kern="10">
                <a:ln w="9525">
                  <a:round/>
                  <a:headEnd/>
                  <a:tailEnd/>
                </a:ln>
                <a:solidFill>
                  <a:srgbClr val="FF3300">
                    <a:alpha val="81960"/>
                  </a:srgbClr>
                </a:solidFill>
                <a:latin typeface="Arial"/>
                <a:cs typeface="Arial"/>
              </a:rPr>
              <a:t>все профессии нужны.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265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Какая профессия самая главная?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29" grpId="0" animBg="1"/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Это нужно прочитать!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0945182">
            <a:off x="293792" y="1084437"/>
            <a:ext cx="2940177" cy="3384376"/>
          </a:xfrm>
          <a:prstGeom prst="rect">
            <a:avLst/>
          </a:prstGeom>
          <a:noFill/>
          <a:ln/>
        </p:spPr>
      </p:pic>
      <p:pic>
        <p:nvPicPr>
          <p:cNvPr id="5" name="Picture 4" descr="cardim855">
            <a:hlinkClick r:id="rId3" action="ppaction://hlinkfile" tooltip="В. В. Маяковский. Кем быть?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39052">
            <a:off x="5796136" y="1340768"/>
            <a:ext cx="3182937" cy="4195762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2132856"/>
            <a:ext cx="3051989" cy="424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4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>
                <a:solidFill>
                  <a:srgbClr val="FF0000"/>
                </a:solidFill>
              </a:rPr>
              <a:t>Кем я мечтаю быть?</a:t>
            </a:r>
            <a:br>
              <a:rPr lang="ru-RU">
                <a:solidFill>
                  <a:srgbClr val="FF0000"/>
                </a:solidFill>
              </a:rPr>
            </a:br>
            <a:br>
              <a:rPr lang="ru-RU">
                <a:solidFill>
                  <a:srgbClr val="FF0000"/>
                </a:solidFill>
              </a:rPr>
            </a:br>
            <a:br>
              <a:rPr lang="ru-RU">
                <a:solidFill>
                  <a:srgbClr val="FF0000"/>
                </a:solidFill>
              </a:rPr>
            </a:br>
            <a:br>
              <a:rPr lang="ru-RU">
                <a:solidFill>
                  <a:srgbClr val="FF0000"/>
                </a:solidFill>
              </a:rPr>
            </a:br>
            <a:endParaRPr lang="ru-RU">
              <a:solidFill>
                <a:srgbClr val="FF0000"/>
              </a:solidFill>
            </a:endParaRPr>
          </a:p>
        </p:txBody>
      </p:sp>
      <p:pic>
        <p:nvPicPr>
          <p:cNvPr id="4" name="Содержимое 3" descr="мечтатель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2309812" y="1829594"/>
            <a:ext cx="4524375" cy="4067175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ru-RU" sz="2800" b="1" dirty="0">
                <a:solidFill>
                  <a:srgbClr val="009900"/>
                </a:solidFill>
              </a:rPr>
              <a:t>«Кому добавки?»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«Какой зуб вас беспокоит?»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«Большое спасибо за покупку» 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«Вам посылка, распишитесь»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«В мою сеть попало много рыбы»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«Тема сегодняшнего урока «Полезные ископаемые»</a:t>
            </a:r>
          </a:p>
          <a:p>
            <a:r>
              <a:rPr lang="ru-RU" sz="2800" b="1" dirty="0">
                <a:solidFill>
                  <a:srgbClr val="009900"/>
                </a:solidFill>
              </a:rPr>
              <a:t>«Присаживайтесь, как будем стричься?»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>
                <a:solidFill>
                  <a:srgbClr val="FF0000"/>
                </a:solidFill>
              </a:rPr>
              <a:t>Кто так говорит?</a:t>
            </a:r>
          </a:p>
        </p:txBody>
      </p:sp>
      <p:pic>
        <p:nvPicPr>
          <p:cNvPr id="4" name="Picture 5" descr="7383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196752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2708920"/>
            <a:ext cx="34067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Users\МАРИНА\Desktop\23aeoskc21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3212976"/>
            <a:ext cx="3168352" cy="345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школа3\Desktop\ПРОФЕССИИ\p200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908720"/>
            <a:ext cx="2843251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В Амурской области вводится запрет на лов рыбы - Природопользование на портале Eco-Media.ru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2780" y="1052736"/>
            <a:ext cx="3264363" cy="2448272"/>
          </a:xfrm>
          <a:prstGeom prst="rect">
            <a:avLst/>
          </a:prstGeom>
          <a:noFill/>
        </p:spPr>
      </p:pic>
      <p:pic>
        <p:nvPicPr>
          <p:cNvPr id="11" name="Picture 5" descr="teacher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1052736"/>
            <a:ext cx="37069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школа3\Desktop\ПРОФЕССИИ карт\gal_konkurs_02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4048" y="908720"/>
            <a:ext cx="3812224" cy="285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</a:rPr>
              <a:t>Много в мире профессий разных,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</a:rPr>
              <a:t>Какую выбрать – не узнаешь сразу.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</a:rPr>
              <a:t>В жизни всё сгодится,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</a:rPr>
              <a:t>Стоит только хорошо учиться.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animashky.ru/flist/obludi/47/14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C:\Users\acer\Desktop\4a9bc9fa4e6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3"/>
          <p:cNvSpPr>
            <a:spLocks noChangeArrowheads="1" noChangeShapeType="1" noTextEdit="1"/>
          </p:cNvSpPr>
          <p:nvPr/>
        </p:nvSpPr>
        <p:spPr bwMode="auto">
          <a:xfrm>
            <a:off x="838200" y="762000"/>
            <a:ext cx="7162800" cy="5029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Всем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большое спасибо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внимание и участие! </a:t>
            </a:r>
          </a:p>
        </p:txBody>
      </p:sp>
      <p:pic>
        <p:nvPicPr>
          <p:cNvPr id="31747" name="Picture 5" descr="6_schati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"/>
            <a:ext cx="9429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bk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0" y="3962400"/>
            <a:ext cx="2438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стр.128-129</a:t>
            </a:r>
            <a:b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 «Профессии»</a:t>
            </a: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468313" y="2785069"/>
            <a:ext cx="835183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Где работают родители?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они по профессии?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полезна их работа для людей?</a:t>
            </a:r>
          </a:p>
        </p:txBody>
      </p:sp>
      <p:pic>
        <p:nvPicPr>
          <p:cNvPr id="4" name="Рисунок 3" descr="Владимир Маяковский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052736"/>
            <a:ext cx="10801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Источники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Учебник «Окружающий мир». 2 класс. </a:t>
            </a:r>
            <a:r>
              <a:rPr lang="ru-RU" sz="2800" dirty="0" err="1">
                <a:solidFill>
                  <a:prstClr val="black"/>
                </a:solidFill>
              </a:rPr>
              <a:t>А.А.Плешаков</a:t>
            </a:r>
            <a:r>
              <a:rPr lang="ru-RU" sz="2800" dirty="0">
                <a:solidFill>
                  <a:prstClr val="black"/>
                </a:solidFill>
              </a:rPr>
              <a:t>. УМК «Школа России»</a:t>
            </a:r>
            <a:endParaRPr lang="ru-RU" dirty="0">
              <a:hlinkClick r:id="rId2"/>
            </a:endParaRPr>
          </a:p>
          <a:p>
            <a:r>
              <a:rPr lang="ru-RU" sz="2800" dirty="0">
                <a:hlinkClick r:id="rId2"/>
              </a:rPr>
              <a:t>«Все профессии важны» -мультфильм </a:t>
            </a:r>
            <a:r>
              <a:rPr lang="en-US" sz="2800" dirty="0">
                <a:hlinkClick r:id="rId2"/>
              </a:rPr>
              <a:t>http://www.youtube.com/watch?v=YVNCcjIsXHE</a:t>
            </a:r>
            <a:endParaRPr lang="ru-RU" sz="28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458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/>
              <a:t>    </a:t>
            </a:r>
            <a:r>
              <a:rPr lang="ru-RU" sz="4000" b="1">
                <a:solidFill>
                  <a:srgbClr val="FF0000"/>
                </a:solidFill>
              </a:rPr>
              <a:t>Так что же такое профессия?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dirty="0">
                <a:solidFill>
                  <a:srgbClr val="CC0000"/>
                </a:solidFill>
              </a:rPr>
              <a:t>Профессия - </a:t>
            </a:r>
            <a:r>
              <a:rPr lang="ru-RU" sz="4000" dirty="0"/>
              <a:t> это основной род занятий человека, его трудовая деятельность.</a:t>
            </a:r>
          </a:p>
          <a:p>
            <a:pPr algn="r" eaLnBrk="1" hangingPunct="1">
              <a:buNone/>
            </a:pPr>
            <a:endParaRPr lang="ru-RU" sz="3600" i="1" dirty="0"/>
          </a:p>
          <a:p>
            <a:pPr algn="r" eaLnBrk="1" hangingPunct="1">
              <a:buNone/>
            </a:pPr>
            <a:r>
              <a:rPr lang="ru-RU" sz="3600" i="1" dirty="0"/>
              <a:t>(Толковый словарь С.И. Ожегова)</a:t>
            </a:r>
          </a:p>
          <a:p>
            <a:pPr eaLnBrk="1" hangingPunct="1">
              <a:buNone/>
            </a:pPr>
            <a:endParaRPr lang="ru-RU" sz="4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Работа в учебнике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Страница 124</a:t>
            </a:r>
          </a:p>
        </p:txBody>
      </p:sp>
      <p:pic>
        <p:nvPicPr>
          <p:cNvPr id="4" name="Picture 6" descr="bk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276872"/>
            <a:ext cx="5325436" cy="36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484784"/>
            <a:ext cx="2128193" cy="3234276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 rot="10800000">
            <a:off x="1444317" y="4549510"/>
            <a:ext cx="5141586" cy="1958175"/>
          </a:xfrm>
          <a:prstGeom prst="wedgeEllipseCallout">
            <a:avLst>
              <a:gd name="adj1" fmla="val -50490"/>
              <a:gd name="adj2" fmla="val 16467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63688" y="5085184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Мне хотелось бы узнать о …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11560" y="2132856"/>
            <a:ext cx="4392488" cy="1584176"/>
          </a:xfrm>
          <a:prstGeom prst="wedgeRoundRectCallout">
            <a:avLst>
              <a:gd name="adj1" fmla="val 86382"/>
              <a:gd name="adj2" fmla="val -38901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5576" y="2276872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Я думаю, что узнаю…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492896"/>
            <a:ext cx="6408712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Промышленность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7282" name="Picture 2" descr="http://im1-tub-ru.yandex.net/i?id=3852e19367599998e6ab8ab887f37f35-120-144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4025" y="872162"/>
            <a:ext cx="2691534" cy="20810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525" y="2825953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Сталевар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7284" name="AutoShape 4" descr="СССР глазами National Geograph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7286" name="AutoShape 6" descr="СССР глазами National Geograph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7288" name="Picture 8" descr="СССР глазами National Geographi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1221760"/>
            <a:ext cx="1892449" cy="31108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64288" y="414908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Ткачиха</a:t>
            </a:r>
            <a:r>
              <a:rPr lang="ru-RU" sz="2400" dirty="0"/>
              <a:t> </a:t>
            </a:r>
          </a:p>
        </p:txBody>
      </p:sp>
      <p:pic>
        <p:nvPicPr>
          <p:cNvPr id="97290" name="Picture 10" descr="o kuznecax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1426" y="3761229"/>
            <a:ext cx="3151675" cy="243686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51720" y="594928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Кузнец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86" y="51773"/>
            <a:ext cx="8132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99695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Сельское хозяйство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C:\Users\школа3\Desktop\ПРОФЕССИИ карт\DSC00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88640"/>
            <a:ext cx="32646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31640" y="263691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Доярка</a:t>
            </a:r>
            <a:r>
              <a:rPr lang="ru-RU" dirty="0"/>
              <a:t> </a:t>
            </a:r>
          </a:p>
        </p:txBody>
      </p:sp>
      <p:sp>
        <p:nvSpPr>
          <p:cNvPr id="100354" name="AutoShape 2" descr="Люди за работой Разное Люди МИР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56" name="AutoShape 4" descr="Люди за работой Разное Люди МИР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58" name="AutoShape 6" descr="Люди за работой Разное Люди МИР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60" name="AutoShape 8" descr="Милиционеры на время жатвы меняют профессию и убирают урожа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0361" name="Picture 9" descr="C:\Users\acer\Desktop\комбайнер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188640"/>
            <a:ext cx="2720727" cy="256044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940152" y="270892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Комбайнёр</a:t>
            </a:r>
            <a:r>
              <a:rPr lang="ru-RU" dirty="0"/>
              <a:t> </a:t>
            </a:r>
          </a:p>
        </p:txBody>
      </p:sp>
      <p:pic>
        <p:nvPicPr>
          <p:cNvPr id="100363" name="Picture 11" descr="Молодежь возвращается в сел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3717031"/>
            <a:ext cx="3096344" cy="202817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47664" y="59492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Телятница</a:t>
            </a:r>
            <a:r>
              <a:rPr lang="ru-RU" dirty="0"/>
              <a:t> </a:t>
            </a:r>
          </a:p>
        </p:txBody>
      </p:sp>
      <p:sp>
        <p:nvSpPr>
          <p:cNvPr id="100365" name="AutoShape 13" descr="Педиатра, изгонявшего бесов, выпустили из психбольн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0367" name="AutoShape 15" descr="Педиатра, изгонявшего бесов, выпустили из психбольн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0368" name="Picture 16" descr="C:\Users\acer\Desktop\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717032"/>
            <a:ext cx="2808312" cy="234026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796136" y="630932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Пчеловод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Торговля 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9330" name="Picture 2" descr="найти &quot; Страница 1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356992"/>
            <a:ext cx="3312368" cy="26763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5976" y="544522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Продавец </a:t>
            </a:r>
          </a:p>
        </p:txBody>
      </p:sp>
      <p:sp>
        <p:nvSpPr>
          <p:cNvPr id="99334" name="AutoShape 6" descr="Группа компаний &quot;псм-групп&quot; клининг уборка европейского каче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9336" name="AutoShape 8" descr="Группа компаний &quot;псм-групп&quot; клининг уборка европейского каче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9337" name="Picture 9" descr="C:\Users\acer\Desktop\i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116632"/>
            <a:ext cx="2843386" cy="25088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32240" y="285293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Кассир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Транспорт 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8307" name="AutoShape 3" descr="MagicNet.ee - Новости - Новый истребитель Су-30СМ для ВВС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8308" name="Picture 4" descr="C:\Users\acer\Desktop\1360781917_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068960"/>
            <a:ext cx="3810000" cy="25384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587727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Лётчик </a:t>
            </a:r>
          </a:p>
        </p:txBody>
      </p:sp>
      <p:pic>
        <p:nvPicPr>
          <p:cNvPr id="98309" name="Picture 5" descr="C:\Users\acer\Desktop\f4f992063e97dc0278baea25db4382bethumb640x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88640"/>
            <a:ext cx="2927987" cy="219599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64288" y="263691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Шофёр</a:t>
            </a:r>
            <a:r>
              <a:rPr lang="ru-RU" dirty="0"/>
              <a:t> </a:t>
            </a:r>
          </a:p>
        </p:txBody>
      </p:sp>
      <p:pic>
        <p:nvPicPr>
          <p:cNvPr id="98310" name="Picture 6" descr="C:\Users\acer\Desktop\main13941655_20965c829c79d0d7278f2db0038507a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9" y="1"/>
            <a:ext cx="3312240" cy="22048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227687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Кассир</a:t>
            </a:r>
            <a:r>
              <a:rPr lang="ru-RU" dirty="0"/>
              <a:t> </a:t>
            </a:r>
          </a:p>
        </p:txBody>
      </p:sp>
      <p:pic>
        <p:nvPicPr>
          <p:cNvPr id="98311" name="Picture 7" descr="C:\Users\acer\Desktop\d63fac08be8b84f4503fc96553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64088" y="3956179"/>
            <a:ext cx="3494162" cy="232555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56176" y="342900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Контролёр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268</Words>
  <Application>Microsoft Office PowerPoint</Application>
  <PresentationFormat>Экран (4:3)</PresentationFormat>
  <Paragraphs>78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24</vt:i4>
      </vt:variant>
    </vt:vector>
  </HeadingPairs>
  <TitlesOfParts>
    <vt:vector size="39" baseType="lpstr">
      <vt:lpstr>a_BremenNr</vt:lpstr>
      <vt:lpstr>AGReverence-Oblique</vt:lpstr>
      <vt:lpstr>Arial</vt:lpstr>
      <vt:lpstr>Arial Narrow</vt:lpstr>
      <vt:lpstr>Calibri</vt:lpstr>
      <vt:lpstr>Candara</vt:lpstr>
      <vt:lpstr>Haettenschweiler</vt:lpstr>
      <vt:lpstr>Impact</vt:lpstr>
      <vt:lpstr>Staccato222 BT</vt:lpstr>
      <vt:lpstr>Symbol</vt:lpstr>
      <vt:lpstr>Times New Roman</vt:lpstr>
      <vt:lpstr>3_Тема Office</vt:lpstr>
      <vt:lpstr>2_Тема Office</vt:lpstr>
      <vt:lpstr>Волна</vt:lpstr>
      <vt:lpstr>Тема Office</vt:lpstr>
      <vt:lpstr>Урок окружающего мира  «Все профессии важны»  2-Д класс </vt:lpstr>
      <vt:lpstr>Кто так говорит?</vt:lpstr>
      <vt:lpstr>    Так что же такое профессия?</vt:lpstr>
      <vt:lpstr>Работа в учебнике</vt:lpstr>
      <vt:lpstr>Презентация PowerPoint</vt:lpstr>
      <vt:lpstr>Промышленность</vt:lpstr>
      <vt:lpstr>Сельское хозяйство</vt:lpstr>
      <vt:lpstr>Торговля  </vt:lpstr>
      <vt:lpstr>Транспорт  </vt:lpstr>
      <vt:lpstr>Строительство  </vt:lpstr>
      <vt:lpstr>Работа в тетради</vt:lpstr>
      <vt:lpstr>Игра</vt:lpstr>
      <vt:lpstr>Работа в учебнике стр.124</vt:lpstr>
      <vt:lpstr>Физкультминутка </vt:lpstr>
      <vt:lpstr>«Собери  пословицы»</vt:lpstr>
      <vt:lpstr>«Кто сделал хлеб?» А.Дитрих, Г.Юрмин, Р.Кошурникова  </vt:lpstr>
      <vt:lpstr>Презентация PowerPoint</vt:lpstr>
      <vt:lpstr>Это нужно прочитать!</vt:lpstr>
      <vt:lpstr>Кем я мечтаю быть?    </vt:lpstr>
      <vt:lpstr>Презентация PowerPoint</vt:lpstr>
      <vt:lpstr>Презентация PowerPoint</vt:lpstr>
      <vt:lpstr>Презентация PowerPoint</vt:lpstr>
      <vt:lpstr>Домашнее задание стр.128-129 Проект  «Профессии»</vt:lpstr>
      <vt:lpstr>Источники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«Все профессии важны»  2 класс</dc:title>
  <dc:creator>acer</dc:creator>
  <cp:lastModifiedBy>Lenovo</cp:lastModifiedBy>
  <cp:revision>48</cp:revision>
  <dcterms:created xsi:type="dcterms:W3CDTF">2014-11-25T16:43:35Z</dcterms:created>
  <dcterms:modified xsi:type="dcterms:W3CDTF">2023-02-16T06:41:57Z</dcterms:modified>
</cp:coreProperties>
</file>