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98" r:id="rId3"/>
    <p:sldId id="256" r:id="rId4"/>
    <p:sldId id="262" r:id="rId5"/>
    <p:sldId id="267" r:id="rId6"/>
    <p:sldId id="270" r:id="rId7"/>
    <p:sldId id="271" r:id="rId8"/>
    <p:sldId id="272" r:id="rId9"/>
    <p:sldId id="299" r:id="rId10"/>
    <p:sldId id="282" r:id="rId11"/>
    <p:sldId id="284" r:id="rId12"/>
    <p:sldId id="287" r:id="rId13"/>
    <p:sldId id="297" r:id="rId14"/>
    <p:sldId id="296" r:id="rId15"/>
    <p:sldId id="293" r:id="rId16"/>
    <p:sldId id="29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D42EA7-628A-4B26-BCB1-CCA0951517F7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033A77-7021-4F88-89D0-AB1FDF9E83A9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28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Библиотека</a:t>
          </a:r>
          <a:endParaRPr lang="ru-RU" sz="2800" b="1" i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6300132B-BCB7-4A3B-82D9-E82D45950161}" type="parTrans" cxnId="{26F59AFB-35F9-4C3C-B3D2-51043D9D2194}">
      <dgm:prSet/>
      <dgm:spPr/>
      <dgm:t>
        <a:bodyPr/>
        <a:lstStyle/>
        <a:p>
          <a:endParaRPr lang="ru-RU"/>
        </a:p>
      </dgm:t>
    </dgm:pt>
    <dgm:pt modelId="{031A07B8-810B-425C-8003-769268998365}" type="sibTrans" cxnId="{26F59AFB-35F9-4C3C-B3D2-51043D9D2194}">
      <dgm:prSet/>
      <dgm:spPr/>
      <dgm:t>
        <a:bodyPr/>
        <a:lstStyle/>
        <a:p>
          <a:endParaRPr lang="ru-RU"/>
        </a:p>
      </dgm:t>
    </dgm:pt>
    <dgm:pt modelId="{DED63C3E-29AB-4491-A310-8A5266503B2E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Семья</a:t>
          </a:r>
        </a:p>
        <a:p>
          <a:pPr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dirty="0"/>
        </a:p>
      </dgm:t>
    </dgm:pt>
    <dgm:pt modelId="{9511A239-A4E3-4BD5-8683-CEFC265F74F9}" type="parTrans" cxnId="{36B63DB2-5955-478E-ABBE-E64CE6149D33}">
      <dgm:prSet/>
      <dgm:spPr/>
      <dgm:t>
        <a:bodyPr/>
        <a:lstStyle/>
        <a:p>
          <a:endParaRPr lang="ru-RU"/>
        </a:p>
      </dgm:t>
    </dgm:pt>
    <dgm:pt modelId="{1A9B048E-1038-4A3C-987A-E2599E33C099}" type="sibTrans" cxnId="{36B63DB2-5955-478E-ABBE-E64CE6149D33}">
      <dgm:prSet/>
      <dgm:spPr/>
      <dgm:t>
        <a:bodyPr/>
        <a:lstStyle/>
        <a:p>
          <a:endParaRPr lang="ru-RU"/>
        </a:p>
      </dgm:t>
    </dgm:pt>
    <dgm:pt modelId="{385C6CE6-0581-4C8D-BD2C-8F3F38CD027A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28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Детский сад</a:t>
          </a:r>
          <a:endParaRPr lang="ru-RU" sz="2800" b="1" i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9D238648-215E-469F-80C3-255AFB2D7A95}" type="parTrans" cxnId="{41B97032-B1D9-4C0B-9A86-C66A52898C7F}">
      <dgm:prSet/>
      <dgm:spPr/>
      <dgm:t>
        <a:bodyPr/>
        <a:lstStyle/>
        <a:p>
          <a:endParaRPr lang="ru-RU"/>
        </a:p>
      </dgm:t>
    </dgm:pt>
    <dgm:pt modelId="{F6369E7E-CE9D-4561-9771-6CE478FB3920}" type="sibTrans" cxnId="{41B97032-B1D9-4C0B-9A86-C66A52898C7F}">
      <dgm:prSet/>
      <dgm:spPr/>
      <dgm:t>
        <a:bodyPr/>
        <a:lstStyle/>
        <a:p>
          <a:endParaRPr lang="ru-RU"/>
        </a:p>
      </dgm:t>
    </dgm:pt>
    <dgm:pt modelId="{81751E09-2078-409C-A650-3888467A54FC}" type="pres">
      <dgm:prSet presAssocID="{2ED42EA7-628A-4B26-BCB1-CCA0951517F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2D9DCE-825D-4294-BD35-323369C0691E}" type="pres">
      <dgm:prSet presAssocID="{0F033A77-7021-4F88-89D0-AB1FDF9E83A9}" presName="node" presStyleLbl="node1" presStyleIdx="0" presStyleCnt="3" custScaleX="166851" custRadScaleRad="98920" custRadScaleInc="1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094043-E9AA-4FC9-881E-8BD814CC4FA4}" type="pres">
      <dgm:prSet presAssocID="{031A07B8-810B-425C-8003-769268998365}" presName="sibTrans" presStyleLbl="sibTrans2D1" presStyleIdx="0" presStyleCnt="3" custScaleX="140189" custScaleY="156701" custLinFactNeighborX="-4543" custLinFactNeighborY="-2969"/>
      <dgm:spPr/>
      <dgm:t>
        <a:bodyPr/>
        <a:lstStyle/>
        <a:p>
          <a:endParaRPr lang="ru-RU"/>
        </a:p>
      </dgm:t>
    </dgm:pt>
    <dgm:pt modelId="{BCBFB33C-BC8D-431E-8F65-F1F0ADBB6B88}" type="pres">
      <dgm:prSet presAssocID="{031A07B8-810B-425C-8003-769268998365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8161877E-3A0A-44B8-8C6A-84E83CC3DA31}" type="pres">
      <dgm:prSet presAssocID="{DED63C3E-29AB-4491-A310-8A5266503B2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0EB28A-F3FA-469B-BE69-F425CC812501}" type="pres">
      <dgm:prSet presAssocID="{1A9B048E-1038-4A3C-987A-E2599E33C099}" presName="sibTrans" presStyleLbl="sibTrans2D1" presStyleIdx="1" presStyleCnt="3" custScaleX="116295" custScaleY="147421"/>
      <dgm:spPr/>
      <dgm:t>
        <a:bodyPr/>
        <a:lstStyle/>
        <a:p>
          <a:endParaRPr lang="ru-RU"/>
        </a:p>
      </dgm:t>
    </dgm:pt>
    <dgm:pt modelId="{75782BC0-87EF-47E9-AAEB-0D6A3186AA3E}" type="pres">
      <dgm:prSet presAssocID="{1A9B048E-1038-4A3C-987A-E2599E33C099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CEC15F34-DAC6-409C-9DC8-7866C8A6B06E}" type="pres">
      <dgm:prSet presAssocID="{385C6CE6-0581-4C8D-BD2C-8F3F38CD027A}" presName="node" presStyleLbl="node1" presStyleIdx="2" presStyleCnt="3" custScaleY="1190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737F7D-8903-4E05-A357-F24A601539A9}" type="pres">
      <dgm:prSet presAssocID="{F6369E7E-CE9D-4561-9771-6CE478FB3920}" presName="sibTrans" presStyleLbl="sibTrans2D1" presStyleIdx="2" presStyleCnt="3" custScaleX="157371" custScaleY="166602"/>
      <dgm:spPr/>
      <dgm:t>
        <a:bodyPr/>
        <a:lstStyle/>
        <a:p>
          <a:endParaRPr lang="ru-RU"/>
        </a:p>
      </dgm:t>
    </dgm:pt>
    <dgm:pt modelId="{2D9A8A30-EE93-4935-B5EE-50786CD90EA0}" type="pres">
      <dgm:prSet presAssocID="{F6369E7E-CE9D-4561-9771-6CE478FB3920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25B7EF82-39F1-41E4-8A14-0F3238BB7232}" type="presOf" srcId="{1A9B048E-1038-4A3C-987A-E2599E33C099}" destId="{E80EB28A-F3FA-469B-BE69-F425CC812501}" srcOrd="0" destOrd="0" presId="urn:microsoft.com/office/officeart/2005/8/layout/cycle7"/>
    <dgm:cxn modelId="{41B97032-B1D9-4C0B-9A86-C66A52898C7F}" srcId="{2ED42EA7-628A-4B26-BCB1-CCA0951517F7}" destId="{385C6CE6-0581-4C8D-BD2C-8F3F38CD027A}" srcOrd="2" destOrd="0" parTransId="{9D238648-215E-469F-80C3-255AFB2D7A95}" sibTransId="{F6369E7E-CE9D-4561-9771-6CE478FB3920}"/>
    <dgm:cxn modelId="{36B63DB2-5955-478E-ABBE-E64CE6149D33}" srcId="{2ED42EA7-628A-4B26-BCB1-CCA0951517F7}" destId="{DED63C3E-29AB-4491-A310-8A5266503B2E}" srcOrd="1" destOrd="0" parTransId="{9511A239-A4E3-4BD5-8683-CEFC265F74F9}" sibTransId="{1A9B048E-1038-4A3C-987A-E2599E33C099}"/>
    <dgm:cxn modelId="{D15E4747-589D-4FBD-B027-514C296CE267}" type="presOf" srcId="{2ED42EA7-628A-4B26-BCB1-CCA0951517F7}" destId="{81751E09-2078-409C-A650-3888467A54FC}" srcOrd="0" destOrd="0" presId="urn:microsoft.com/office/officeart/2005/8/layout/cycle7"/>
    <dgm:cxn modelId="{04A72EF4-B1E1-4339-91C6-4AE6BA6CAE3B}" type="presOf" srcId="{DED63C3E-29AB-4491-A310-8A5266503B2E}" destId="{8161877E-3A0A-44B8-8C6A-84E83CC3DA31}" srcOrd="0" destOrd="0" presId="urn:microsoft.com/office/officeart/2005/8/layout/cycle7"/>
    <dgm:cxn modelId="{E37275E8-89DC-43F1-872D-D68BE8BE752F}" type="presOf" srcId="{031A07B8-810B-425C-8003-769268998365}" destId="{20094043-E9AA-4FC9-881E-8BD814CC4FA4}" srcOrd="0" destOrd="0" presId="urn:microsoft.com/office/officeart/2005/8/layout/cycle7"/>
    <dgm:cxn modelId="{26F59AFB-35F9-4C3C-B3D2-51043D9D2194}" srcId="{2ED42EA7-628A-4B26-BCB1-CCA0951517F7}" destId="{0F033A77-7021-4F88-89D0-AB1FDF9E83A9}" srcOrd="0" destOrd="0" parTransId="{6300132B-BCB7-4A3B-82D9-E82D45950161}" sibTransId="{031A07B8-810B-425C-8003-769268998365}"/>
    <dgm:cxn modelId="{A3EE0FE3-7D70-4233-A4FC-8E6150C03BE6}" type="presOf" srcId="{0F033A77-7021-4F88-89D0-AB1FDF9E83A9}" destId="{402D9DCE-825D-4294-BD35-323369C0691E}" srcOrd="0" destOrd="0" presId="urn:microsoft.com/office/officeart/2005/8/layout/cycle7"/>
    <dgm:cxn modelId="{CA1636F1-A5EE-4985-9FD3-CA78DEDA6AF3}" type="presOf" srcId="{385C6CE6-0581-4C8D-BD2C-8F3F38CD027A}" destId="{CEC15F34-DAC6-409C-9DC8-7866C8A6B06E}" srcOrd="0" destOrd="0" presId="urn:microsoft.com/office/officeart/2005/8/layout/cycle7"/>
    <dgm:cxn modelId="{7A92C554-96C9-49AA-9020-B5803583E2B6}" type="presOf" srcId="{031A07B8-810B-425C-8003-769268998365}" destId="{BCBFB33C-BC8D-431E-8F65-F1F0ADBB6B88}" srcOrd="1" destOrd="0" presId="urn:microsoft.com/office/officeart/2005/8/layout/cycle7"/>
    <dgm:cxn modelId="{B3BB0880-E7DE-4A13-A6C8-9A35BF588C5B}" type="presOf" srcId="{F6369E7E-CE9D-4561-9771-6CE478FB3920}" destId="{DB737F7D-8903-4E05-A357-F24A601539A9}" srcOrd="0" destOrd="0" presId="urn:microsoft.com/office/officeart/2005/8/layout/cycle7"/>
    <dgm:cxn modelId="{05814CB8-528C-40E9-9DAB-3989685A0019}" type="presOf" srcId="{1A9B048E-1038-4A3C-987A-E2599E33C099}" destId="{75782BC0-87EF-47E9-AAEB-0D6A3186AA3E}" srcOrd="1" destOrd="0" presId="urn:microsoft.com/office/officeart/2005/8/layout/cycle7"/>
    <dgm:cxn modelId="{87AB15B0-ECC4-4D9A-A17B-909D70F69E82}" type="presOf" srcId="{F6369E7E-CE9D-4561-9771-6CE478FB3920}" destId="{2D9A8A30-EE93-4935-B5EE-50786CD90EA0}" srcOrd="1" destOrd="0" presId="urn:microsoft.com/office/officeart/2005/8/layout/cycle7"/>
    <dgm:cxn modelId="{E0CB8A27-4A38-41B9-AF65-58195AAD8FAB}" type="presParOf" srcId="{81751E09-2078-409C-A650-3888467A54FC}" destId="{402D9DCE-825D-4294-BD35-323369C0691E}" srcOrd="0" destOrd="0" presId="urn:microsoft.com/office/officeart/2005/8/layout/cycle7"/>
    <dgm:cxn modelId="{DE948C43-2B04-4A50-AEEF-6185BA9ED76C}" type="presParOf" srcId="{81751E09-2078-409C-A650-3888467A54FC}" destId="{20094043-E9AA-4FC9-881E-8BD814CC4FA4}" srcOrd="1" destOrd="0" presId="urn:microsoft.com/office/officeart/2005/8/layout/cycle7"/>
    <dgm:cxn modelId="{4F022D32-E16D-4342-B796-7FD0570ECACF}" type="presParOf" srcId="{20094043-E9AA-4FC9-881E-8BD814CC4FA4}" destId="{BCBFB33C-BC8D-431E-8F65-F1F0ADBB6B88}" srcOrd="0" destOrd="0" presId="urn:microsoft.com/office/officeart/2005/8/layout/cycle7"/>
    <dgm:cxn modelId="{4B48A243-0291-48A8-93F4-CB6094F48F65}" type="presParOf" srcId="{81751E09-2078-409C-A650-3888467A54FC}" destId="{8161877E-3A0A-44B8-8C6A-84E83CC3DA31}" srcOrd="2" destOrd="0" presId="urn:microsoft.com/office/officeart/2005/8/layout/cycle7"/>
    <dgm:cxn modelId="{FA178FAE-6227-41E6-9D28-5EE8C44B9177}" type="presParOf" srcId="{81751E09-2078-409C-A650-3888467A54FC}" destId="{E80EB28A-F3FA-469B-BE69-F425CC812501}" srcOrd="3" destOrd="0" presId="urn:microsoft.com/office/officeart/2005/8/layout/cycle7"/>
    <dgm:cxn modelId="{3129D726-9716-480D-839F-71EA3B4DDAAA}" type="presParOf" srcId="{E80EB28A-F3FA-469B-BE69-F425CC812501}" destId="{75782BC0-87EF-47E9-AAEB-0D6A3186AA3E}" srcOrd="0" destOrd="0" presId="urn:microsoft.com/office/officeart/2005/8/layout/cycle7"/>
    <dgm:cxn modelId="{A6E8170E-752B-48B0-8B64-6AD3E00402E2}" type="presParOf" srcId="{81751E09-2078-409C-A650-3888467A54FC}" destId="{CEC15F34-DAC6-409C-9DC8-7866C8A6B06E}" srcOrd="4" destOrd="0" presId="urn:microsoft.com/office/officeart/2005/8/layout/cycle7"/>
    <dgm:cxn modelId="{C263CCEF-446C-4A66-B057-2EFBEBE9AAF8}" type="presParOf" srcId="{81751E09-2078-409C-A650-3888467A54FC}" destId="{DB737F7D-8903-4E05-A357-F24A601539A9}" srcOrd="5" destOrd="0" presId="urn:microsoft.com/office/officeart/2005/8/layout/cycle7"/>
    <dgm:cxn modelId="{2FB356B0-02B6-46E9-B5F9-D4179F3C932F}" type="presParOf" srcId="{DB737F7D-8903-4E05-A357-F24A601539A9}" destId="{2D9A8A30-EE93-4935-B5EE-50786CD90EA0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2D9DCE-825D-4294-BD35-323369C0691E}">
      <dsp:nvSpPr>
        <dsp:cNvPr id="0" name=""/>
        <dsp:cNvSpPr/>
      </dsp:nvSpPr>
      <dsp:spPr>
        <a:xfrm>
          <a:off x="685797" y="374016"/>
          <a:ext cx="2262862" cy="678108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Библиотека</a:t>
          </a:r>
          <a:endParaRPr lang="ru-RU" sz="2800" b="1" i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705658" y="393877"/>
        <a:ext cx="2223140" cy="638386"/>
      </dsp:txXfrm>
    </dsp:sp>
    <dsp:sp modelId="{20094043-E9AA-4FC9-881E-8BD814CC4FA4}">
      <dsp:nvSpPr>
        <dsp:cNvPr id="0" name=""/>
        <dsp:cNvSpPr/>
      </dsp:nvSpPr>
      <dsp:spPr>
        <a:xfrm rot="3613651">
          <a:off x="1840544" y="1482748"/>
          <a:ext cx="990601" cy="37191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1952117" y="1557130"/>
        <a:ext cx="767455" cy="223147"/>
      </dsp:txXfrm>
    </dsp:sp>
    <dsp:sp modelId="{8161877E-3A0A-44B8-8C6A-84E83CC3DA31}">
      <dsp:nvSpPr>
        <dsp:cNvPr id="0" name=""/>
        <dsp:cNvSpPr/>
      </dsp:nvSpPr>
      <dsp:spPr>
        <a:xfrm>
          <a:off x="2240557" y="2299377"/>
          <a:ext cx="1356217" cy="678108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i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Семья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/>
        </a:p>
      </dsp:txBody>
      <dsp:txXfrm>
        <a:off x="2260418" y="2319238"/>
        <a:ext cx="1316495" cy="638386"/>
      </dsp:txXfrm>
    </dsp:sp>
    <dsp:sp modelId="{E80EB28A-F3FA-469B-BE69-F425CC812501}">
      <dsp:nvSpPr>
        <dsp:cNvPr id="0" name=""/>
        <dsp:cNvSpPr/>
      </dsp:nvSpPr>
      <dsp:spPr>
        <a:xfrm rot="10800000">
          <a:off x="1388039" y="2463488"/>
          <a:ext cx="821762" cy="34988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0800000">
        <a:off x="1493005" y="2533465"/>
        <a:ext cx="611830" cy="209932"/>
      </dsp:txXfrm>
    </dsp:sp>
    <dsp:sp modelId="{CEC15F34-DAC6-409C-9DC8-7866C8A6B06E}">
      <dsp:nvSpPr>
        <dsp:cNvPr id="0" name=""/>
        <dsp:cNvSpPr/>
      </dsp:nvSpPr>
      <dsp:spPr>
        <a:xfrm>
          <a:off x="1066" y="2234888"/>
          <a:ext cx="1356217" cy="807084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Детский сад</a:t>
          </a:r>
          <a:endParaRPr lang="ru-RU" sz="2800" b="1" i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24705" y="2258527"/>
        <a:ext cx="1308939" cy="759806"/>
      </dsp:txXfrm>
    </dsp:sp>
    <dsp:sp modelId="{DB737F7D-8903-4E05-A357-F24A601539A9}">
      <dsp:nvSpPr>
        <dsp:cNvPr id="0" name=""/>
        <dsp:cNvSpPr/>
      </dsp:nvSpPr>
      <dsp:spPr>
        <a:xfrm rot="18035205">
          <a:off x="711254" y="1445801"/>
          <a:ext cx="1112013" cy="39540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829877" y="1524883"/>
        <a:ext cx="874767" cy="2372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04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864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383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12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8266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1349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7016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52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7849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2929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326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0223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0.gif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3"/>
          <p:cNvSpPr txBox="1">
            <a:spLocks/>
          </p:cNvSpPr>
          <p:nvPr/>
        </p:nvSpPr>
        <p:spPr>
          <a:xfrm>
            <a:off x="1219200" y="1676400"/>
            <a:ext cx="6012051" cy="3657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ru-RU" sz="2000" i="1" dirty="0">
              <a:solidFill>
                <a:srgbClr val="0033CC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219200" y="457200"/>
            <a:ext cx="7162800" cy="83820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sz="3600" i="1" u="sng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екст 2"/>
          <p:cNvSpPr txBox="1">
            <a:spLocks/>
          </p:cNvSpPr>
          <p:nvPr/>
        </p:nvSpPr>
        <p:spPr>
          <a:xfrm>
            <a:off x="354144" y="1718930"/>
            <a:ext cx="4144645" cy="153991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endParaRPr lang="ru-RU" altLang="ru-RU" sz="20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3"/>
          <p:cNvSpPr>
            <a:spLocks noGrp="1"/>
          </p:cNvSpPr>
          <p:nvPr>
            <p:ph idx="1"/>
          </p:nvPr>
        </p:nvSpPr>
        <p:spPr>
          <a:xfrm>
            <a:off x="1190847" y="1295401"/>
            <a:ext cx="6934200" cy="2421632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None/>
              <a:defRPr/>
            </a:pPr>
            <a:endParaRPr lang="ru-RU" sz="2000" b="1" cap="all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0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Педагогический проект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800" b="1" i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«ЧИТАЮЩАЯ МАМА- ЧИТАЮЩАЯ СТРАНА»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endParaRPr lang="ru-RU" alt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</a:pPr>
            <a:endParaRPr lang="ru-RU" alt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</a:pPr>
            <a:endParaRPr lang="ru-RU" alt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i="1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457200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образовательное учреждение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детский сад «Теремок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Воспитатель Сергеева Ольга Константиновна</a:t>
            </a:r>
          </a:p>
        </p:txBody>
      </p:sp>
      <p:pic>
        <p:nvPicPr>
          <p:cNvPr id="7" name="Picture 4" descr="http://www.celebrations.com/usrimg/editor-dianaheather-5522/best-baby-shower-gifts-boo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97" y="3140968"/>
            <a:ext cx="3960440" cy="2921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917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xit" presetSubtype="0" fill="hold" grpId="0" nodeType="clickEffect" nodePh="1">
                                  <p:stCondLst>
                                    <p:cond delay="5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wedge">
                                      <p:cBhvr>
                                        <p:cTn id="6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3"/>
          <p:cNvSpPr txBox="1">
            <a:spLocks/>
          </p:cNvSpPr>
          <p:nvPr/>
        </p:nvSpPr>
        <p:spPr>
          <a:xfrm>
            <a:off x="1219200" y="1676400"/>
            <a:ext cx="6012051" cy="3657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ru-RU" sz="2000" i="1" dirty="0">
              <a:solidFill>
                <a:srgbClr val="0033CC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219200" y="457200"/>
            <a:ext cx="7162800" cy="83820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Экскурсия в библиотеку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екст 2"/>
          <p:cNvSpPr txBox="1">
            <a:spLocks/>
          </p:cNvSpPr>
          <p:nvPr/>
        </p:nvSpPr>
        <p:spPr>
          <a:xfrm>
            <a:off x="354144" y="1718930"/>
            <a:ext cx="4144645" cy="153991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endParaRPr lang="ru-RU" altLang="ru-RU" sz="20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1988840"/>
            <a:ext cx="61926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Знакомство с 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библиотекой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формирование интереса к книге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Вызвать у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дошкольников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 к книге, научить их ориентироваться в библиотечном пространстве, формировать у детей реалистические представления о труде библиотекаря, показать значимость библиотеки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воспитывать интерес к книге,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трудовые навыки самостоятельного ухода за книгой.</a:t>
            </a:r>
          </a:p>
        </p:txBody>
      </p:sp>
    </p:spTree>
    <p:extLst>
      <p:ext uri="{BB962C8B-B14F-4D97-AF65-F5344CB8AC3E}">
        <p14:creationId xmlns:p14="http://schemas.microsoft.com/office/powerpoint/2010/main" val="2839026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xit" presetSubtype="0" fill="hold" grpId="0" nodeType="clickEffect" nodePh="1">
                                  <p:stCondLst>
                                    <p:cond delay="5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wedge">
                                      <p:cBhvr>
                                        <p:cTn id="6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3"/>
          <p:cNvSpPr txBox="1">
            <a:spLocks/>
          </p:cNvSpPr>
          <p:nvPr/>
        </p:nvSpPr>
        <p:spPr>
          <a:xfrm>
            <a:off x="1219200" y="1676400"/>
            <a:ext cx="6012051" cy="3657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ru-RU" sz="2000" i="1" dirty="0">
              <a:solidFill>
                <a:srgbClr val="0033CC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219200" y="457200"/>
            <a:ext cx="7162800" cy="1828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sz="2800" i="1" u="sng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Книжки - малышки</a:t>
            </a:r>
          </a:p>
        </p:txBody>
      </p:sp>
      <p:sp>
        <p:nvSpPr>
          <p:cNvPr id="12" name="Текст 2"/>
          <p:cNvSpPr txBox="1">
            <a:spLocks/>
          </p:cNvSpPr>
          <p:nvPr/>
        </p:nvSpPr>
        <p:spPr>
          <a:xfrm>
            <a:off x="354144" y="1718930"/>
            <a:ext cx="4144645" cy="153991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endParaRPr lang="ru-RU" altLang="ru-RU" sz="20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4144" y="908720"/>
            <a:ext cx="81062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воспитание любви и бережного отношения к книге; развитие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свободной творческой личности ребенка; способствование сотворчеству детей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    взрослых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поднять книжный авторитет мы предложили родителям изготовить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книжки-малышки для детей своими руками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Книжку - малышку можно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купить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насколько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приятнее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 полезнее будет для ребёнка,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книжка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малышка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сделана родителями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с детьми. Это не только даст понимание важности книги в жизни человека, но и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повысит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самооценку детей за свой труд.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такую книжку вместе с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детьми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своими руками – особенное удовольствие. Совместная работа по изготовлению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книжек  малышек способствует активизации творческой инициативы родителей и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укреплению детско-родительских отношений в процессе творческой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82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COMP1\Desktop\семинарр\фото\20200313_1442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2764930" cy="309226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9" name="Picture 5" descr="C:\Users\COMP1\Desktop\семинарр\фото\IMG0142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5881">
            <a:off x="4688384" y="1188929"/>
            <a:ext cx="3921105" cy="52281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Объект 3"/>
          <p:cNvSpPr txBox="1">
            <a:spLocks/>
          </p:cNvSpPr>
          <p:nvPr/>
        </p:nvSpPr>
        <p:spPr>
          <a:xfrm>
            <a:off x="1219200" y="1676400"/>
            <a:ext cx="6012051" cy="3657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ru-RU" sz="2000" i="1" dirty="0">
              <a:solidFill>
                <a:srgbClr val="0033CC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219200" y="457200"/>
            <a:ext cx="7162800" cy="1828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sz="2800" i="1" u="sng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Книжная ярмарка.</a:t>
            </a:r>
          </a:p>
          <a:p>
            <a:pPr eaLnBrk="1" hangingPunct="1">
              <a:defRPr/>
            </a:pPr>
            <a:endParaRPr lang="ru-RU" sz="3600" i="1" u="sng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екст 2"/>
          <p:cNvSpPr txBox="1">
            <a:spLocks/>
          </p:cNvSpPr>
          <p:nvPr/>
        </p:nvSpPr>
        <p:spPr>
          <a:xfrm>
            <a:off x="354144" y="1718930"/>
            <a:ext cx="4144645" cy="153991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endParaRPr lang="ru-RU" altLang="ru-RU" sz="20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COMP1\Desktop\семинарр\фото\P10124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03192">
            <a:off x="949688" y="3157544"/>
            <a:ext cx="3846621" cy="288496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8163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3"/>
          <p:cNvSpPr txBox="1">
            <a:spLocks/>
          </p:cNvSpPr>
          <p:nvPr/>
        </p:nvSpPr>
        <p:spPr>
          <a:xfrm>
            <a:off x="1219200" y="1676400"/>
            <a:ext cx="6012051" cy="3657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ru-RU" sz="2000" i="1" dirty="0">
              <a:solidFill>
                <a:srgbClr val="0033CC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54144" y="457200"/>
            <a:ext cx="8637456" cy="1828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sz="2800" i="1" u="sng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Папки передвижки</a:t>
            </a:r>
          </a:p>
          <a:p>
            <a:pPr eaLnBrk="1" hangingPunct="1">
              <a:defRPr/>
            </a:pPr>
            <a:r>
              <a:rPr lang="ru-RU" sz="2800" i="1" u="sng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«11 советов как превратить чтение в удовольствие»</a:t>
            </a:r>
          </a:p>
          <a:p>
            <a:pPr eaLnBrk="1" hangingPunct="1">
              <a:defRPr/>
            </a:pPr>
            <a:endParaRPr lang="ru-RU" sz="3600" i="1" u="sng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екст 2"/>
          <p:cNvSpPr txBox="1">
            <a:spLocks/>
          </p:cNvSpPr>
          <p:nvPr/>
        </p:nvSpPr>
        <p:spPr>
          <a:xfrm>
            <a:off x="354144" y="1718930"/>
            <a:ext cx="4144645" cy="153991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endParaRPr lang="ru-RU" altLang="ru-RU" sz="20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COMP1\Desktop\семинарр\фото\Новая папка\IMG_20200318_1431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46" y="1886803"/>
            <a:ext cx="7758851" cy="40461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111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4650" y="914400"/>
            <a:ext cx="6240651" cy="4713387"/>
          </a:xfrm>
        </p:spPr>
        <p:txBody>
          <a:bodyPr/>
          <a:lstStyle/>
          <a:p>
            <a:pPr marL="0" indent="0">
              <a:buNone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i="1" dirty="0">
              <a:solidFill>
                <a:srgbClr val="0033CC"/>
              </a:solidFill>
            </a:endParaRPr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1219200" y="1676400"/>
            <a:ext cx="6012051" cy="3657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ru-RU" sz="2000" i="1" dirty="0">
              <a:solidFill>
                <a:srgbClr val="0033CC"/>
              </a:solidFill>
            </a:endParaRPr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609600" y="914400"/>
            <a:ext cx="7044625" cy="3657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ru-RU" sz="2000" i="1" dirty="0">
              <a:solidFill>
                <a:srgbClr val="0033CC"/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200400" y="613592"/>
            <a:ext cx="2935266" cy="139219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Методическая помощь родителям</a:t>
            </a:r>
            <a:endParaRPr lang="ru-RU" sz="28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://www.dbibliotekatur.siteedit.ru/images/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4333">
            <a:off x="1341420" y="3348952"/>
            <a:ext cx="2080796" cy="287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http://tbclib.ru/bbl/Chte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619" y="2037685"/>
            <a:ext cx="2356772" cy="3333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http://mp3slovo.com/cover/112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58747">
            <a:off x="6851590" y="518871"/>
            <a:ext cx="1762790" cy="2701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2" descr="http://www.sprinter.ru/pic/big/f0b2d3f4ed75feafb70432985206a5df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3369">
            <a:off x="5467991" y="3543679"/>
            <a:ext cx="2165165" cy="290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http://imgs.marketdigest.ru/covers2/1075489of/1085812of/1085816of/1109147of/B5066066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0575">
            <a:off x="972768" y="888039"/>
            <a:ext cx="1647825" cy="2299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333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chinamobil.ru/bb/files1/22134_1358598219.jpg_1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01" y="156950"/>
            <a:ext cx="2969499" cy="2687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Users\COMP1\Desktop\s12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153" y="3554331"/>
            <a:ext cx="8815928" cy="314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95400" y="2286000"/>
            <a:ext cx="6693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685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593702170_23-p-fon-s-knigami-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794322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Последние наблюдения за детьми показывают: дети все реже берут в руки книгу, предпочитая времени проведенном с книгой любые другие занятия, игры. Данный факт вызывает глубокую обеспокоенность, побуждает заново искать пути развития интереса к книге у детей, воспитания любви к книге, стремления к  общению с ней.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Книга - это воспитатель человеческих душ.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Книга – это неотъемлемая часть воспитания ребенка. С ее помощью он сможет найти ответы на интересующие его вопросы, познавать мир и самого себя, переживать истории героев, фантазировать развитие дальнейших событий того или иного произведения. Первая встреча ребенка с книгой происходит в семье (благодаря устным рассказам, чтению вслух). Совместное семейное чтение изначально вводит ребенка в мир книжной культуры, является наиболее древним, проверенным способом воспитания человека, в том числе и как читателя, который начинает формироваться задолго до того, как выучит алфавит.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Книга в руках мамы — главная воспитательная сила, с которой не сравнятся ни моральные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нотации,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ни система наказаний 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поощрений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 То, что открылось ребенку со страниц книги, прочитанной ему мамой в раннем детстве, становится частью его, навечно ассоциируется с теплотой материнского голоса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7584" y="332656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48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593702170_23-p-fon-s-knigami-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112474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988840"/>
            <a:ext cx="7272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интерес детей к книге, как мотив подготовки к чтению. Заложить в детские души зерна волшебного мира книг. Повысить уровень профессиональной компетентности педагогов в работе с родителями и привлечь их к семейному чтению.</a:t>
            </a:r>
            <a:endParaRPr lang="ru-RU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764704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1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593702170_23-p-fon-s-knigami-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1052736"/>
            <a:ext cx="76328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объединение усилий  библиотеки, семьи, педагогического коллектива в формировании у ребенка потребности в чтении; 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возрождение традиций семейного чтения, бережного отношения к семье, книге, слову; 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способствовать формированию устойчивого интереса ребёнка к литературе, как виду искусства.</a:t>
            </a:r>
          </a:p>
          <a:p>
            <a:pPr lvl="0" algn="just">
              <a:buFont typeface="Wingdings" panose="05000000000000000000" pitchFamily="2" charset="2"/>
              <a:buChar char="ü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Способствовать развитию памяти, речи, внимания.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87624" y="332656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98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20080"/>
          </a:xfrm>
        </p:spPr>
        <p:txBody>
          <a:bodyPr/>
          <a:lstStyle/>
          <a:p>
            <a:r>
              <a:rPr lang="ru-RU" sz="40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УЧАСТНИКИ</a:t>
            </a:r>
            <a:endParaRPr lang="ru-RU" sz="40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Romana Script" pitchFamily="34" charset="-52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066800"/>
            <a:ext cx="6240651" cy="4713387"/>
          </a:xfrm>
        </p:spPr>
        <p:txBody>
          <a:bodyPr/>
          <a:lstStyle/>
          <a:p>
            <a:pPr marL="0" indent="0">
              <a:buNone/>
            </a:pP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i="1" dirty="0">
              <a:solidFill>
                <a:srgbClr val="0033CC"/>
              </a:solidFill>
            </a:endParaRPr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1219200" y="1676400"/>
            <a:ext cx="6012051" cy="3657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ru-RU" sz="2000" i="1" dirty="0">
              <a:solidFill>
                <a:srgbClr val="0033CC"/>
              </a:solidFill>
            </a:endParaRPr>
          </a:p>
        </p:txBody>
      </p:sp>
      <p:graphicFrame>
        <p:nvGraphicFramePr>
          <p:cNvPr id="8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115986"/>
              </p:ext>
            </p:extLst>
          </p:nvPr>
        </p:nvGraphicFramePr>
        <p:xfrm>
          <a:off x="2743200" y="1161868"/>
          <a:ext cx="3597841" cy="3401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5" descr="http://www.ogbmagnitka.ru/netcat_files/Image/10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724" y="914401"/>
            <a:ext cx="2949776" cy="1828799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http://www.oakville.com/photo/file/2500/1en2nd/family_reading_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825394"/>
            <a:ext cx="2514600" cy="2575406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http://www.terragame.com/downloadable/time_manage/kindergarten/screen_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62816"/>
            <a:ext cx="2454315" cy="1925158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nsportal.ru/sites/default/files/styles/large/public/media/2020/09/30/book_animated.gif?itok=N5LnEqhx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055264"/>
            <a:ext cx="1941654" cy="1379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94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www.quinnchurch.com/yahoo_site_admin/assets/images/family_reading_the_bible.32353413_st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98194"/>
            <a:ext cx="3180410" cy="34454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20080"/>
          </a:xfrm>
        </p:spPr>
        <p:txBody>
          <a:bodyPr/>
          <a:lstStyle/>
          <a:p>
            <a:r>
              <a:rPr lang="ru-RU" sz="4000" dirty="0">
                <a:solidFill>
                  <a:srgbClr val="CC0099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Предполагаемый результат:</a:t>
            </a:r>
            <a:r>
              <a:rPr lang="ru-RU" sz="1800" dirty="0">
                <a:solidFill>
                  <a:srgbClr val="CC0099"/>
                </a:solidFill>
              </a:rPr>
              <a:t/>
            </a:r>
            <a:br>
              <a:rPr lang="ru-RU" sz="1800" dirty="0">
                <a:solidFill>
                  <a:srgbClr val="CC0099"/>
                </a:solidFill>
              </a:rPr>
            </a:br>
            <a:endParaRPr lang="ru-RU" sz="4000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Romana Script" pitchFamily="34" charset="-52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524000" y="1028700"/>
            <a:ext cx="6240651" cy="1295400"/>
          </a:xfr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alt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интереса детей к художественной литературе.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Разработка системы работы с книгой</a:t>
            </a:r>
            <a:r>
              <a:rPr lang="ru-RU" alt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Возрождение домашнего чтения.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endParaRPr lang="ru-RU" alt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i="1" dirty="0">
              <a:solidFill>
                <a:srgbClr val="0033CC"/>
              </a:solidFill>
            </a:endParaRPr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1219200" y="1676400"/>
            <a:ext cx="6012051" cy="3657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ru-RU" sz="2000" i="1" dirty="0">
              <a:solidFill>
                <a:srgbClr val="0033CC"/>
              </a:solidFill>
            </a:endParaRPr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3719962" y="2438400"/>
            <a:ext cx="4281037" cy="3657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alt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компетентности членов семьи в вопросах воспитания грамотного читателя, речевого   развития ребёнка.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Позитивные </a:t>
            </a:r>
            <a:r>
              <a:rPr lang="ru-RU" alt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изменения </a:t>
            </a:r>
            <a:endParaRPr lang="ru-RU" alt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 typeface="Arial" charset="0"/>
              <a:buNone/>
            </a:pPr>
            <a:r>
              <a:rPr lang="ru-RU" alt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alt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речи детей.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Обобщение и </a:t>
            </a:r>
          </a:p>
          <a:p>
            <a:pPr marL="0" indent="0" algn="just" eaLnBrk="1" hangingPunct="1">
              <a:buFont typeface="Arial" charset="0"/>
              <a:buNone/>
            </a:pPr>
            <a:r>
              <a:rPr lang="ru-RU" alt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распространение семейного </a:t>
            </a:r>
          </a:p>
          <a:p>
            <a:pPr marL="0" indent="0" algn="just" eaLnBrk="1" hangingPunct="1">
              <a:buFont typeface="Arial" charset="0"/>
              <a:buNone/>
            </a:pPr>
            <a:r>
              <a:rPr lang="ru-RU" alt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опыта</a:t>
            </a:r>
            <a:endParaRPr lang="ru-RU" sz="16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38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3"/>
          <p:cNvSpPr txBox="1">
            <a:spLocks/>
          </p:cNvSpPr>
          <p:nvPr/>
        </p:nvSpPr>
        <p:spPr>
          <a:xfrm>
            <a:off x="1219200" y="1676400"/>
            <a:ext cx="6012051" cy="3657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ru-RU" sz="2000" i="1" dirty="0">
              <a:solidFill>
                <a:srgbClr val="0033CC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219200" y="457200"/>
            <a:ext cx="7162800" cy="83820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sz="3600" i="1" u="sng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3600" i="1" u="sng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екст 2"/>
          <p:cNvSpPr txBox="1">
            <a:spLocks/>
          </p:cNvSpPr>
          <p:nvPr/>
        </p:nvSpPr>
        <p:spPr>
          <a:xfrm>
            <a:off x="354144" y="1718930"/>
            <a:ext cx="4144645" cy="153991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endParaRPr lang="ru-RU" altLang="ru-RU" sz="20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3"/>
          <p:cNvSpPr>
            <a:spLocks noGrp="1"/>
          </p:cNvSpPr>
          <p:nvPr>
            <p:ph idx="1"/>
          </p:nvPr>
        </p:nvSpPr>
        <p:spPr>
          <a:xfrm>
            <a:off x="1190847" y="1295400"/>
            <a:ext cx="6934200" cy="3733799"/>
          </a:xfr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Анкетирование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Конкурс чтецов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Экскурсия в библиотеку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Совместный проект с библиотекой «Волшебный рюкзачок»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«Папа, мама, я – читающая семья»</a:t>
            </a:r>
            <a:r>
              <a:rPr lang="ru-RU" alt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(Викторина для детей и родителей </a:t>
            </a:r>
            <a:r>
              <a:rPr lang="ru-RU" alt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группы)</a:t>
            </a:r>
            <a:endParaRPr lang="ru-RU" alt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Фотовыставка  «Моя любимая книга домашнего чтения»; «Бабушкины сказки»; «Читающая семья». 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Книжки – малышки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Выставки рисунков по сказкам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Папки передвижки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Консультации для родителей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endParaRPr lang="ru-RU" altLang="ru-RU" sz="20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</a:pPr>
            <a:endParaRPr lang="ru-RU" alt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</a:pPr>
            <a:endParaRPr lang="ru-RU" alt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</a:pPr>
            <a:endParaRPr lang="ru-RU" alt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</a:pPr>
            <a:endParaRPr lang="ru-RU" alt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i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910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xit" presetSubtype="0" fill="hold" grpId="0" nodeType="clickEffect" nodePh="1">
                                  <p:stCondLst>
                                    <p:cond delay="5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wedge">
                                      <p:cBhvr>
                                        <p:cTn id="6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hello_html_m5b1fdaa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757" y="-93569"/>
            <a:ext cx="9268758" cy="6951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404664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Совместный проект с библиотекой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«Волшебный рюкзачок»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2564904"/>
            <a:ext cx="81612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Возрождение традиций семейного чтения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Волшебный рюкзачок»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это ярко оформленный ранец, в который помещаются книги для детей (4-5 экз.)             Комплект литературы для детей составляется из лучших произведений детской современной и классической литературы в соответствие с возрастом детей.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Рюкзачок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используется по принципу «кольцевой почты». Для выбранной библиотекарем группы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определенный период в зависимости от количества участников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выдается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рюкзачок. Во время прочтения участники делятся своими впечатлениями, пишут сочинения о прочитанном и рисуют иллюстрации. Каждой семье предполагается прочитать рекомендуемые книги в течение 6-10 дней.</a:t>
            </a:r>
          </a:p>
          <a:p>
            <a:endParaRPr lang="ru-RU" sz="1400" dirty="0"/>
          </a:p>
        </p:txBody>
      </p:sp>
      <p:pic>
        <p:nvPicPr>
          <p:cNvPr id="1027" name="Picture 3" descr="C:\Users\User\Desktop\JNJn2_gsWAs_4285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28929"/>
            <a:ext cx="2446280" cy="2111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78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3"/>
          <p:cNvSpPr txBox="1">
            <a:spLocks/>
          </p:cNvSpPr>
          <p:nvPr/>
        </p:nvSpPr>
        <p:spPr>
          <a:xfrm>
            <a:off x="1219200" y="1676400"/>
            <a:ext cx="6012051" cy="3657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ru-RU" sz="2000" i="1" dirty="0">
              <a:solidFill>
                <a:srgbClr val="0033CC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219200" y="457200"/>
            <a:ext cx="7162800" cy="1828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</a:p>
          <a:p>
            <a:pPr eaLnBrk="1" hangingPunct="1">
              <a:defRPr/>
            </a:pPr>
            <a:r>
              <a:rPr lang="ru-RU" alt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«По дорогам сказок»</a:t>
            </a:r>
            <a:endParaRPr lang="ru-RU" sz="4000" b="1" i="1" u="sng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екст 2"/>
          <p:cNvSpPr txBox="1">
            <a:spLocks/>
          </p:cNvSpPr>
          <p:nvPr/>
        </p:nvSpPr>
        <p:spPr>
          <a:xfrm>
            <a:off x="354144" y="1718930"/>
            <a:ext cx="4144645" cy="153991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endParaRPr lang="ru-RU" altLang="ru-RU" sz="20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Книжка с закладкой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810759">
            <a:off x="786430" y="-36825"/>
            <a:ext cx="1834936" cy="221457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83568" y="2286000"/>
            <a:ext cx="63367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Цель: способствовать созданию единого образовательного пространства по использованию сказки в 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речевом </a:t>
            </a: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развитии детей.</a:t>
            </a:r>
          </a:p>
          <a:p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Задачи: привлечь родителей к участию в </a:t>
            </a:r>
            <a:r>
              <a:rPr lang="ru-RU" sz="24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-образовательном процессе, обобщить знания родителей о сказках, развивать коммуникативные качества родителей, умение работать в команде, активизировать творческий потенциал.</a:t>
            </a:r>
          </a:p>
        </p:txBody>
      </p:sp>
    </p:spTree>
    <p:extLst>
      <p:ext uri="{BB962C8B-B14F-4D97-AF65-F5344CB8AC3E}">
        <p14:creationId xmlns:p14="http://schemas.microsoft.com/office/powerpoint/2010/main" val="307618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xit" presetSubtype="0" fill="hold" grpId="0" nodeType="clickEffect" nodePh="1">
                                  <p:stCondLst>
                                    <p:cond delay="5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wedge">
                                      <p:cBhvr>
                                        <p:cTn id="6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Другая 6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3CC"/>
      </a:hlink>
      <a:folHlink>
        <a:srgbClr val="0033C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378</Words>
  <Application>Microsoft Office PowerPoint</Application>
  <PresentationFormat>Экран (4:3)</PresentationFormat>
  <Paragraphs>76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УЧАСТНИКИ</vt:lpstr>
      <vt:lpstr>Предполагаемый результат: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Методическая помощь родителям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26</cp:revision>
  <dcterms:created xsi:type="dcterms:W3CDTF">2020-11-13T05:02:54Z</dcterms:created>
  <dcterms:modified xsi:type="dcterms:W3CDTF">2023-02-16T00:36:22Z</dcterms:modified>
</cp:coreProperties>
</file>