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28" r:id="rId2"/>
    <p:sldId id="257" r:id="rId3"/>
    <p:sldId id="292" r:id="rId4"/>
    <p:sldId id="258" r:id="rId5"/>
    <p:sldId id="323" r:id="rId6"/>
    <p:sldId id="262" r:id="rId7"/>
    <p:sldId id="261" r:id="rId8"/>
    <p:sldId id="293" r:id="rId9"/>
    <p:sldId id="259" r:id="rId10"/>
    <p:sldId id="263" r:id="rId11"/>
    <p:sldId id="264" r:id="rId12"/>
    <p:sldId id="269" r:id="rId13"/>
    <p:sldId id="294" r:id="rId14"/>
    <p:sldId id="268" r:id="rId15"/>
    <p:sldId id="271" r:id="rId16"/>
    <p:sldId id="270" r:id="rId17"/>
    <p:sldId id="283" r:id="rId18"/>
    <p:sldId id="324" r:id="rId19"/>
    <p:sldId id="267" r:id="rId20"/>
    <p:sldId id="274" r:id="rId21"/>
    <p:sldId id="273" r:id="rId22"/>
    <p:sldId id="272" r:id="rId23"/>
    <p:sldId id="266" r:id="rId24"/>
    <p:sldId id="277" r:id="rId25"/>
    <p:sldId id="276" r:id="rId26"/>
    <p:sldId id="279" r:id="rId27"/>
    <p:sldId id="278" r:id="rId28"/>
    <p:sldId id="282" r:id="rId29"/>
    <p:sldId id="281" r:id="rId30"/>
    <p:sldId id="326" r:id="rId31"/>
    <p:sldId id="325" r:id="rId32"/>
    <p:sldId id="327" r:id="rId33"/>
    <p:sldId id="329" r:id="rId3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2" autoAdjust="0"/>
    <p:restoredTop sz="94608" autoAdjust="0"/>
  </p:normalViewPr>
  <p:slideViewPr>
    <p:cSldViewPr>
      <p:cViewPr varScale="1">
        <p:scale>
          <a:sx n="82" d="100"/>
          <a:sy n="82" d="100"/>
        </p:scale>
        <p:origin x="-1474" y="-91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BC6831-935E-4D4E-9130-D4BEE97654A7}" type="datetimeFigureOut">
              <a:rPr lang="ru-RU" smtClean="0"/>
              <a:pPr/>
              <a:t>16.02.2023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B2961-503B-47DB-9499-15EDEE147B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BC6831-935E-4D4E-9130-D4BEE97654A7}" type="datetimeFigureOut">
              <a:rPr lang="ru-RU" smtClean="0"/>
              <a:pPr/>
              <a:t>16.02.2023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B2961-503B-47DB-9499-15EDEE147B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BC6831-935E-4D4E-9130-D4BEE97654A7}" type="datetimeFigureOut">
              <a:rPr lang="ru-RU" smtClean="0"/>
              <a:pPr/>
              <a:t>16.02.2023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B2961-503B-47DB-9499-15EDEE147B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BC6831-935E-4D4E-9130-D4BEE97654A7}" type="datetimeFigureOut">
              <a:rPr lang="ru-RU" smtClean="0"/>
              <a:pPr/>
              <a:t>16.02.2023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B2961-503B-47DB-9499-15EDEE147B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BC6831-935E-4D4E-9130-D4BEE97654A7}" type="datetimeFigureOut">
              <a:rPr lang="ru-RU" smtClean="0"/>
              <a:pPr/>
              <a:t>16.02.2023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B2961-503B-47DB-9499-15EDEE147B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BC6831-935E-4D4E-9130-D4BEE97654A7}" type="datetimeFigureOut">
              <a:rPr lang="ru-RU" smtClean="0"/>
              <a:pPr/>
              <a:t>16.02.2023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B2961-503B-47DB-9499-15EDEE147B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BC6831-935E-4D4E-9130-D4BEE97654A7}" type="datetimeFigureOut">
              <a:rPr lang="ru-RU" smtClean="0"/>
              <a:pPr/>
              <a:t>16.02.2023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B2961-503B-47DB-9499-15EDEE147B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BC6831-935E-4D4E-9130-D4BEE97654A7}" type="datetimeFigureOut">
              <a:rPr lang="ru-RU" smtClean="0"/>
              <a:pPr/>
              <a:t>16.02.2023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B2961-503B-47DB-9499-15EDEE147B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BC6831-935E-4D4E-9130-D4BEE97654A7}" type="datetimeFigureOut">
              <a:rPr lang="ru-RU" smtClean="0"/>
              <a:pPr/>
              <a:t>16.02.2023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B2961-503B-47DB-9499-15EDEE147B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BC6831-935E-4D4E-9130-D4BEE97654A7}" type="datetimeFigureOut">
              <a:rPr lang="ru-RU" smtClean="0"/>
              <a:pPr/>
              <a:t>16.02.2023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B2961-503B-47DB-9499-15EDEE147B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BC6831-935E-4D4E-9130-D4BEE97654A7}" type="datetimeFigureOut">
              <a:rPr lang="ru-RU" smtClean="0"/>
              <a:pPr/>
              <a:t>16.02.2023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B2961-503B-47DB-9499-15EDEE147B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BC6831-935E-4D4E-9130-D4BEE97654A7}" type="datetimeFigureOut">
              <a:rPr lang="ru-RU" smtClean="0"/>
              <a:pPr/>
              <a:t>16.02.2023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4B2961-503B-47DB-9499-15EDEE147B9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ru.wikipedia.org/wiki/%D0%A4%D0%B0%D0%B9%D0%BB:Congenital_dislocation_of_the_hip_3.jpg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28605"/>
            <a:ext cx="7772400" cy="1714511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Государственное бюджетное профессиональное образовательное учреждение Департамента здравоохранения города Москвы 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"Медицинский колледж № 6"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928802"/>
            <a:ext cx="6400800" cy="4429156"/>
          </a:xfrm>
        </p:spPr>
        <p:txBody>
          <a:bodyPr>
            <a:normAutofit fontScale="62500" lnSpcReduction="20000"/>
          </a:bodyPr>
          <a:lstStyle/>
          <a:p>
            <a:pPr>
              <a:lnSpc>
                <a:spcPct val="110000"/>
              </a:lnSpc>
            </a:pPr>
            <a:r>
              <a:rPr lang="ru-RU" altLang="en-US" sz="4000" b="1" dirty="0" smtClean="0">
                <a:solidFill>
                  <a:schemeClr val="tx1"/>
                </a:solidFill>
              </a:rPr>
              <a:t>Учебная дисциплина ПМ 02. «Участие в лечебно-диагностическом и реабилитационном процессах» </a:t>
            </a:r>
            <a:endParaRPr lang="ru-RU" altLang="en-US" sz="4000" b="1" dirty="0" smtClean="0">
              <a:solidFill>
                <a:schemeClr val="tx1"/>
              </a:solidFill>
            </a:endParaRPr>
          </a:p>
          <a:p>
            <a:pPr>
              <a:lnSpc>
                <a:spcPct val="110000"/>
              </a:lnSpc>
            </a:pPr>
            <a:endParaRPr lang="ru-RU" sz="4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10000"/>
              </a:lnSpc>
            </a:pPr>
            <a:r>
              <a:rPr lang="ru-RU" sz="45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Сестринский уход при врожденном вывихе бедра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 smtClean="0"/>
          </a:p>
          <a:p>
            <a:pPr>
              <a:lnSpc>
                <a:spcPct val="110000"/>
              </a:lnSpc>
            </a:pPr>
            <a:endParaRPr lang="ru-RU" sz="2000" dirty="0" smtClean="0"/>
          </a:p>
          <a:p>
            <a:pPr>
              <a:lnSpc>
                <a:spcPct val="110000"/>
              </a:lnSpc>
            </a:pPr>
            <a:endParaRPr lang="ru-RU" sz="2000" dirty="0" smtClean="0"/>
          </a:p>
          <a:p>
            <a:pPr>
              <a:lnSpc>
                <a:spcPct val="110000"/>
              </a:lnSpc>
            </a:pP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900" b="1" dirty="0" smtClean="0">
                <a:solidFill>
                  <a:schemeClr val="tx1"/>
                </a:solidFill>
              </a:rPr>
              <a:t>Преподаватель профессиональных модулей </a:t>
            </a:r>
          </a:p>
          <a:p>
            <a:pPr>
              <a:lnSpc>
                <a:spcPct val="110000"/>
              </a:lnSpc>
            </a:pPr>
            <a:r>
              <a:rPr lang="ru-RU" sz="2900" b="1" dirty="0" err="1" smtClean="0">
                <a:solidFill>
                  <a:schemeClr val="tx1"/>
                </a:solidFill>
                <a:cs typeface="Times New Roman" pitchFamily="18" charset="0"/>
              </a:rPr>
              <a:t>Бехметьева</a:t>
            </a:r>
            <a:r>
              <a:rPr lang="ru-RU" sz="2900" b="1" dirty="0" smtClean="0">
                <a:solidFill>
                  <a:schemeClr val="tx1"/>
                </a:solidFill>
                <a:cs typeface="Times New Roman" pitchFamily="18" charset="0"/>
              </a:rPr>
              <a:t> Галина Михайловна </a:t>
            </a:r>
          </a:p>
          <a:p>
            <a:pPr>
              <a:lnSpc>
                <a:spcPct val="110000"/>
              </a:lnSpc>
            </a:pPr>
            <a:endParaRPr lang="ru-RU" sz="29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10000"/>
              </a:lnSpc>
            </a:pPr>
            <a:r>
              <a:rPr lang="ru-RU" sz="29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2023 год</a:t>
            </a:r>
            <a:endParaRPr lang="ru-RU" sz="29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1" algn="ctr" rtl="0">
              <a:spcBef>
                <a:spcPct val="0"/>
              </a:spcBef>
            </a:pPr>
            <a:r>
              <a:rPr lang="ru-RU" sz="2000" b="1" dirty="0"/>
              <a:t>Укорочение бедра в положении ребенка на спине (визуально и при измерении с помощью сантиметровой ленты).</a:t>
            </a:r>
            <a:r>
              <a:rPr lang="ru-RU" sz="1400" dirty="0"/>
              <a:t/>
            </a:r>
            <a:br>
              <a:rPr lang="ru-RU" sz="1400" dirty="0"/>
            </a:br>
            <a:endParaRPr lang="ru-RU" dirty="0"/>
          </a:p>
        </p:txBody>
      </p:sp>
      <p:pic>
        <p:nvPicPr>
          <p:cNvPr id="4" name="Picture 2" descr="отсутствие симметрии складок кожи">
            <a:extLst>
              <a:ext uri="{FF2B5EF4-FFF2-40B4-BE49-F238E27FC236}">
                <a16:creationId xmlns:a16="http://schemas.microsoft.com/office/drawing/2014/main" xmlns="" id="{70A3C829-5437-499F-B742-7BAD2A3EC0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5984" y="1214422"/>
            <a:ext cx="4214842" cy="5047855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1" algn="ctr" rtl="0">
              <a:spcBef>
                <a:spcPct val="0"/>
              </a:spcBef>
            </a:pPr>
            <a:r>
              <a:rPr lang="ru-RU" sz="2400" b="1" dirty="0"/>
              <a:t>Симптом соскальзывания (</a:t>
            </a:r>
            <a:r>
              <a:rPr lang="ru-RU" sz="2400" b="1" dirty="0" err="1"/>
              <a:t>Маркса-Ортолани</a:t>
            </a:r>
            <a:r>
              <a:rPr lang="ru-RU" sz="2400" b="1" dirty="0"/>
              <a:t>).</a:t>
            </a:r>
            <a:r>
              <a:rPr lang="ru-RU" sz="1400" dirty="0"/>
              <a:t/>
            </a:r>
            <a:br>
              <a:rPr lang="ru-RU" sz="1400" dirty="0"/>
            </a:br>
            <a:endParaRPr lang="ru-RU" dirty="0"/>
          </a:p>
        </p:txBody>
      </p:sp>
      <p:pic>
        <p:nvPicPr>
          <p:cNvPr id="4" name="Picture 6" descr="http://www.medicinform.net/revmo/img/p39/20.jpg">
            <a:extLst>
              <a:ext uri="{FF2B5EF4-FFF2-40B4-BE49-F238E27FC236}">
                <a16:creationId xmlns:a16="http://schemas.microsoft.com/office/drawing/2014/main" xmlns="" id="{5EDD9D60-36B7-4BE4-A2D0-0DE3E496D8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1421588"/>
            <a:ext cx="6143668" cy="492184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1" algn="ctr" rtl="0">
              <a:spcBef>
                <a:spcPct val="0"/>
              </a:spcBef>
            </a:pPr>
            <a:r>
              <a:rPr lang="ru-RU" sz="2400" b="1" dirty="0"/>
              <a:t>Ограничение отведения бедра (в норме отведение бедер составляет 180</a:t>
            </a:r>
            <a:r>
              <a:rPr lang="ru-RU" sz="2400" b="1" baseline="30000" dirty="0"/>
              <a:t>0</a:t>
            </a:r>
            <a:r>
              <a:rPr lang="ru-RU" sz="2400" b="1" dirty="0"/>
              <a:t>).</a:t>
            </a:r>
            <a:r>
              <a:rPr lang="ru-RU" sz="1400" dirty="0"/>
              <a:t/>
            </a:r>
            <a:br>
              <a:rPr lang="ru-RU" sz="1400" dirty="0"/>
            </a:br>
            <a:endParaRPr lang="ru-RU" dirty="0"/>
          </a:p>
        </p:txBody>
      </p:sp>
      <p:pic>
        <p:nvPicPr>
          <p:cNvPr id="20482" name="Picture 2" descr="Congenital dislocation of the hip 3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71604" y="1643050"/>
            <a:ext cx="5786478" cy="4315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2226" name="Picture 2" descr="Симптомы врожденного вывиха бедр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461" y="1357298"/>
            <a:ext cx="8957624" cy="464347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/>
              <a:t>Что должно насторожить родителей.</a:t>
            </a:r>
            <a:r>
              <a:rPr lang="ru-RU" sz="3600" dirty="0"/>
              <a:t/>
            </a:r>
            <a:br>
              <a:rPr lang="ru-RU" sz="3600" dirty="0"/>
            </a:b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4911741"/>
          </a:xfrm>
        </p:spPr>
        <p:txBody>
          <a:bodyPr>
            <a:normAutofit lnSpcReduction="10000"/>
          </a:bodyPr>
          <a:lstStyle/>
          <a:p>
            <a:r>
              <a:rPr lang="ru-RU" b="1" i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До 1 месяца</a:t>
            </a:r>
            <a:r>
              <a:rPr lang="ru-RU" i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.</a:t>
            </a:r>
            <a:r>
              <a:rPr lang="ru-RU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 Повышенный тонус мышц спины, визуально одна ножка короче другой, дополнительная складка на бедре, асимметрия ягодичных складок и ягодиц, не полное разведение ножек, при согнутых коленях. </a:t>
            </a:r>
            <a:endParaRPr lang="ru-RU" dirty="0"/>
          </a:p>
          <a:p>
            <a:r>
              <a:rPr lang="ru-RU" b="1" i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3 — 4 месяца</a:t>
            </a:r>
            <a:r>
              <a:rPr lang="ru-RU" i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.</a:t>
            </a:r>
            <a:r>
              <a:rPr lang="ru-RU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 При сгибании ножек в коленных и тазобедренных суставах часто слышен щелчок. Одна ножка визуально короче другой.</a:t>
            </a:r>
            <a:endParaRPr lang="ru-RU" dirty="0"/>
          </a:p>
          <a:p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/>
              <a:t>Что должно насторожить родителей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b="1" i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6 месяцев и старше</a:t>
            </a:r>
            <a:r>
              <a:rPr lang="ru-RU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.</a:t>
            </a:r>
            <a:r>
              <a:rPr lang="ru-RU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 Привычка вставать и ходить на пальчиках, при походке вывернутые вовнутрь или наружу пальцы одной или двух ног, косолапость. Чрезмерное искривление позвоночника в поясничном отделе — горизонтальный таз, походка, «как у уточки». Визуальное легкое искривление позвоночника, сутулость. Одна ножка короче другой за счет скошенного таза.</a:t>
            </a:r>
            <a:endParaRPr lang="ru-RU" dirty="0"/>
          </a:p>
          <a:p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Рентгеновское исследование</a:t>
            </a:r>
            <a:endParaRPr lang="ru-RU" dirty="0"/>
          </a:p>
        </p:txBody>
      </p:sp>
      <p:pic>
        <p:nvPicPr>
          <p:cNvPr id="21506" name="Picture 2" descr="krasnov_vvb_turne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1428736"/>
            <a:ext cx="6858048" cy="5155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B6680B8-22C2-4314-8586-9A503ABF8D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750" y="0"/>
            <a:ext cx="7467600" cy="1357298"/>
          </a:xfrm>
        </p:spPr>
        <p:txBody>
          <a:bodyPr rtlCol="0"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3600" b="1" dirty="0" smtClean="0"/>
              <a:t>Принципы </a:t>
            </a:r>
            <a:r>
              <a:rPr lang="ru-RU" sz="3600" b="1" dirty="0"/>
              <a:t>лечения</a:t>
            </a:r>
            <a:br>
              <a:rPr lang="ru-RU" sz="3600" b="1" dirty="0"/>
            </a:br>
            <a:endParaRPr lang="ru-RU" sz="3600" b="1" dirty="0"/>
          </a:p>
        </p:txBody>
      </p:sp>
      <p:sp>
        <p:nvSpPr>
          <p:cNvPr id="3" name="Содержимое 2">
            <a:extLst>
              <a:ext uri="{FF2B5EF4-FFF2-40B4-BE49-F238E27FC236}">
                <a16:creationId xmlns:a16="http://schemas.microsoft.com/office/drawing/2014/main" xmlns="" id="{B68B65EC-94E8-42E7-BABF-656EC3045B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2300" y="1214422"/>
            <a:ext cx="7878790" cy="5173678"/>
          </a:xfrm>
        </p:spPr>
        <p:txBody>
          <a:bodyPr rtlCol="0">
            <a:normAutofit fontScale="47500" lnSpcReduction="20000"/>
          </a:bodyPr>
          <a:lstStyle/>
          <a:p>
            <a:pPr marL="274320" indent="-274320" fontAlgn="auto">
              <a:spcAft>
                <a:spcPts val="0"/>
              </a:spcAft>
              <a:buFont typeface="Wingdings"/>
              <a:buNone/>
              <a:defRPr/>
            </a:pPr>
            <a:endParaRPr lang="ru-RU" sz="3600" dirty="0" smtClean="0"/>
          </a:p>
          <a:p>
            <a:pPr marL="274320" indent="-274320" fontAlgn="auto">
              <a:lnSpc>
                <a:spcPct val="120000"/>
              </a:lnSpc>
              <a:spcAft>
                <a:spcPts val="0"/>
              </a:spcAft>
              <a:buFont typeface="Wingdings"/>
              <a:buChar char=""/>
              <a:defRPr/>
            </a:pPr>
            <a:r>
              <a:rPr lang="ru-RU" sz="3600" dirty="0" smtClean="0"/>
              <a:t> придание конечности идеального для вправления положения (сгибание и отведение); </a:t>
            </a:r>
          </a:p>
          <a:p>
            <a:pPr marL="274320" indent="-274320" fontAlgn="auto">
              <a:lnSpc>
                <a:spcPct val="120000"/>
              </a:lnSpc>
              <a:spcAft>
                <a:spcPts val="0"/>
              </a:spcAft>
              <a:buFont typeface="Wingdings"/>
              <a:buChar char=""/>
              <a:defRPr/>
            </a:pPr>
            <a:r>
              <a:rPr lang="ru-RU" sz="3600" dirty="0" smtClean="0"/>
              <a:t>максимально </a:t>
            </a:r>
            <a:r>
              <a:rPr lang="ru-RU" sz="3600" dirty="0"/>
              <a:t>раннее начало; </a:t>
            </a:r>
          </a:p>
          <a:p>
            <a:pPr marL="274320" indent="-274320" fontAlgn="auto">
              <a:lnSpc>
                <a:spcPct val="120000"/>
              </a:lnSpc>
              <a:spcAft>
                <a:spcPts val="0"/>
              </a:spcAft>
              <a:buFont typeface="Wingdings"/>
              <a:buChar char=""/>
              <a:defRPr/>
            </a:pPr>
            <a:r>
              <a:rPr lang="ru-RU" sz="3600" dirty="0"/>
              <a:t>сохранение активных движений; </a:t>
            </a:r>
          </a:p>
          <a:p>
            <a:pPr marL="274320" indent="-274320" fontAlgn="auto">
              <a:lnSpc>
                <a:spcPct val="120000"/>
              </a:lnSpc>
              <a:spcAft>
                <a:spcPts val="0"/>
              </a:spcAft>
              <a:buFont typeface="Wingdings"/>
              <a:buChar char=""/>
              <a:defRPr/>
            </a:pPr>
            <a:r>
              <a:rPr lang="ru-RU" sz="3600" dirty="0"/>
              <a:t>длительная непрерывная терапия; </a:t>
            </a:r>
          </a:p>
          <a:p>
            <a:pPr marL="274320" indent="-274320" fontAlgn="auto">
              <a:lnSpc>
                <a:spcPct val="120000"/>
              </a:lnSpc>
              <a:spcAft>
                <a:spcPts val="0"/>
              </a:spcAft>
              <a:buFont typeface="Wingdings"/>
              <a:buChar char=""/>
              <a:defRPr/>
            </a:pPr>
            <a:r>
              <a:rPr lang="ru-RU" sz="3600" dirty="0"/>
              <a:t>использование дополнительных методов воздействия (лечебная гимнастика, массаж, физиотерапия).</a:t>
            </a:r>
          </a:p>
          <a:p>
            <a:pPr marL="274320" indent="-274320" fontAlgn="auto">
              <a:lnSpc>
                <a:spcPct val="120000"/>
              </a:lnSpc>
              <a:spcAft>
                <a:spcPts val="0"/>
              </a:spcAft>
              <a:buFont typeface="Wingdings"/>
              <a:buNone/>
              <a:defRPr/>
            </a:pPr>
            <a:r>
              <a:rPr lang="ru-RU" sz="3600" i="1" dirty="0"/>
              <a:t>    до 3 </a:t>
            </a:r>
            <a:r>
              <a:rPr lang="ru-RU" sz="3600" i="1" dirty="0" err="1"/>
              <a:t>мес</a:t>
            </a:r>
            <a:r>
              <a:rPr lang="ru-RU" sz="3600" i="1" dirty="0"/>
              <a:t>-широкое пеленание</a:t>
            </a:r>
          </a:p>
          <a:p>
            <a:pPr marL="274320" indent="-274320" fontAlgn="auto">
              <a:lnSpc>
                <a:spcPct val="120000"/>
              </a:lnSpc>
              <a:spcAft>
                <a:spcPts val="0"/>
              </a:spcAft>
              <a:buFont typeface="Wingdings"/>
              <a:buNone/>
              <a:defRPr/>
            </a:pPr>
            <a:r>
              <a:rPr lang="ru-RU" sz="3600" i="1" dirty="0"/>
              <a:t>    до 6 </a:t>
            </a:r>
            <a:r>
              <a:rPr lang="ru-RU" sz="3600" i="1" dirty="0" err="1"/>
              <a:t>мес-подушка</a:t>
            </a:r>
            <a:r>
              <a:rPr lang="ru-RU" sz="3600" i="1" dirty="0"/>
              <a:t> </a:t>
            </a:r>
            <a:r>
              <a:rPr lang="ru-RU" sz="3600" i="1" dirty="0" err="1"/>
              <a:t>Фрейка</a:t>
            </a:r>
            <a:r>
              <a:rPr lang="ru-RU" sz="3600" i="1" dirty="0"/>
              <a:t>, стремена Павлика</a:t>
            </a:r>
          </a:p>
          <a:p>
            <a:pPr marL="274320" indent="-274320" fontAlgn="auto">
              <a:lnSpc>
                <a:spcPct val="120000"/>
              </a:lnSpc>
              <a:spcAft>
                <a:spcPts val="0"/>
              </a:spcAft>
              <a:buFont typeface="Wingdings"/>
              <a:buNone/>
              <a:defRPr/>
            </a:pPr>
            <a:r>
              <a:rPr lang="ru-RU" sz="3600" i="1" dirty="0"/>
              <a:t>    в дальнейшем - отводящие шины</a:t>
            </a:r>
            <a:r>
              <a:rPr lang="ru-RU" sz="3600" dirty="0"/>
              <a:t> </a:t>
            </a:r>
            <a:r>
              <a:rPr lang="ru-RU" sz="3600" i="1" dirty="0"/>
              <a:t>которые позволяют удерживать ножки ребенка в положении сгибания в тазобедренных и коленных суставах под прямым углом и отведения в тазобедренных суставах("положение лягушки") </a:t>
            </a:r>
            <a:br>
              <a:rPr lang="ru-RU" sz="3600" i="1" dirty="0"/>
            </a:br>
            <a:endParaRPr lang="ru-RU" sz="3600" i="1" dirty="0"/>
          </a:p>
          <a:p>
            <a:pPr marL="274320" indent="-274320" fontAlgn="auto">
              <a:spcAft>
                <a:spcPts val="0"/>
              </a:spcAft>
              <a:buFont typeface="Wingdings"/>
              <a:buNone/>
              <a:defRPr/>
            </a:pPr>
            <a:r>
              <a:rPr lang="ru-RU" sz="3600" i="1" dirty="0"/>
              <a:t>     </a:t>
            </a:r>
            <a:endParaRPr lang="ru-RU" dirty="0"/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610" name="Picture 2" descr="https://properelomy.ru/wp-content/uploads/2017/08/Simptomy-i-lechenie-vrozhdennogo-vyviha-bedra-u-detej-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642918"/>
            <a:ext cx="7736697" cy="515779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lnSpc>
                <a:spcPct val="150000"/>
              </a:lnSpc>
              <a:buNone/>
            </a:pPr>
            <a:r>
              <a:rPr lang="ru-RU" b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   Лечение </a:t>
            </a:r>
            <a:r>
              <a:rPr lang="ru-RU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детей возрастной </a:t>
            </a:r>
            <a:r>
              <a:rPr lang="ru-RU" b="1" dirty="0" err="1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неонатальной</a:t>
            </a:r>
            <a:r>
              <a:rPr lang="ru-RU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 группы с дисплазией тазобедренных суставов - от 0 до 6 месяцев.</a:t>
            </a:r>
            <a:endParaRPr lang="ru-RU" dirty="0"/>
          </a:p>
          <a:p>
            <a:pPr algn="ctr">
              <a:lnSpc>
                <a:spcPct val="150000"/>
              </a:lnSpc>
            </a:pP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Дисплазия тазобедренного сустава (ТБС)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— </a:t>
            </a:r>
            <a:r>
              <a:rPr lang="ru-RU" dirty="0"/>
              <a:t>врожденная патология опорно-двигательного аппарата, характеризующаяся недоразвитием элементов ТБС: вертлужной впадины, головки бедренной кости с окружающими мышцами, связками, капсулой сустава.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2530" name="Picture 2" descr="krasnov_vvb_turne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357166"/>
            <a:ext cx="8243180" cy="6197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1302115559937_bulleti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571480"/>
            <a:ext cx="4211873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5" name="Picture 3" descr="ANd9GcRbiuwOhaqYGUKrw6Pu1Q9vv76L7xtDAKxflI4DeXQWoH-xDNVe-A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7752" y="3286124"/>
            <a:ext cx="3841752" cy="2873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krasnov_vvb_turne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428604"/>
            <a:ext cx="8039116" cy="6035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b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    </a:t>
            </a:r>
            <a:r>
              <a:rPr lang="ru-RU" sz="3600" b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Алгоритм </a:t>
            </a:r>
            <a:r>
              <a:rPr lang="ru-RU" sz="36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лечения детей позднего грудного возраста с дисплазией тазобедренных суставов - от 7 месяцев до года.</a:t>
            </a:r>
            <a:endParaRPr lang="ru-RU" sz="3600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krasnov_vvb_turne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428604"/>
            <a:ext cx="8105192" cy="6092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krasnov_vvb_turne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428604"/>
            <a:ext cx="7807832" cy="58747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Шина </a:t>
            </a:r>
            <a:r>
              <a:rPr lang="ru-RU" dirty="0" err="1" smtClean="0"/>
              <a:t>Вилленского</a:t>
            </a:r>
            <a:endParaRPr lang="ru-RU" dirty="0"/>
          </a:p>
        </p:txBody>
      </p:sp>
      <p:pic>
        <p:nvPicPr>
          <p:cNvPr id="27650" name="Picture 2" descr="i?id=21213530-00-72&amp;n=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5658" y="2143116"/>
            <a:ext cx="4034523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1" name="Picture 3" descr="i?id=459456603-39-72&amp;n=2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00562" y="2143116"/>
            <a:ext cx="4434028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Шина Волкова</a:t>
            </a:r>
            <a:endParaRPr lang="ru-RU" dirty="0"/>
          </a:p>
        </p:txBody>
      </p:sp>
      <p:pic>
        <p:nvPicPr>
          <p:cNvPr id="28674" name="Picture 2" descr="i?id=181524288-40-72&amp;n=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28794" y="1571612"/>
            <a:ext cx="5286412" cy="4751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Стремена Павлика</a:t>
            </a:r>
            <a:endParaRPr lang="ru-RU" dirty="0"/>
          </a:p>
        </p:txBody>
      </p:sp>
      <p:pic>
        <p:nvPicPr>
          <p:cNvPr id="29698" name="Picture 2" descr="Стремя  Павлика - для лечения врожденных вывихов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71736" y="2000240"/>
            <a:ext cx="4500594" cy="4500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Шина ЦИТО</a:t>
            </a:r>
            <a:endParaRPr lang="ru-RU" dirty="0"/>
          </a:p>
        </p:txBody>
      </p:sp>
      <p:pic>
        <p:nvPicPr>
          <p:cNvPr id="30722" name="Picture 2" descr="Шина Цито  (большая , малая )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28860" y="1857364"/>
            <a:ext cx="4214842" cy="4214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411807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Заболевание начинает развиваться с первых дней жизни и диагностируется обычно в детском возрасте.</a:t>
            </a:r>
          </a:p>
          <a:p>
            <a:pPr>
              <a:buNone/>
            </a:pPr>
            <a:r>
              <a:rPr lang="ru-RU" dirty="0" smtClean="0"/>
              <a:t>    Для врожденного вывиха бедра характерны скудные проявления в самом начале, неуклонное прогрессирование и полное разрушение тазобедренных суставов при отсутствии своевременного лечения</a:t>
            </a:r>
            <a:endParaRPr lang="ru-RU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>
            <a:normAutofit fontScale="90000"/>
          </a:bodyPr>
          <a:lstStyle/>
          <a:p>
            <a:r>
              <a:rPr lang="ru-RU" sz="4000" b="1" dirty="0"/>
              <a:t>СЕСТРИНСКИЙ УХОД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256584"/>
          </a:xfrm>
        </p:spPr>
        <p:txBody>
          <a:bodyPr>
            <a:normAutofit fontScale="77500" lnSpcReduction="20000"/>
          </a:bodyPr>
          <a:lstStyle/>
          <a:p>
            <a:pPr lvl="0"/>
            <a:r>
              <a:rPr lang="ru-RU" dirty="0"/>
              <a:t>При установленном диагнозе, сразу же назначают консервативное лечение. </a:t>
            </a:r>
          </a:p>
          <a:p>
            <a:pPr lvl="0"/>
            <a:r>
              <a:rPr lang="ru-RU" dirty="0"/>
              <a:t>В первые 6 месяцев при начальной дисплазии ТБС медсестра выполняет  широкое  пеленание  (между бедер прокладывается широкий валик из  пеленки или применяют подушку </a:t>
            </a:r>
            <a:r>
              <a:rPr lang="ru-RU" dirty="0" err="1"/>
              <a:t>Фрейка</a:t>
            </a:r>
            <a:r>
              <a:rPr lang="ru-RU" dirty="0"/>
              <a:t>), а также обучает маму  технике пеленания и консультирует о необходимости такого пеленания, придания позы «лягушки» (жесткую фиксация не проводят ранее 6 месяцев). </a:t>
            </a:r>
          </a:p>
          <a:p>
            <a:pPr lvl="0"/>
            <a:r>
              <a:rPr lang="ru-RU" dirty="0"/>
              <a:t>При вывихе бедра применяют специальные шины, придающие согнутым в коленях конечностям положение отведения:  шина Волкова, </a:t>
            </a:r>
            <a:r>
              <a:rPr lang="ru-RU" dirty="0" err="1"/>
              <a:t>Виленского</a:t>
            </a:r>
            <a:r>
              <a:rPr lang="ru-RU" dirty="0"/>
              <a:t>, шина ЦИТО, стремена Павлика и др. Шину накладывает врач-ортопед (в поликлинике, больнице или ортопедическом центре).  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74215003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66130"/>
          </a:xfrm>
        </p:spPr>
        <p:txBody>
          <a:bodyPr>
            <a:normAutofit fontScale="90000"/>
          </a:bodyPr>
          <a:lstStyle/>
          <a:p>
            <a:r>
              <a:rPr lang="ru-RU" sz="4000" b="1" dirty="0"/>
              <a:t>СЕСТРИНСКИЙ УХОД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968552"/>
          </a:xfrm>
        </p:spPr>
        <p:txBody>
          <a:bodyPr>
            <a:normAutofit fontScale="85000" lnSpcReduction="20000"/>
          </a:bodyPr>
          <a:lstStyle/>
          <a:p>
            <a:pPr lvl="0"/>
            <a:r>
              <a:rPr lang="ru-RU" dirty="0"/>
              <a:t>Обеспечивает выполнение физиотерапевтических методов лечения, массажа, специальной лечебной гимнастики.</a:t>
            </a:r>
          </a:p>
          <a:p>
            <a:pPr lvl="0"/>
            <a:r>
              <a:rPr lang="ru-RU" dirty="0"/>
              <a:t>Консультирует родителей правилам ухода за таким ребенком:  ношения на руках (взрослый поддерживает ребенка руками за спину, прижимая его  себе; ребенок широко расставленными ножками  «обнимает» туловище взрослого; не рекомендуется носить ребенка «верхом» на боку у взрослого).</a:t>
            </a:r>
          </a:p>
          <a:p>
            <a:pPr lvl="0"/>
            <a:r>
              <a:rPr lang="ru-RU" dirty="0"/>
              <a:t>Оказать психологическую поддержку родителям (объясняет  возможность полного излечения  или максимальной коррекции ТС при данном заболевании).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13653550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/>
              <a:t>Сестринский уход</a:t>
            </a:r>
            <a:endParaRPr lang="ru-RU" sz="36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152"/>
          </a:xfrm>
        </p:spPr>
        <p:txBody>
          <a:bodyPr>
            <a:normAutofit fontScale="77500" lnSpcReduction="20000"/>
          </a:bodyPr>
          <a:lstStyle/>
          <a:p>
            <a:pPr lvl="0"/>
            <a:r>
              <a:rPr lang="ru-RU" dirty="0"/>
              <a:t>Убедить родителей в необходимости четкого исполнения назначений врача (занятия ЛФК, массаж и др. лечебные процедуры).</a:t>
            </a:r>
          </a:p>
          <a:p>
            <a:pPr lvl="0"/>
            <a:r>
              <a:rPr lang="ru-RU" dirty="0"/>
              <a:t>Оказывать  помощь в общем уходе за ребенком (личная гигиена, одевание </a:t>
            </a:r>
            <a:br>
              <a:rPr lang="ru-RU" dirty="0"/>
            </a:br>
            <a:r>
              <a:rPr lang="ru-RU" dirty="0"/>
              <a:t>/раздевание ребенка и др.)</a:t>
            </a:r>
          </a:p>
          <a:p>
            <a:pPr lvl="0"/>
            <a:r>
              <a:rPr lang="ru-RU" dirty="0"/>
              <a:t>Осуществлять профилактику пролежней (при неподвижном режиме). </a:t>
            </a:r>
          </a:p>
          <a:p>
            <a:pPr lvl="0"/>
            <a:r>
              <a:rPr lang="ru-RU" dirty="0"/>
              <a:t>При неэффективности консервативного лечения после 1 года решается вопрос об оперативном лечении.</a:t>
            </a:r>
          </a:p>
          <a:p>
            <a:pPr lvl="0"/>
            <a:r>
              <a:rPr lang="ru-RU" dirty="0"/>
              <a:t>Ребенок с врожденным вывихом и дисплазией тазобедренного сустава находится на учете у ортопеда поликлиники.   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8633266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b="1" dirty="0" smtClean="0"/>
              <a:t>Спасибо за внимание!</a:t>
            </a:r>
            <a:endParaRPr lang="ru-RU" b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Рисунок 1" descr="http://organizm.name/wp-content/uploads/2009/12/displazi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428604"/>
            <a:ext cx="7870736" cy="6197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pervaya-medklinika.ru/wp-content/uploads/2022/09/%D0%A1%D0%BD%D0%B8%D0%BC%D0%BE%D0%BA-%D1%8D%D0%BA%D1%80%D0%B0%D0%BD%D0%B0-2022-09-06-%D0%B2-19.10.10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1643050"/>
            <a:ext cx="7913806" cy="378621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Классификация дисплазии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A</a:t>
            </a:r>
            <a:r>
              <a:rPr lang="ru-RU" dirty="0"/>
              <a:t>: Норма. B: </a:t>
            </a:r>
            <a:r>
              <a:rPr lang="ru-RU" dirty="0" smtClean="0"/>
              <a:t>Нестабильность. </a:t>
            </a:r>
            <a:r>
              <a:rPr lang="ru-RU" dirty="0"/>
              <a:t>C: Подвывих. D: Врождённый вывих</a:t>
            </a:r>
          </a:p>
        </p:txBody>
      </p:sp>
      <p:pic>
        <p:nvPicPr>
          <p:cNvPr id="2050" name="Picture 2" descr="File:Hip dysplasia - schemati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3546842"/>
            <a:ext cx="7429552" cy="24443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b="1" dirty="0" smtClean="0"/>
              <a:t/>
            </a:r>
            <a:br>
              <a:rPr lang="ru-RU" sz="3100" b="1" dirty="0" smtClean="0"/>
            </a:br>
            <a:r>
              <a:rPr lang="ru-RU" sz="3100" b="1" dirty="0" smtClean="0"/>
              <a:t>Факторы </a:t>
            </a:r>
            <a:r>
              <a:rPr lang="ru-RU" sz="3100" b="1" dirty="0"/>
              <a:t>риска дисплазии тазобедренных суставов (дисплазия ТБС):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1. Ягодичное </a:t>
            </a:r>
            <a:r>
              <a:rPr lang="ru-RU" dirty="0" err="1"/>
              <a:t>предлежание</a:t>
            </a:r>
            <a:r>
              <a:rPr lang="ru-RU" dirty="0"/>
              <a:t> плода.</a:t>
            </a:r>
          </a:p>
          <a:p>
            <a:r>
              <a:rPr lang="ru-RU" dirty="0"/>
              <a:t>2. Неблагоприятная экологическая обстановка.</a:t>
            </a:r>
          </a:p>
          <a:p>
            <a:r>
              <a:rPr lang="ru-RU" dirty="0"/>
              <a:t>3. Тугое пеленание.</a:t>
            </a:r>
          </a:p>
          <a:p>
            <a:r>
              <a:rPr lang="ru-RU" dirty="0"/>
              <a:t>4. Наследственная предрасположенность.</a:t>
            </a:r>
          </a:p>
          <a:p>
            <a:r>
              <a:rPr lang="ru-RU" dirty="0"/>
              <a:t>5. Токсикоз беременности.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Тазовое предлежание плод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928670"/>
            <a:ext cx="8192717" cy="489117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1" algn="ctr" rtl="0">
              <a:spcBef>
                <a:spcPct val="0"/>
              </a:spcBef>
            </a:pPr>
            <a:r>
              <a:rPr lang="ru-RU" sz="2400" b="1" dirty="0"/>
              <a:t>Асимметрия кожных складок в положении ребенка на животе.</a:t>
            </a:r>
            <a:r>
              <a:rPr lang="ru-RU" sz="1400" dirty="0"/>
              <a:t/>
            </a:r>
            <a:br>
              <a:rPr lang="ru-RU" sz="1400" dirty="0"/>
            </a:br>
            <a:endParaRPr lang="ru-RU" dirty="0"/>
          </a:p>
        </p:txBody>
      </p:sp>
      <p:pic>
        <p:nvPicPr>
          <p:cNvPr id="14338" name="Рисунок 4" descr="http://www.turner.ru/images/tzb_vvb/krasnov_vvb_turner.ru0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99065" y="1358330"/>
            <a:ext cx="6830521" cy="514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446</TotalTime>
  <Words>654</Words>
  <Application>Microsoft Office PowerPoint</Application>
  <PresentationFormat>Экран (4:3)</PresentationFormat>
  <Paragraphs>64</Paragraphs>
  <Slides>33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33</vt:i4>
      </vt:variant>
    </vt:vector>
  </HeadingPairs>
  <TitlesOfParts>
    <vt:vector size="34" baseType="lpstr">
      <vt:lpstr>Тема Office</vt:lpstr>
      <vt:lpstr>Государственное бюджетное профессиональное образовательное учреждение Департамента здравоохранения города Москвы  "Медицинский колледж № 6"  </vt:lpstr>
      <vt:lpstr>Дисплазия тазобедренного сустава (ТБС)</vt:lpstr>
      <vt:lpstr>Слайд 3</vt:lpstr>
      <vt:lpstr>Слайд 4</vt:lpstr>
      <vt:lpstr>Слайд 5</vt:lpstr>
      <vt:lpstr>Классификация дисплазии</vt:lpstr>
      <vt:lpstr> Факторы риска дисплазии тазобедренных суставов (дисплазия ТБС): </vt:lpstr>
      <vt:lpstr>Слайд 8</vt:lpstr>
      <vt:lpstr>Асимметрия кожных складок в положении ребенка на животе. </vt:lpstr>
      <vt:lpstr>Укорочение бедра в положении ребенка на спине (визуально и при измерении с помощью сантиметровой ленты). </vt:lpstr>
      <vt:lpstr>Симптом соскальзывания (Маркса-Ортолани). </vt:lpstr>
      <vt:lpstr>Ограничение отведения бедра (в норме отведение бедер составляет 1800). </vt:lpstr>
      <vt:lpstr>Слайд 13</vt:lpstr>
      <vt:lpstr>Что должно насторожить родителей. </vt:lpstr>
      <vt:lpstr>Что должно насторожить родителей</vt:lpstr>
      <vt:lpstr>Рентгеновское исследование</vt:lpstr>
      <vt:lpstr>  Принципы лечения 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Шина Вилленского</vt:lpstr>
      <vt:lpstr>Шина Волкова</vt:lpstr>
      <vt:lpstr>Стремена Павлика</vt:lpstr>
      <vt:lpstr>Шина ЦИТО</vt:lpstr>
      <vt:lpstr>СЕСТРИНСКИЙ УХОД </vt:lpstr>
      <vt:lpstr>СЕСТРИНСКИЙ УХОД </vt:lpstr>
      <vt:lpstr>Сестринский уход</vt:lpstr>
      <vt:lpstr>Слайд 33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ВРОЖДЕННЫЙ ВЫВИХ БЕДРА. ПОРОКИ ОСАНКИ. СКОЛИОЗ</dc:title>
  <dc:creator>Галина</dc:creator>
  <cp:lastModifiedBy>Галина</cp:lastModifiedBy>
  <cp:revision>37</cp:revision>
  <dcterms:created xsi:type="dcterms:W3CDTF">2022-01-17T15:34:34Z</dcterms:created>
  <dcterms:modified xsi:type="dcterms:W3CDTF">2023-02-16T08:34:56Z</dcterms:modified>
</cp:coreProperties>
</file>