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D2A0F-9649-410D-9079-BE26EE01D1B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B1479-5539-42C0-9646-684F4B09A5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2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случае, когда указывается второй аргумент для функции </a:t>
            </a:r>
            <a:r>
              <a:rPr lang="ru-RU" dirty="0" err="1" smtClean="0"/>
              <a:t>int</a:t>
            </a:r>
            <a:r>
              <a:rPr lang="ru-RU" dirty="0" smtClean="0"/>
              <a:t>()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первый всегда должен быть строкой. С помощью второго аргумента сообщается, в какой системе счисления находится число, указанное в строке первого аргумента. Функция </a:t>
            </a:r>
            <a:r>
              <a:rPr lang="ru-RU" dirty="0" err="1" smtClean="0"/>
              <a:t>int</a:t>
            </a:r>
            <a:r>
              <a:rPr lang="ru-RU" dirty="0" smtClean="0"/>
              <a:t>()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возвращает его значение в десятичной системе счисления.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3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случае, когда указывается второй аргумент для функции </a:t>
            </a:r>
            <a:r>
              <a:rPr lang="ru-RU" dirty="0" err="1" smtClean="0"/>
              <a:t>int</a:t>
            </a:r>
            <a:r>
              <a:rPr lang="ru-RU" dirty="0" smtClean="0"/>
              <a:t>()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первый всегда должен быть строкой. С помощью второго аргумента сообщается, в какой системе счисления находится число, указанное в строке первого аргумента. Функция </a:t>
            </a:r>
            <a:r>
              <a:rPr lang="ru-RU" dirty="0" err="1" smtClean="0"/>
              <a:t>int</a:t>
            </a:r>
            <a:r>
              <a:rPr lang="ru-RU" smtClean="0"/>
              <a:t>()</a:t>
            </a:r>
            <a:r>
              <a:rPr lang="ru-RU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возвращает его значение в десятичной системе счисления.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35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случае, когда указывается второй аргумент для функции </a:t>
            </a:r>
            <a:r>
              <a:rPr lang="ru-RU" dirty="0" err="1" smtClean="0"/>
              <a:t>int</a:t>
            </a:r>
            <a:r>
              <a:rPr lang="ru-RU" dirty="0" smtClean="0"/>
              <a:t>()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первый всегда должен быть строкой. С помощью второго аргумента сообщается, в какой системе счисления находится число, указанное в строке первого аргумента. Функция </a:t>
            </a:r>
            <a:r>
              <a:rPr lang="ru-RU" dirty="0" err="1" smtClean="0"/>
              <a:t>int</a:t>
            </a:r>
            <a:r>
              <a:rPr lang="ru-RU" smtClean="0"/>
              <a:t>()</a:t>
            </a:r>
            <a:r>
              <a:rPr lang="ru-RU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возвращает его значение в десятичной системе счисления.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35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случае, когда указывается второй аргумент для функции </a:t>
            </a:r>
            <a:r>
              <a:rPr lang="ru-RU" dirty="0" err="1" smtClean="0"/>
              <a:t>int</a:t>
            </a:r>
            <a:r>
              <a:rPr lang="ru-RU" dirty="0" smtClean="0"/>
              <a:t>()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первый всегда должен быть строкой. С помощью второго аргумента сообщается, в какой системе счисления находится число, указанное в строке первого аргумента. Функция </a:t>
            </a:r>
            <a:r>
              <a:rPr lang="ru-RU" dirty="0" err="1" smtClean="0"/>
              <a:t>int</a:t>
            </a:r>
            <a:r>
              <a:rPr lang="ru-RU" smtClean="0"/>
              <a:t>()</a:t>
            </a:r>
            <a:r>
              <a:rPr lang="ru-RU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возвращает его значение в десятичной системе счисления.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3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11AB272-145D-4B46-BF49-9825FB1C48BB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Теоретический материал</a:t>
            </a:r>
            <a:br>
              <a:rPr lang="ru-RU" dirty="0" smtClean="0"/>
            </a:br>
            <a:r>
              <a:rPr lang="ru-RU" dirty="0" smtClean="0"/>
              <a:t>Системы счисления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200" dirty="0" smtClean="0"/>
          </a:p>
          <a:p>
            <a:endParaRPr lang="ru-RU" sz="2200" dirty="0"/>
          </a:p>
          <a:p>
            <a:r>
              <a:rPr lang="ru-RU" sz="2200" dirty="0" smtClean="0"/>
              <a:t>Доцент кафедры АЭМИС</a:t>
            </a:r>
          </a:p>
          <a:p>
            <a:r>
              <a:rPr lang="ru-RU" sz="2200" dirty="0" smtClean="0"/>
              <a:t>к.т.н. </a:t>
            </a:r>
            <a:r>
              <a:rPr lang="ru-RU" sz="2200" dirty="0" err="1" smtClean="0"/>
              <a:t>Кечкина</a:t>
            </a:r>
            <a:r>
              <a:rPr lang="ru-RU" sz="2200" dirty="0" smtClean="0"/>
              <a:t> Наталия Игоревна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13105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Арифметические операции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10</a:t>
            </a:fld>
            <a:endParaRPr lang="ru-RU" dirty="0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468313" y="985838"/>
            <a:ext cx="16605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сложение</a:t>
            </a: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5003800" y="985838"/>
            <a:ext cx="1855788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вычитание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468313" y="1628775"/>
            <a:ext cx="3851275" cy="23050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/>
          <a:lstStyle/>
          <a:p>
            <a:pPr algn="ctr">
              <a:spcBef>
                <a:spcPct val="20000"/>
              </a:spcBef>
              <a:defRPr/>
            </a:pPr>
            <a:r>
              <a:rPr lang="ru-RU" sz="4000" dirty="0">
                <a:latin typeface="Arial" charset="0"/>
              </a:rPr>
              <a:t>0+0=0  0+1=1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4000" dirty="0">
                <a:latin typeface="Arial" charset="0"/>
              </a:rPr>
              <a:t>1+0=1  1+1=</a:t>
            </a:r>
            <a:r>
              <a:rPr lang="ru-RU" sz="4000" b="1" dirty="0">
                <a:solidFill>
                  <a:srgbClr val="0000FF"/>
                </a:solidFill>
                <a:latin typeface="Arial" charset="0"/>
              </a:rPr>
              <a:t>1</a:t>
            </a:r>
            <a:r>
              <a:rPr lang="ru-RU" sz="4000" dirty="0">
                <a:latin typeface="Arial" charset="0"/>
              </a:rPr>
              <a:t>0</a:t>
            </a:r>
            <a:r>
              <a:rPr lang="ru-RU" sz="4000" baseline="-25000" dirty="0">
                <a:latin typeface="Arial" charset="0"/>
              </a:rPr>
              <a:t>2</a:t>
            </a:r>
            <a:endParaRPr lang="en-US" sz="4000" baseline="-25000" dirty="0">
              <a:latin typeface="Arial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4000" dirty="0">
                <a:latin typeface="Arial" charset="0"/>
              </a:rPr>
              <a:t>1 + 1 + 1 =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1</a:t>
            </a:r>
            <a:r>
              <a:rPr lang="en-US" sz="4000" dirty="0">
                <a:latin typeface="Arial" charset="0"/>
              </a:rPr>
              <a:t>1</a:t>
            </a:r>
            <a:r>
              <a:rPr lang="en-US" sz="4000" baseline="-25000" dirty="0">
                <a:latin typeface="Arial" charset="0"/>
              </a:rPr>
              <a:t>2</a:t>
            </a:r>
            <a:endParaRPr lang="ru-RU" sz="4000" baseline="-25000" dirty="0">
              <a:latin typeface="Arial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5003800" y="1665288"/>
            <a:ext cx="3816350" cy="1692275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sz="4000" dirty="0">
                <a:latin typeface="Arial" charset="0"/>
              </a:rPr>
              <a:t>0-0=0  1-1=0</a:t>
            </a:r>
          </a:p>
          <a:p>
            <a:pPr>
              <a:spcBef>
                <a:spcPct val="20000"/>
              </a:spcBef>
              <a:defRPr/>
            </a:pPr>
            <a:r>
              <a:rPr lang="ru-RU" sz="4000" dirty="0">
                <a:latin typeface="Arial" charset="0"/>
              </a:rPr>
              <a:t>1-0=1  </a:t>
            </a:r>
            <a:r>
              <a:rPr lang="ru-RU" sz="4000" b="1" dirty="0">
                <a:solidFill>
                  <a:srgbClr val="FF0000"/>
                </a:solidFill>
                <a:latin typeface="Arial" charset="0"/>
              </a:rPr>
              <a:t>1</a:t>
            </a:r>
            <a:r>
              <a:rPr lang="ru-RU" sz="4000" dirty="0">
                <a:latin typeface="Arial" charset="0"/>
              </a:rPr>
              <a:t>0</a:t>
            </a:r>
            <a:r>
              <a:rPr lang="ru-RU" sz="4000" baseline="-25000" dirty="0">
                <a:latin typeface="Arial" charset="0"/>
              </a:rPr>
              <a:t>2</a:t>
            </a:r>
            <a:r>
              <a:rPr lang="ru-RU" sz="4000" dirty="0">
                <a:latin typeface="Arial" charset="0"/>
              </a:rPr>
              <a:t>-1=1</a:t>
            </a: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3775075" y="1751013"/>
            <a:ext cx="1584325" cy="561975"/>
          </a:xfrm>
          <a:prstGeom prst="wedgeRoundRectCallout">
            <a:avLst>
              <a:gd name="adj1" fmla="val -59700"/>
              <a:gd name="adj2" fmla="val 84511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>
                <a:latin typeface="Arial" charset="0"/>
              </a:rPr>
              <a:t>перенос</a:t>
            </a: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>
            <a:off x="5724525" y="3249613"/>
            <a:ext cx="1270000" cy="544512"/>
          </a:xfrm>
          <a:prstGeom prst="wedgeRoundRectCallout">
            <a:avLst>
              <a:gd name="adj1" fmla="val 36273"/>
              <a:gd name="adj2" fmla="val -9191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заём</a:t>
            </a: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900113" y="4473575"/>
            <a:ext cx="29067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      1 0 1 1 0</a:t>
            </a:r>
            <a:r>
              <a:rPr lang="ru-RU" sz="3600" b="1" baseline="-25000"/>
              <a:t>2</a:t>
            </a:r>
          </a:p>
          <a:p>
            <a:r>
              <a:rPr lang="ru-RU" sz="3600" b="1">
                <a:sym typeface="Symbol" pitchFamily="18" charset="2"/>
              </a:rPr>
              <a:t>+ 1 1 1 0 1 1</a:t>
            </a:r>
            <a:r>
              <a:rPr lang="ru-RU" sz="3600" b="1" baseline="-25000"/>
              <a:t>2</a:t>
            </a:r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792163" y="5734050"/>
            <a:ext cx="3025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3240088" y="57340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2078038" y="3954463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sym typeface="Symbol" pitchFamily="18" charset="2"/>
              </a:rPr>
              <a:t>1</a:t>
            </a: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2844800" y="57340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2449513" y="57340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2484438" y="3954463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sym typeface="Symbol" pitchFamily="18" charset="2"/>
              </a:rPr>
              <a:t>1</a:t>
            </a: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052638" y="57340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1657350" y="57340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auto">
          <a:xfrm>
            <a:off x="863600" y="5718175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1260475" y="573405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  <p:sp>
        <p:nvSpPr>
          <p:cNvPr id="28" name="Rectangle 36"/>
          <p:cNvSpPr>
            <a:spLocks noChangeArrowheads="1"/>
          </p:cNvSpPr>
          <p:nvPr/>
        </p:nvSpPr>
        <p:spPr bwMode="auto">
          <a:xfrm>
            <a:off x="3492500" y="587692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 baseline="-25000"/>
              <a:t>2</a:t>
            </a:r>
          </a:p>
        </p:txBody>
      </p:sp>
      <p:sp>
        <p:nvSpPr>
          <p:cNvPr id="30" name="Rectangle 37"/>
          <p:cNvSpPr>
            <a:spLocks noChangeArrowheads="1"/>
          </p:cNvSpPr>
          <p:nvPr/>
        </p:nvSpPr>
        <p:spPr bwMode="auto">
          <a:xfrm>
            <a:off x="4824413" y="4545013"/>
            <a:ext cx="32750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   1 0 0 0 1 0 1</a:t>
            </a:r>
            <a:r>
              <a:rPr lang="ru-RU" sz="3600" b="1" baseline="-25000"/>
              <a:t>2</a:t>
            </a:r>
          </a:p>
          <a:p>
            <a:r>
              <a:rPr lang="ru-RU" sz="3600" b="1">
                <a:sym typeface="Symbol" pitchFamily="18" charset="2"/>
              </a:rPr>
              <a:t>–       1 1 0 1 1</a:t>
            </a:r>
            <a:r>
              <a:rPr lang="ru-RU" sz="3600" b="1" baseline="-25000"/>
              <a:t>2</a:t>
            </a:r>
          </a:p>
        </p:txBody>
      </p:sp>
      <p:sp>
        <p:nvSpPr>
          <p:cNvPr id="31" name="Line 38"/>
          <p:cNvSpPr>
            <a:spLocks noChangeShapeType="1"/>
          </p:cNvSpPr>
          <p:nvPr/>
        </p:nvSpPr>
        <p:spPr bwMode="auto">
          <a:xfrm>
            <a:off x="4967288" y="5768975"/>
            <a:ext cx="30972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2" name="Group 54"/>
          <p:cNvGrpSpPr>
            <a:grpSpLocks/>
          </p:cNvGrpSpPr>
          <p:nvPr/>
        </p:nvGrpSpPr>
        <p:grpSpPr bwMode="auto">
          <a:xfrm>
            <a:off x="7524750" y="5732463"/>
            <a:ext cx="641350" cy="641350"/>
            <a:chOff x="4740" y="3498"/>
            <a:chExt cx="404" cy="404"/>
          </a:xfrm>
        </p:grpSpPr>
        <p:sp>
          <p:nvSpPr>
            <p:cNvPr id="33" name="Rectangle 39"/>
            <p:cNvSpPr>
              <a:spLocks noChangeArrowheads="1"/>
            </p:cNvSpPr>
            <p:nvPr/>
          </p:nvSpPr>
          <p:spPr bwMode="auto">
            <a:xfrm>
              <a:off x="4740" y="3498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/>
                <a:t>0</a:t>
              </a:r>
            </a:p>
          </p:txBody>
        </p:sp>
        <p:sp>
          <p:nvSpPr>
            <p:cNvPr id="34" name="Rectangle 40"/>
            <p:cNvSpPr>
              <a:spLocks noChangeArrowheads="1"/>
            </p:cNvSpPr>
            <p:nvPr/>
          </p:nvSpPr>
          <p:spPr bwMode="auto">
            <a:xfrm>
              <a:off x="4921" y="3612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baseline="-25000"/>
                <a:t>2</a:t>
              </a:r>
            </a:p>
          </p:txBody>
        </p:sp>
      </p:grpSp>
      <p:sp>
        <p:nvSpPr>
          <p:cNvPr id="35" name="Rectangle 41"/>
          <p:cNvSpPr>
            <a:spLocks noChangeArrowheads="1"/>
          </p:cNvSpPr>
          <p:nvPr/>
        </p:nvSpPr>
        <p:spPr bwMode="auto">
          <a:xfrm>
            <a:off x="7142163" y="57324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36" name="Rectangle 42"/>
          <p:cNvSpPr>
            <a:spLocks noChangeArrowheads="1"/>
          </p:cNvSpPr>
          <p:nvPr/>
        </p:nvSpPr>
        <p:spPr bwMode="auto">
          <a:xfrm>
            <a:off x="5219700" y="3716338"/>
            <a:ext cx="395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6732588" y="3716338"/>
            <a:ext cx="3952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sym typeface="Symbol" pitchFamily="18" charset="2"/>
              </a:rPr>
              <a:t></a:t>
            </a:r>
          </a:p>
        </p:txBody>
      </p:sp>
      <p:sp>
        <p:nvSpPr>
          <p:cNvPr id="38" name="Rectangle 44"/>
          <p:cNvSpPr>
            <a:spLocks noChangeArrowheads="1"/>
          </p:cNvSpPr>
          <p:nvPr/>
        </p:nvSpPr>
        <p:spPr bwMode="auto">
          <a:xfrm>
            <a:off x="6767513" y="4256088"/>
            <a:ext cx="839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  <a:sym typeface="Symbol" pitchFamily="18" charset="2"/>
              </a:rPr>
              <a:t>0</a:t>
            </a:r>
            <a:r>
              <a:rPr lang="ru-RU" sz="2000" b="1">
                <a:solidFill>
                  <a:srgbClr val="FF0000"/>
                </a:solidFill>
                <a:sym typeface="Symbol" pitchFamily="18" charset="2"/>
              </a:rPr>
              <a:t>  10</a:t>
            </a:r>
            <a:r>
              <a:rPr lang="ru-RU" sz="2000" b="1" baseline="-25000">
                <a:solidFill>
                  <a:srgbClr val="FF0000"/>
                </a:solidFill>
                <a:sym typeface="Symbol" pitchFamily="18" charset="2"/>
              </a:rPr>
              <a:t>2</a:t>
            </a:r>
          </a:p>
        </p:txBody>
      </p:sp>
      <p:sp>
        <p:nvSpPr>
          <p:cNvPr id="39" name="Rectangle 45"/>
          <p:cNvSpPr>
            <a:spLocks noChangeArrowheads="1"/>
          </p:cNvSpPr>
          <p:nvPr/>
        </p:nvSpPr>
        <p:spPr bwMode="auto">
          <a:xfrm>
            <a:off x="6373813" y="57324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6757988" y="57324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5256213" y="4256088"/>
            <a:ext cx="15763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  <a:sym typeface="Symbol" pitchFamily="18" charset="2"/>
              </a:rPr>
              <a:t>0   1   </a:t>
            </a:r>
            <a:r>
              <a:rPr lang="ru-RU" sz="1000" b="1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ru-RU" sz="2000" b="1">
                <a:solidFill>
                  <a:schemeClr val="accent2"/>
                </a:solidFill>
                <a:sym typeface="Symbol" pitchFamily="18" charset="2"/>
              </a:rPr>
              <a:t>1 </a:t>
            </a:r>
            <a:r>
              <a:rPr lang="ru-RU" sz="2000" b="1">
                <a:solidFill>
                  <a:srgbClr val="FF0000"/>
                </a:solidFill>
                <a:sym typeface="Symbol" pitchFamily="18" charset="2"/>
              </a:rPr>
              <a:t> 10</a:t>
            </a:r>
            <a:r>
              <a:rPr lang="ru-RU" sz="2000" b="1" baseline="-25000">
                <a:solidFill>
                  <a:srgbClr val="FF0000"/>
                </a:solidFill>
                <a:sym typeface="Symbol" pitchFamily="18" charset="2"/>
              </a:rPr>
              <a:t>2</a:t>
            </a:r>
          </a:p>
        </p:txBody>
      </p:sp>
      <p:sp>
        <p:nvSpPr>
          <p:cNvPr id="42" name="Rectangle 48"/>
          <p:cNvSpPr>
            <a:spLocks noChangeArrowheads="1"/>
          </p:cNvSpPr>
          <p:nvPr/>
        </p:nvSpPr>
        <p:spPr bwMode="auto">
          <a:xfrm>
            <a:off x="5989638" y="57324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  <p:sp>
        <p:nvSpPr>
          <p:cNvPr id="43" name="Rectangle 49"/>
          <p:cNvSpPr>
            <a:spLocks noChangeArrowheads="1"/>
          </p:cNvSpPr>
          <p:nvPr/>
        </p:nvSpPr>
        <p:spPr bwMode="auto">
          <a:xfrm>
            <a:off x="5605463" y="57324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44" name="Rectangle 50"/>
          <p:cNvSpPr>
            <a:spLocks noChangeArrowheads="1"/>
          </p:cNvSpPr>
          <p:nvPr/>
        </p:nvSpPr>
        <p:spPr bwMode="auto">
          <a:xfrm>
            <a:off x="5221288" y="57324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45" name="Rectangle 51"/>
          <p:cNvSpPr>
            <a:spLocks noChangeArrowheads="1"/>
          </p:cNvSpPr>
          <p:nvPr/>
        </p:nvSpPr>
        <p:spPr bwMode="auto">
          <a:xfrm>
            <a:off x="1673225" y="3954463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sym typeface="Symbol" pitchFamily="18" charset="2"/>
              </a:rPr>
              <a:t>1</a:t>
            </a:r>
          </a:p>
        </p:txBody>
      </p:sp>
      <p:sp>
        <p:nvSpPr>
          <p:cNvPr id="46" name="Rectangle 52"/>
          <p:cNvSpPr>
            <a:spLocks noChangeArrowheads="1"/>
          </p:cNvSpPr>
          <p:nvPr/>
        </p:nvSpPr>
        <p:spPr bwMode="auto">
          <a:xfrm>
            <a:off x="1268413" y="3954463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sym typeface="Symbol" pitchFamily="18" charset="2"/>
              </a:rPr>
              <a:t>1</a:t>
            </a:r>
          </a:p>
        </p:txBody>
      </p:sp>
      <p:sp>
        <p:nvSpPr>
          <p:cNvPr id="47" name="Rectangle 53"/>
          <p:cNvSpPr>
            <a:spLocks noChangeArrowheads="1"/>
          </p:cNvSpPr>
          <p:nvPr/>
        </p:nvSpPr>
        <p:spPr bwMode="auto">
          <a:xfrm>
            <a:off x="863600" y="3954463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sym typeface="Symbol" pitchFamily="18" charset="2"/>
              </a:rPr>
              <a:t>1</a:t>
            </a:r>
          </a:p>
        </p:txBody>
      </p:sp>
      <p:sp>
        <p:nvSpPr>
          <p:cNvPr id="48" name="Line 55"/>
          <p:cNvSpPr>
            <a:spLocks noChangeShapeType="1"/>
          </p:cNvSpPr>
          <p:nvPr/>
        </p:nvSpPr>
        <p:spPr bwMode="auto">
          <a:xfrm>
            <a:off x="6804025" y="4724400"/>
            <a:ext cx="288925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" name="Line 56"/>
          <p:cNvSpPr>
            <a:spLocks noChangeShapeType="1"/>
          </p:cNvSpPr>
          <p:nvPr/>
        </p:nvSpPr>
        <p:spPr bwMode="auto">
          <a:xfrm>
            <a:off x="6408738" y="4724400"/>
            <a:ext cx="288925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" name="Line 57"/>
          <p:cNvSpPr>
            <a:spLocks noChangeShapeType="1"/>
          </p:cNvSpPr>
          <p:nvPr/>
        </p:nvSpPr>
        <p:spPr bwMode="auto">
          <a:xfrm>
            <a:off x="6048375" y="4724400"/>
            <a:ext cx="288925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" name="Line 58"/>
          <p:cNvSpPr>
            <a:spLocks noChangeShapeType="1"/>
          </p:cNvSpPr>
          <p:nvPr/>
        </p:nvSpPr>
        <p:spPr bwMode="auto">
          <a:xfrm>
            <a:off x="5651500" y="4724400"/>
            <a:ext cx="288925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" name="Line 59"/>
          <p:cNvSpPr>
            <a:spLocks noChangeShapeType="1"/>
          </p:cNvSpPr>
          <p:nvPr/>
        </p:nvSpPr>
        <p:spPr bwMode="auto">
          <a:xfrm>
            <a:off x="5256213" y="4724400"/>
            <a:ext cx="288925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" name="Овал 44"/>
          <p:cNvSpPr>
            <a:spLocks noChangeArrowheads="1"/>
          </p:cNvSpPr>
          <p:nvPr/>
        </p:nvSpPr>
        <p:spPr bwMode="auto">
          <a:xfrm>
            <a:off x="3443288" y="6011863"/>
            <a:ext cx="428625" cy="4286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34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7" grpId="0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Арифметические операции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11</a:t>
            </a:fld>
            <a:endParaRPr lang="ru-RU" dirty="0"/>
          </a:p>
        </p:txBody>
      </p:sp>
      <p:sp>
        <p:nvSpPr>
          <p:cNvPr id="54" name="Rectangle 58"/>
          <p:cNvSpPr>
            <a:spLocks noChangeArrowheads="1"/>
          </p:cNvSpPr>
          <p:nvPr/>
        </p:nvSpPr>
        <p:spPr bwMode="auto">
          <a:xfrm>
            <a:off x="7189788" y="2606675"/>
            <a:ext cx="971550" cy="682625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6" name="Rectangle 57"/>
          <p:cNvSpPr>
            <a:spLocks noChangeArrowheads="1"/>
          </p:cNvSpPr>
          <p:nvPr/>
        </p:nvSpPr>
        <p:spPr bwMode="auto">
          <a:xfrm>
            <a:off x="852488" y="4659313"/>
            <a:ext cx="2987675" cy="682625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492125" y="950913"/>
            <a:ext cx="18764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умножение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5100638" y="950913"/>
            <a:ext cx="1452562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деление</a:t>
            </a:r>
          </a:p>
        </p:txBody>
      </p:sp>
      <p:sp>
        <p:nvSpPr>
          <p:cNvPr id="59" name="Rectangle 36"/>
          <p:cNvSpPr>
            <a:spLocks noChangeArrowheads="1"/>
          </p:cNvSpPr>
          <p:nvPr/>
        </p:nvSpPr>
        <p:spPr bwMode="auto">
          <a:xfrm>
            <a:off x="1284288" y="2101850"/>
            <a:ext cx="25130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   1 0 1 0 1</a:t>
            </a:r>
            <a:r>
              <a:rPr lang="ru-RU" sz="3600" b="1" baseline="-25000"/>
              <a:t>2</a:t>
            </a:r>
          </a:p>
          <a:p>
            <a:r>
              <a:rPr lang="ru-RU" sz="3600" b="1">
                <a:sym typeface="Symbol" pitchFamily="18" charset="2"/>
              </a:rPr>
              <a:t>       1 0 1</a:t>
            </a:r>
            <a:r>
              <a:rPr lang="ru-RU" sz="3600" b="1" baseline="-25000"/>
              <a:t>2</a:t>
            </a: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528638" y="3325813"/>
            <a:ext cx="32750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         1 0 1 0 1</a:t>
            </a:r>
            <a:r>
              <a:rPr lang="ru-RU" sz="3600" b="1" baseline="-25000"/>
              <a:t>2</a:t>
            </a:r>
          </a:p>
          <a:p>
            <a:r>
              <a:rPr lang="ru-RU" sz="3600" b="1">
                <a:sym typeface="Symbol" pitchFamily="18" charset="2"/>
              </a:rPr>
              <a:t>+</a:t>
            </a:r>
            <a:r>
              <a:rPr lang="ru-RU" sz="3600" b="1"/>
              <a:t> 1 0 1 0 1</a:t>
            </a:r>
            <a:r>
              <a:rPr lang="ru-RU" sz="3600" b="1" baseline="-25000"/>
              <a:t>2</a:t>
            </a:r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>
            <a:off x="815975" y="3325813"/>
            <a:ext cx="3422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" name="Rectangle 40"/>
          <p:cNvSpPr>
            <a:spLocks noChangeArrowheads="1"/>
          </p:cNvSpPr>
          <p:nvPr/>
        </p:nvSpPr>
        <p:spPr bwMode="auto">
          <a:xfrm>
            <a:off x="923925" y="4659313"/>
            <a:ext cx="2894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1 1 0 1 0 0 1</a:t>
            </a:r>
            <a:r>
              <a:rPr lang="ru-RU" sz="3600" b="1" baseline="-25000"/>
              <a:t>2</a:t>
            </a:r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>
            <a:off x="636588" y="4586288"/>
            <a:ext cx="3422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4" name="Rectangle 42"/>
          <p:cNvSpPr>
            <a:spLocks noChangeArrowheads="1"/>
          </p:cNvSpPr>
          <p:nvPr/>
        </p:nvSpPr>
        <p:spPr bwMode="auto">
          <a:xfrm>
            <a:off x="4560888" y="1922463"/>
            <a:ext cx="25130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   1 0 1 0 1</a:t>
            </a:r>
            <a:r>
              <a:rPr lang="ru-RU" sz="3600" b="1" baseline="-25000"/>
              <a:t>2</a:t>
            </a:r>
          </a:p>
          <a:p>
            <a:r>
              <a:rPr lang="ru-RU" sz="3600" b="1">
                <a:sym typeface="Symbol" pitchFamily="18" charset="2"/>
              </a:rPr>
              <a:t>–    1 1 1</a:t>
            </a:r>
            <a:r>
              <a:rPr lang="ru-RU" sz="3600" b="1" baseline="-25000"/>
              <a:t>2</a:t>
            </a:r>
          </a:p>
        </p:txBody>
      </p:sp>
      <p:grpSp>
        <p:nvGrpSpPr>
          <p:cNvPr id="65" name="Group 45"/>
          <p:cNvGrpSpPr>
            <a:grpSpLocks/>
          </p:cNvGrpSpPr>
          <p:nvPr/>
        </p:nvGrpSpPr>
        <p:grpSpPr bwMode="auto">
          <a:xfrm>
            <a:off x="7116763" y="1993900"/>
            <a:ext cx="1476375" cy="1116013"/>
            <a:chOff x="4422" y="1366"/>
            <a:chExt cx="930" cy="703"/>
          </a:xfrm>
        </p:grpSpPr>
        <p:sp>
          <p:nvSpPr>
            <p:cNvPr id="66" name="Line 43"/>
            <p:cNvSpPr>
              <a:spLocks noChangeShapeType="1"/>
            </p:cNvSpPr>
            <p:nvPr/>
          </p:nvSpPr>
          <p:spPr bwMode="auto">
            <a:xfrm>
              <a:off x="4422" y="1366"/>
              <a:ext cx="0" cy="7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44"/>
            <p:cNvSpPr>
              <a:spLocks noChangeShapeType="1"/>
            </p:cNvSpPr>
            <p:nvPr/>
          </p:nvSpPr>
          <p:spPr bwMode="auto">
            <a:xfrm>
              <a:off x="4422" y="1706"/>
              <a:ext cx="93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" name="Rectangle 47"/>
          <p:cNvSpPr>
            <a:spLocks noChangeArrowheads="1"/>
          </p:cNvSpPr>
          <p:nvPr/>
        </p:nvSpPr>
        <p:spPr bwMode="auto">
          <a:xfrm>
            <a:off x="7153275" y="1922463"/>
            <a:ext cx="1370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ym typeface="Symbol" pitchFamily="18" charset="2"/>
              </a:rPr>
              <a:t>1 1</a:t>
            </a:r>
            <a:r>
              <a:rPr lang="en-US" sz="3600" b="1">
                <a:sym typeface="Symbol" pitchFamily="18" charset="2"/>
              </a:rPr>
              <a:t> 1</a:t>
            </a:r>
            <a:r>
              <a:rPr lang="en-US" sz="3600" b="1" baseline="-25000">
                <a:sym typeface="Symbol" pitchFamily="18" charset="2"/>
              </a:rPr>
              <a:t>2</a:t>
            </a:r>
            <a:endParaRPr lang="ru-RU" sz="3600" b="1" baseline="-25000">
              <a:sym typeface="Symbol" pitchFamily="18" charset="2"/>
            </a:endParaRPr>
          </a:p>
        </p:txBody>
      </p:sp>
      <p:sp>
        <p:nvSpPr>
          <p:cNvPr id="69" name="Rectangle 48"/>
          <p:cNvSpPr>
            <a:spLocks noChangeArrowheads="1"/>
          </p:cNvSpPr>
          <p:nvPr/>
        </p:nvSpPr>
        <p:spPr bwMode="auto">
          <a:xfrm>
            <a:off x="7189788" y="25701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grpSp>
        <p:nvGrpSpPr>
          <p:cNvPr id="70" name="Group 59"/>
          <p:cNvGrpSpPr>
            <a:grpSpLocks/>
          </p:cNvGrpSpPr>
          <p:nvPr/>
        </p:nvGrpSpPr>
        <p:grpSpPr bwMode="auto">
          <a:xfrm>
            <a:off x="7548563" y="2570163"/>
            <a:ext cx="606425" cy="673100"/>
            <a:chOff x="4694" y="1729"/>
            <a:chExt cx="382" cy="424"/>
          </a:xfrm>
        </p:grpSpPr>
        <p:sp>
          <p:nvSpPr>
            <p:cNvPr id="71" name="Rectangle 49"/>
            <p:cNvSpPr>
              <a:spLocks noChangeArrowheads="1"/>
            </p:cNvSpPr>
            <p:nvPr/>
          </p:nvSpPr>
          <p:spPr bwMode="auto">
            <a:xfrm>
              <a:off x="4694" y="1729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/>
                <a:t>1</a:t>
              </a:r>
            </a:p>
          </p:txBody>
        </p:sp>
        <p:sp>
          <p:nvSpPr>
            <p:cNvPr id="72" name="Rectangle 50"/>
            <p:cNvSpPr>
              <a:spLocks noChangeArrowheads="1"/>
            </p:cNvSpPr>
            <p:nvPr/>
          </p:nvSpPr>
          <p:spPr bwMode="auto">
            <a:xfrm>
              <a:off x="4853" y="1865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baseline="-25000"/>
                <a:t>2</a:t>
              </a:r>
            </a:p>
          </p:txBody>
        </p:sp>
      </p:grpSp>
      <p:sp>
        <p:nvSpPr>
          <p:cNvPr id="73" name="Line 51"/>
          <p:cNvSpPr>
            <a:spLocks noChangeShapeType="1"/>
          </p:cNvSpPr>
          <p:nvPr/>
        </p:nvSpPr>
        <p:spPr bwMode="auto">
          <a:xfrm>
            <a:off x="4992688" y="3146425"/>
            <a:ext cx="2054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" name="Rectangle 53"/>
          <p:cNvSpPr>
            <a:spLocks noChangeArrowheads="1"/>
          </p:cNvSpPr>
          <p:nvPr/>
        </p:nvSpPr>
        <p:spPr bwMode="auto">
          <a:xfrm>
            <a:off x="5316538" y="3146425"/>
            <a:ext cx="17510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ym typeface="Symbol" pitchFamily="18" charset="2"/>
              </a:rPr>
              <a:t>   </a:t>
            </a:r>
            <a:r>
              <a:rPr lang="ru-RU" sz="3600" b="1">
                <a:sym typeface="Symbol" pitchFamily="18" charset="2"/>
              </a:rPr>
              <a:t>1 1</a:t>
            </a:r>
            <a:r>
              <a:rPr lang="en-US" sz="3600" b="1">
                <a:sym typeface="Symbol" pitchFamily="18" charset="2"/>
              </a:rPr>
              <a:t> 1</a:t>
            </a:r>
            <a:r>
              <a:rPr lang="en-US" sz="3600" b="1" baseline="-25000">
                <a:sym typeface="Symbol" pitchFamily="18" charset="2"/>
              </a:rPr>
              <a:t>2</a:t>
            </a:r>
          </a:p>
          <a:p>
            <a:r>
              <a:rPr lang="ru-RU" sz="3600" b="1">
                <a:sym typeface="Symbol" pitchFamily="18" charset="2"/>
              </a:rPr>
              <a:t>– 1 1</a:t>
            </a:r>
            <a:r>
              <a:rPr lang="en-US" sz="3600" b="1">
                <a:sym typeface="Symbol" pitchFamily="18" charset="2"/>
              </a:rPr>
              <a:t> 1</a:t>
            </a:r>
            <a:r>
              <a:rPr lang="en-US" sz="3600" b="1" baseline="-25000">
                <a:sym typeface="Symbol" pitchFamily="18" charset="2"/>
              </a:rPr>
              <a:t>2</a:t>
            </a:r>
            <a:endParaRPr lang="ru-RU" sz="3600" b="1" baseline="-25000">
              <a:sym typeface="Symbol" pitchFamily="18" charset="2"/>
            </a:endParaRPr>
          </a:p>
        </p:txBody>
      </p:sp>
      <p:sp>
        <p:nvSpPr>
          <p:cNvPr id="75" name="Line 54"/>
          <p:cNvSpPr>
            <a:spLocks noChangeShapeType="1"/>
          </p:cNvSpPr>
          <p:nvPr/>
        </p:nvSpPr>
        <p:spPr bwMode="auto">
          <a:xfrm>
            <a:off x="5137150" y="4370388"/>
            <a:ext cx="2054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" name="Rectangle 56"/>
          <p:cNvSpPr>
            <a:spLocks noChangeArrowheads="1"/>
          </p:cNvSpPr>
          <p:nvPr/>
        </p:nvSpPr>
        <p:spPr bwMode="auto">
          <a:xfrm>
            <a:off x="6505575" y="4370388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75920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59" grpId="0"/>
      <p:bldP spid="60" grpId="0" build="p"/>
      <p:bldP spid="61" grpId="0" animBg="1"/>
      <p:bldP spid="62" grpId="0"/>
      <p:bldP spid="63" grpId="0" animBg="1"/>
      <p:bldP spid="64" grpId="0" build="p"/>
      <p:bldP spid="68" grpId="0"/>
      <p:bldP spid="69" grpId="0"/>
      <p:bldP spid="73" grpId="0" animBg="1"/>
      <p:bldP spid="74" grpId="0" build="p"/>
      <p:bldP spid="75" grpId="0" animBg="1"/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12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№ </a:t>
            </a:r>
            <a:r>
              <a:rPr lang="ru-RU" sz="2400" b="1" dirty="0" smtClean="0"/>
              <a:t>7761</a:t>
            </a:r>
          </a:p>
          <a:p>
            <a:pPr algn="just"/>
            <a:r>
              <a:rPr lang="ru-RU" sz="2400" dirty="0"/>
              <a:t>Сколько единиц содержится в двоичной записи значения выражения: 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15?</a:t>
            </a:r>
            <a:endParaRPr lang="ru-RU" sz="2400" dirty="0"/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393700" y="2204864"/>
            <a:ext cx="3321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333399"/>
                </a:solidFill>
              </a:rPr>
              <a:t>Полезные свойства</a:t>
            </a:r>
            <a:r>
              <a:rPr lang="ru-RU" sz="2400">
                <a:solidFill>
                  <a:srgbClr val="333399"/>
                </a:solidFill>
              </a:rPr>
              <a:t>:</a:t>
            </a:r>
            <a:endParaRPr lang="ru-RU"/>
          </a:p>
        </p:txBody>
      </p:sp>
      <p:grpSp>
        <p:nvGrpSpPr>
          <p:cNvPr id="31" name="Группа 45"/>
          <p:cNvGrpSpPr>
            <a:grpSpLocks/>
          </p:cNvGrpSpPr>
          <p:nvPr/>
        </p:nvGrpSpPr>
        <p:grpSpPr bwMode="auto">
          <a:xfrm>
            <a:off x="760413" y="2633489"/>
            <a:ext cx="2393950" cy="1042988"/>
            <a:chOff x="760075" y="2863948"/>
            <a:chExt cx="2393604" cy="1042549"/>
          </a:xfrm>
        </p:grpSpPr>
        <p:sp>
          <p:nvSpPr>
            <p:cNvPr id="32" name="Прямоугольник 6"/>
            <p:cNvSpPr>
              <a:spLocks noChangeArrowheads="1"/>
            </p:cNvSpPr>
            <p:nvPr/>
          </p:nvSpPr>
          <p:spPr bwMode="auto">
            <a:xfrm>
              <a:off x="760075" y="2863948"/>
              <a:ext cx="239360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>
                  <a:solidFill>
                    <a:srgbClr val="000000"/>
                  </a:solidFill>
                </a:rPr>
                <a:t>10</a:t>
              </a:r>
              <a:r>
                <a:rPr lang="en-US" sz="2800" baseline="30000">
                  <a:solidFill>
                    <a:srgbClr val="000000"/>
                  </a:solidFill>
                </a:rPr>
                <a:t>N</a:t>
              </a:r>
              <a:r>
                <a:rPr lang="en-US" sz="2800">
                  <a:solidFill>
                    <a:srgbClr val="000000"/>
                  </a:solidFill>
                </a:rPr>
                <a:t> = 10…0</a:t>
              </a:r>
              <a:r>
                <a:rPr lang="en-US" sz="2800" baseline="-25000">
                  <a:solidFill>
                    <a:srgbClr val="000000"/>
                  </a:solidFill>
                </a:rPr>
                <a:t>10</a:t>
              </a:r>
              <a:endParaRPr lang="ru-RU" sz="2000"/>
            </a:p>
          </p:txBody>
        </p:sp>
        <p:sp>
          <p:nvSpPr>
            <p:cNvPr id="33" name="Левая фигурная скобка 7"/>
            <p:cNvSpPr>
              <a:spLocks/>
            </p:cNvSpPr>
            <p:nvPr/>
          </p:nvSpPr>
          <p:spPr bwMode="auto">
            <a:xfrm rot="-5400000">
              <a:off x="2344369" y="3015573"/>
              <a:ext cx="145914" cy="729577"/>
            </a:xfrm>
            <a:prstGeom prst="leftBrace">
              <a:avLst>
                <a:gd name="adj1" fmla="val 54051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Прямоугольник 8"/>
            <p:cNvSpPr>
              <a:spLocks noChangeArrowheads="1"/>
            </p:cNvSpPr>
            <p:nvPr/>
          </p:nvSpPr>
          <p:spPr bwMode="auto">
            <a:xfrm>
              <a:off x="2214838" y="3444832"/>
              <a:ext cx="4074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</a:rPr>
                <a:t>N</a:t>
              </a:r>
              <a:endParaRPr lang="ru-RU" sz="1600"/>
            </a:p>
          </p:txBody>
        </p:sp>
      </p:grpSp>
      <p:grpSp>
        <p:nvGrpSpPr>
          <p:cNvPr id="35" name="Группа 46"/>
          <p:cNvGrpSpPr>
            <a:grpSpLocks/>
          </p:cNvGrpSpPr>
          <p:nvPr/>
        </p:nvGrpSpPr>
        <p:grpSpPr bwMode="auto">
          <a:xfrm>
            <a:off x="3551238" y="2633489"/>
            <a:ext cx="2693987" cy="1042988"/>
            <a:chOff x="3551913" y="2863948"/>
            <a:chExt cx="2693366" cy="1042549"/>
          </a:xfrm>
        </p:grpSpPr>
        <p:sp>
          <p:nvSpPr>
            <p:cNvPr id="36" name="Прямоугольник 9"/>
            <p:cNvSpPr>
              <a:spLocks noChangeArrowheads="1"/>
            </p:cNvSpPr>
            <p:nvPr/>
          </p:nvSpPr>
          <p:spPr bwMode="auto">
            <a:xfrm>
              <a:off x="3551913" y="2863948"/>
              <a:ext cx="269336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000000"/>
                  </a:solidFill>
                </a:rPr>
                <a:t>10</a:t>
              </a:r>
              <a:r>
                <a:rPr lang="en-US" sz="2800" baseline="30000" dirty="0">
                  <a:solidFill>
                    <a:srgbClr val="000000"/>
                  </a:solidFill>
                </a:rPr>
                <a:t>N</a:t>
              </a:r>
              <a:r>
                <a:rPr lang="en-US" sz="2800" dirty="0">
                  <a:solidFill>
                    <a:srgbClr val="000000"/>
                  </a:solidFill>
                </a:rPr>
                <a:t> </a:t>
              </a:r>
              <a:r>
                <a:rPr lang="ru-RU" sz="2800" dirty="0">
                  <a:solidFill>
                    <a:srgbClr val="000000"/>
                  </a:solidFill>
                </a:rPr>
                <a:t>– 1</a:t>
              </a:r>
              <a:r>
                <a:rPr lang="en-US" sz="2800" dirty="0">
                  <a:solidFill>
                    <a:srgbClr val="000000"/>
                  </a:solidFill>
                </a:rPr>
                <a:t>= </a:t>
              </a:r>
              <a:r>
                <a:rPr lang="ru-RU" sz="2800" dirty="0">
                  <a:solidFill>
                    <a:srgbClr val="FF0000"/>
                  </a:solidFill>
                </a:rPr>
                <a:t>9</a:t>
              </a:r>
              <a:r>
                <a:rPr lang="en-US" sz="2800" dirty="0">
                  <a:solidFill>
                    <a:srgbClr val="000000"/>
                  </a:solidFill>
                </a:rPr>
                <a:t>…</a:t>
              </a:r>
              <a:r>
                <a:rPr lang="ru-RU" sz="2800" dirty="0">
                  <a:solidFill>
                    <a:srgbClr val="FF0000"/>
                  </a:solidFill>
                </a:rPr>
                <a:t>9</a:t>
              </a:r>
              <a:r>
                <a:rPr lang="en-US" sz="2800" baseline="-25000" dirty="0">
                  <a:solidFill>
                    <a:srgbClr val="000000"/>
                  </a:solidFill>
                </a:rPr>
                <a:t>10</a:t>
              </a:r>
              <a:endParaRPr lang="ru-RU" sz="2000" dirty="0"/>
            </a:p>
          </p:txBody>
        </p:sp>
        <p:sp>
          <p:nvSpPr>
            <p:cNvPr id="37" name="Левая фигурная скобка 10"/>
            <p:cNvSpPr>
              <a:spLocks/>
            </p:cNvSpPr>
            <p:nvPr/>
          </p:nvSpPr>
          <p:spPr bwMode="auto">
            <a:xfrm rot="-5400000">
              <a:off x="5418319" y="3015573"/>
              <a:ext cx="145914" cy="729577"/>
            </a:xfrm>
            <a:prstGeom prst="leftBrace">
              <a:avLst>
                <a:gd name="adj1" fmla="val 54051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Прямоугольник 11"/>
            <p:cNvSpPr>
              <a:spLocks noChangeArrowheads="1"/>
            </p:cNvSpPr>
            <p:nvPr/>
          </p:nvSpPr>
          <p:spPr bwMode="auto">
            <a:xfrm>
              <a:off x="5288788" y="3444832"/>
              <a:ext cx="4074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00000"/>
                  </a:solidFill>
                </a:rPr>
                <a:t>N</a:t>
              </a:r>
              <a:endParaRPr lang="ru-RU" sz="1600" dirty="0"/>
            </a:p>
          </p:txBody>
        </p:sp>
      </p:grpSp>
      <p:grpSp>
        <p:nvGrpSpPr>
          <p:cNvPr id="39" name="Группа 51"/>
          <p:cNvGrpSpPr>
            <a:grpSpLocks/>
          </p:cNvGrpSpPr>
          <p:nvPr/>
        </p:nvGrpSpPr>
        <p:grpSpPr bwMode="auto">
          <a:xfrm>
            <a:off x="760413" y="3712989"/>
            <a:ext cx="6853237" cy="1052513"/>
            <a:chOff x="760075" y="3943718"/>
            <a:chExt cx="6853158" cy="1052276"/>
          </a:xfrm>
        </p:grpSpPr>
        <p:sp>
          <p:nvSpPr>
            <p:cNvPr id="40" name="Левая фигурная скобка 13"/>
            <p:cNvSpPr>
              <a:spLocks/>
            </p:cNvSpPr>
            <p:nvPr/>
          </p:nvSpPr>
          <p:spPr bwMode="auto">
            <a:xfrm rot="-5400000">
              <a:off x="6663460" y="4105070"/>
              <a:ext cx="145914" cy="729577"/>
            </a:xfrm>
            <a:prstGeom prst="leftBrace">
              <a:avLst>
                <a:gd name="adj1" fmla="val 54051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Левая фигурная скобка 15"/>
            <p:cNvSpPr>
              <a:spLocks/>
            </p:cNvSpPr>
            <p:nvPr/>
          </p:nvSpPr>
          <p:spPr bwMode="auto">
            <a:xfrm rot="-5400000">
              <a:off x="5865792" y="4105070"/>
              <a:ext cx="145914" cy="729577"/>
            </a:xfrm>
            <a:prstGeom prst="leftBrace">
              <a:avLst>
                <a:gd name="adj1" fmla="val 54051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Прямоугольник 12"/>
            <p:cNvSpPr>
              <a:spLocks noChangeArrowheads="1"/>
            </p:cNvSpPr>
            <p:nvPr/>
          </p:nvSpPr>
          <p:spPr bwMode="auto">
            <a:xfrm>
              <a:off x="760075" y="3943718"/>
              <a:ext cx="685315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>
                  <a:solidFill>
                    <a:srgbClr val="000000"/>
                  </a:solidFill>
                </a:rPr>
                <a:t>10</a:t>
              </a:r>
              <a:r>
                <a:rPr lang="en-US" sz="2800" baseline="30000">
                  <a:solidFill>
                    <a:srgbClr val="000000"/>
                  </a:solidFill>
                </a:rPr>
                <a:t>N</a:t>
              </a:r>
              <a:r>
                <a:rPr lang="en-US" sz="2800">
                  <a:solidFill>
                    <a:srgbClr val="000000"/>
                  </a:solidFill>
                </a:rPr>
                <a:t> – 10</a:t>
              </a:r>
              <a:r>
                <a:rPr lang="en-US" sz="2800" baseline="30000">
                  <a:solidFill>
                    <a:srgbClr val="000000"/>
                  </a:solidFill>
                </a:rPr>
                <a:t>M </a:t>
              </a:r>
              <a:r>
                <a:rPr lang="en-US" sz="2800">
                  <a:solidFill>
                    <a:srgbClr val="000000"/>
                  </a:solidFill>
                </a:rPr>
                <a:t>= 10</a:t>
              </a:r>
              <a:r>
                <a:rPr lang="en-US" sz="2800" baseline="30000">
                  <a:solidFill>
                    <a:srgbClr val="000000"/>
                  </a:solidFill>
                </a:rPr>
                <a:t>M</a:t>
              </a:r>
              <a:r>
                <a:rPr lang="en-US" sz="2800">
                  <a:solidFill>
                    <a:srgbClr val="000000"/>
                  </a:solidFill>
                </a:rPr>
                <a:t> (10</a:t>
              </a:r>
              <a:r>
                <a:rPr lang="en-US" sz="2800" baseline="30000">
                  <a:solidFill>
                    <a:srgbClr val="000000"/>
                  </a:solidFill>
                </a:rPr>
                <a:t>N-M</a:t>
              </a:r>
              <a:r>
                <a:rPr lang="en-US" sz="2800">
                  <a:solidFill>
                    <a:srgbClr val="000000"/>
                  </a:solidFill>
                </a:rPr>
                <a:t> </a:t>
              </a:r>
              <a:r>
                <a:rPr lang="ru-RU" sz="2800">
                  <a:solidFill>
                    <a:srgbClr val="000000"/>
                  </a:solidFill>
                </a:rPr>
                <a:t>– </a:t>
              </a:r>
              <a:r>
                <a:rPr lang="en-US" sz="2800">
                  <a:solidFill>
                    <a:srgbClr val="000000"/>
                  </a:solidFill>
                </a:rPr>
                <a:t>1) = </a:t>
              </a:r>
              <a:r>
                <a:rPr lang="en-US" sz="2800">
                  <a:solidFill>
                    <a:srgbClr val="FF0000"/>
                  </a:solidFill>
                </a:rPr>
                <a:t>9</a:t>
              </a:r>
              <a:r>
                <a:rPr lang="en-US" sz="2800">
                  <a:solidFill>
                    <a:srgbClr val="000000"/>
                  </a:solidFill>
                </a:rPr>
                <a:t>…</a:t>
              </a:r>
              <a:r>
                <a:rPr lang="en-US" sz="2800">
                  <a:solidFill>
                    <a:srgbClr val="FF0000"/>
                  </a:solidFill>
                </a:rPr>
                <a:t>9</a:t>
              </a:r>
              <a:r>
                <a:rPr lang="en-US" sz="2800">
                  <a:solidFill>
                    <a:srgbClr val="000000"/>
                  </a:solidFill>
                </a:rPr>
                <a:t>0…0</a:t>
              </a:r>
              <a:r>
                <a:rPr lang="en-US" sz="2800" baseline="-25000">
                  <a:solidFill>
                    <a:srgbClr val="000000"/>
                  </a:solidFill>
                </a:rPr>
                <a:t>10</a:t>
              </a:r>
              <a:endParaRPr lang="ru-RU" sz="2000" baseline="-25000"/>
            </a:p>
          </p:txBody>
        </p:sp>
        <p:sp>
          <p:nvSpPr>
            <p:cNvPr id="43" name="Прямоугольник 14"/>
            <p:cNvSpPr>
              <a:spLocks noChangeArrowheads="1"/>
            </p:cNvSpPr>
            <p:nvPr/>
          </p:nvSpPr>
          <p:spPr bwMode="auto">
            <a:xfrm>
              <a:off x="6533929" y="4534329"/>
              <a:ext cx="44114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</a:rPr>
                <a:t>M</a:t>
              </a:r>
              <a:endParaRPr lang="ru-RU" sz="1600"/>
            </a:p>
          </p:txBody>
        </p:sp>
        <p:sp>
          <p:nvSpPr>
            <p:cNvPr id="44" name="Прямоугольник 16"/>
            <p:cNvSpPr>
              <a:spLocks noChangeArrowheads="1"/>
            </p:cNvSpPr>
            <p:nvPr/>
          </p:nvSpPr>
          <p:spPr bwMode="auto">
            <a:xfrm>
              <a:off x="5425319" y="4534329"/>
              <a:ext cx="106303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N – M</a:t>
              </a:r>
              <a:endParaRPr lang="ru-RU" sz="1600"/>
            </a:p>
          </p:txBody>
        </p:sp>
      </p:grpSp>
    </p:spTree>
    <p:extLst>
      <p:ext uri="{BB962C8B-B14F-4D97-AF65-F5344CB8AC3E}">
        <p14:creationId xmlns:p14="http://schemas.microsoft.com/office/powerpoint/2010/main" val="132370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13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№ </a:t>
            </a:r>
            <a:r>
              <a:rPr lang="ru-RU" sz="2400" b="1" dirty="0" smtClean="0"/>
              <a:t>7761</a:t>
            </a:r>
          </a:p>
          <a:p>
            <a:pPr algn="just"/>
            <a:r>
              <a:rPr lang="ru-RU" sz="2400" dirty="0"/>
              <a:t>Сколько единиц содержится в двоичной записи значения выражения: 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15</a:t>
            </a:r>
            <a:r>
              <a:rPr lang="ru-RU" sz="2400" dirty="0" smtClean="0"/>
              <a:t>?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15=</a:t>
            </a:r>
            <a:r>
              <a:rPr lang="ru-RU" sz="2400" dirty="0"/>
              <a:t>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4040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16+1=</a:t>
            </a:r>
            <a:r>
              <a:rPr lang="ru-RU" sz="2400" dirty="0"/>
              <a:t> 2</a:t>
            </a:r>
            <a:r>
              <a:rPr lang="ru-RU" sz="2400" baseline="30000" dirty="0"/>
              <a:t>4040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4</a:t>
            </a:r>
            <a:r>
              <a:rPr lang="ru-RU" sz="2400" dirty="0" smtClean="0"/>
              <a:t>+2</a:t>
            </a:r>
            <a:r>
              <a:rPr lang="ru-RU" sz="2400" baseline="30000" dirty="0" smtClean="0"/>
              <a:t>0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2</a:t>
            </a:r>
            <a:r>
              <a:rPr lang="ru-RU" sz="2400" baseline="30000" dirty="0"/>
              <a:t>4040</a:t>
            </a:r>
            <a:r>
              <a:rPr lang="ru-RU" sz="2400" dirty="0" smtClean="0"/>
              <a:t> = 100…000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2</a:t>
            </a:r>
            <a:r>
              <a:rPr lang="ru-RU" sz="2400" baseline="30000" dirty="0"/>
              <a:t>2017</a:t>
            </a:r>
            <a:r>
              <a:rPr lang="ru-RU" sz="2400" dirty="0"/>
              <a:t> </a:t>
            </a:r>
            <a:r>
              <a:rPr lang="ru-RU" sz="2400" dirty="0" smtClean="0"/>
              <a:t>=100…000</a:t>
            </a:r>
            <a:r>
              <a:rPr lang="ru-RU" sz="2400" baseline="-25000" dirty="0">
                <a:solidFill>
                  <a:srgbClr val="000000"/>
                </a:solidFill>
              </a:rPr>
              <a:t>2</a:t>
            </a:r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2</a:t>
            </a:r>
            <a:r>
              <a:rPr lang="ru-RU" sz="2400" baseline="30000" dirty="0" smtClean="0"/>
              <a:t>4040</a:t>
            </a:r>
            <a:r>
              <a:rPr lang="ru-RU" sz="2400" dirty="0" smtClean="0"/>
              <a:t> + 2</a:t>
            </a:r>
            <a:r>
              <a:rPr lang="ru-RU" sz="2400" baseline="30000" dirty="0" smtClean="0"/>
              <a:t>2017 </a:t>
            </a:r>
            <a:r>
              <a:rPr lang="ru-RU" sz="2400" dirty="0" smtClean="0"/>
              <a:t> = 100…00100…000000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22" name="Левая фигурная скобка 10"/>
          <p:cNvSpPr>
            <a:spLocks/>
          </p:cNvSpPr>
          <p:nvPr/>
        </p:nvSpPr>
        <p:spPr bwMode="auto">
          <a:xfrm rot="16200000">
            <a:off x="2054985" y="2792251"/>
            <a:ext cx="137486" cy="1152128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Прямоугольник 11"/>
          <p:cNvSpPr>
            <a:spLocks noChangeArrowheads="1"/>
          </p:cNvSpPr>
          <p:nvPr/>
        </p:nvSpPr>
        <p:spPr bwMode="auto">
          <a:xfrm>
            <a:off x="1691680" y="3437058"/>
            <a:ext cx="9076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</a:rPr>
              <a:t>4040</a:t>
            </a:r>
            <a:endParaRPr lang="ru-RU" sz="1600" dirty="0"/>
          </a:p>
        </p:txBody>
      </p:sp>
      <p:sp>
        <p:nvSpPr>
          <p:cNvPr id="24" name="Левая фигурная скобка 10"/>
          <p:cNvSpPr>
            <a:spLocks/>
          </p:cNvSpPr>
          <p:nvPr/>
        </p:nvSpPr>
        <p:spPr bwMode="auto">
          <a:xfrm rot="16200000">
            <a:off x="1910970" y="3857783"/>
            <a:ext cx="137486" cy="1152128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Прямоугольник 11"/>
          <p:cNvSpPr>
            <a:spLocks noChangeArrowheads="1"/>
          </p:cNvSpPr>
          <p:nvPr/>
        </p:nvSpPr>
        <p:spPr bwMode="auto">
          <a:xfrm>
            <a:off x="1651489" y="4502590"/>
            <a:ext cx="8322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</a:rPr>
              <a:t>2017</a:t>
            </a:r>
            <a:endParaRPr lang="ru-RU" sz="1600" dirty="0"/>
          </a:p>
        </p:txBody>
      </p:sp>
      <p:sp>
        <p:nvSpPr>
          <p:cNvPr id="26" name="Левая фигурная скобка 10"/>
          <p:cNvSpPr>
            <a:spLocks/>
          </p:cNvSpPr>
          <p:nvPr/>
        </p:nvSpPr>
        <p:spPr bwMode="auto">
          <a:xfrm rot="16200000">
            <a:off x="4485718" y="5043709"/>
            <a:ext cx="68742" cy="1688002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Прямоугольник 11"/>
          <p:cNvSpPr>
            <a:spLocks noChangeArrowheads="1"/>
          </p:cNvSpPr>
          <p:nvPr/>
        </p:nvSpPr>
        <p:spPr bwMode="auto">
          <a:xfrm>
            <a:off x="3923928" y="5990824"/>
            <a:ext cx="668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2017</a:t>
            </a:r>
            <a:endParaRPr lang="ru-RU" dirty="0"/>
          </a:p>
        </p:txBody>
      </p:sp>
      <p:sp>
        <p:nvSpPr>
          <p:cNvPr id="28" name="Левая фигурная скобка 10"/>
          <p:cNvSpPr>
            <a:spLocks/>
          </p:cNvSpPr>
          <p:nvPr/>
        </p:nvSpPr>
        <p:spPr bwMode="auto">
          <a:xfrm rot="16200000">
            <a:off x="2946797" y="5445740"/>
            <a:ext cx="137486" cy="952680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" name="Прямоугольник 11"/>
          <p:cNvSpPr>
            <a:spLocks noChangeArrowheads="1"/>
          </p:cNvSpPr>
          <p:nvPr/>
        </p:nvSpPr>
        <p:spPr bwMode="auto">
          <a:xfrm>
            <a:off x="1979712" y="5990824"/>
            <a:ext cx="17940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</a:rPr>
              <a:t>4040-2017-1=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</a:rPr>
              <a:t>=2022</a:t>
            </a:r>
            <a:endParaRPr lang="ru-RU" sz="2000" dirty="0"/>
          </a:p>
        </p:txBody>
      </p:sp>
      <p:sp>
        <p:nvSpPr>
          <p:cNvPr id="46" name="Левая фигурная скобка 10"/>
          <p:cNvSpPr>
            <a:spLocks/>
          </p:cNvSpPr>
          <p:nvPr/>
        </p:nvSpPr>
        <p:spPr bwMode="auto">
          <a:xfrm rot="5400000" flipV="1">
            <a:off x="3817407" y="3909312"/>
            <a:ext cx="137488" cy="2955878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" name="Прямоугольник 11"/>
          <p:cNvSpPr>
            <a:spLocks noChangeArrowheads="1"/>
          </p:cNvSpPr>
          <p:nvPr/>
        </p:nvSpPr>
        <p:spPr bwMode="auto">
          <a:xfrm>
            <a:off x="2517851" y="4949174"/>
            <a:ext cx="22701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2+2022+2017=4041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4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14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№ </a:t>
            </a:r>
            <a:r>
              <a:rPr lang="ru-RU" sz="2400" b="1" dirty="0" smtClean="0"/>
              <a:t>7761</a:t>
            </a:r>
          </a:p>
          <a:p>
            <a:pPr algn="just"/>
            <a:r>
              <a:rPr lang="ru-RU" sz="2400" dirty="0"/>
              <a:t>Сколько единиц содержится в двоичной записи значения выражения: 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15</a:t>
            </a:r>
            <a:r>
              <a:rPr lang="ru-RU" sz="2400" dirty="0" smtClean="0"/>
              <a:t>?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15=</a:t>
            </a:r>
            <a:r>
              <a:rPr lang="ru-RU" sz="2400" dirty="0"/>
              <a:t>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4040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16+1=</a:t>
            </a:r>
            <a:r>
              <a:rPr lang="ru-RU" sz="2400" dirty="0"/>
              <a:t> 2</a:t>
            </a:r>
            <a:r>
              <a:rPr lang="ru-RU" sz="2400" baseline="30000" dirty="0"/>
              <a:t>4040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4</a:t>
            </a:r>
            <a:r>
              <a:rPr lang="ru-RU" sz="2400" dirty="0" smtClean="0"/>
              <a:t>+2</a:t>
            </a:r>
            <a:r>
              <a:rPr lang="ru-RU" sz="2400" baseline="30000" dirty="0" smtClean="0"/>
              <a:t>0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2</a:t>
            </a:r>
            <a:r>
              <a:rPr lang="ru-RU" sz="2400" baseline="30000" dirty="0" smtClean="0"/>
              <a:t>4040</a:t>
            </a:r>
            <a:r>
              <a:rPr lang="ru-RU" sz="2400" dirty="0" smtClean="0"/>
              <a:t> + 2</a:t>
            </a:r>
            <a:r>
              <a:rPr lang="ru-RU" sz="2400" baseline="30000" dirty="0" smtClean="0"/>
              <a:t>2017 </a:t>
            </a:r>
            <a:r>
              <a:rPr lang="ru-RU" sz="2400" dirty="0" smtClean="0"/>
              <a:t> - </a:t>
            </a:r>
            <a:r>
              <a:rPr lang="ru-RU" sz="2400" dirty="0"/>
              <a:t>2</a:t>
            </a:r>
            <a:r>
              <a:rPr lang="ru-RU" sz="2400" baseline="30000" dirty="0"/>
              <a:t>4</a:t>
            </a:r>
            <a:r>
              <a:rPr lang="ru-RU" sz="2400" dirty="0" smtClean="0"/>
              <a:t> = 100…00100…000000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r>
              <a:rPr lang="ru-RU" sz="2400" dirty="0" smtClean="0">
                <a:solidFill>
                  <a:srgbClr val="000000"/>
                </a:solidFill>
              </a:rPr>
              <a:t> - 10000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r>
              <a:rPr lang="ru-RU" sz="2400" dirty="0" smtClean="0">
                <a:solidFill>
                  <a:srgbClr val="000000"/>
                </a:solidFill>
              </a:rPr>
              <a:t> =</a:t>
            </a:r>
          </a:p>
          <a:p>
            <a:pPr algn="just"/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</a:rPr>
              <a:t>=100…00011…110000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26" name="Левая фигурная скобка 10"/>
          <p:cNvSpPr>
            <a:spLocks/>
          </p:cNvSpPr>
          <p:nvPr/>
        </p:nvSpPr>
        <p:spPr bwMode="auto">
          <a:xfrm rot="16200000">
            <a:off x="2216921" y="4121583"/>
            <a:ext cx="182374" cy="783376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Прямоугольник 11"/>
          <p:cNvSpPr>
            <a:spLocks noChangeArrowheads="1"/>
          </p:cNvSpPr>
          <p:nvPr/>
        </p:nvSpPr>
        <p:spPr bwMode="auto">
          <a:xfrm>
            <a:off x="1855081" y="5217011"/>
            <a:ext cx="10342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2017-4=</a:t>
            </a:r>
          </a:p>
          <a:p>
            <a:pPr algn="ctr"/>
            <a:r>
              <a:rPr lang="ru-RU" dirty="0">
                <a:solidFill>
                  <a:srgbClr val="000000"/>
                </a:solidFill>
              </a:rPr>
              <a:t>=</a:t>
            </a:r>
            <a:r>
              <a:rPr lang="ru-RU" dirty="0" smtClean="0">
                <a:solidFill>
                  <a:srgbClr val="000000"/>
                </a:solidFill>
              </a:rPr>
              <a:t>2013</a:t>
            </a:r>
            <a:endParaRPr lang="ru-RU" dirty="0"/>
          </a:p>
        </p:txBody>
      </p:sp>
      <p:sp>
        <p:nvSpPr>
          <p:cNvPr id="28" name="Левая фигурная скобка 10"/>
          <p:cNvSpPr>
            <a:spLocks/>
          </p:cNvSpPr>
          <p:nvPr/>
        </p:nvSpPr>
        <p:spPr bwMode="auto">
          <a:xfrm rot="16200000">
            <a:off x="1254609" y="3921503"/>
            <a:ext cx="137486" cy="1168704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" name="Прямоугольник 11"/>
          <p:cNvSpPr>
            <a:spLocks noChangeArrowheads="1"/>
          </p:cNvSpPr>
          <p:nvPr/>
        </p:nvSpPr>
        <p:spPr bwMode="auto">
          <a:xfrm>
            <a:off x="705831" y="4604460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</a:rPr>
              <a:t>2022+1=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</a:rPr>
              <a:t>=2023</a:t>
            </a:r>
            <a:endParaRPr lang="ru-RU" sz="2000" dirty="0"/>
          </a:p>
        </p:txBody>
      </p:sp>
      <p:sp>
        <p:nvSpPr>
          <p:cNvPr id="46" name="Левая фигурная скобка 10"/>
          <p:cNvSpPr>
            <a:spLocks/>
          </p:cNvSpPr>
          <p:nvPr/>
        </p:nvSpPr>
        <p:spPr bwMode="auto">
          <a:xfrm rot="5400000" flipV="1">
            <a:off x="2010970" y="2589633"/>
            <a:ext cx="137488" cy="2824336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" name="Прямоугольник 11"/>
          <p:cNvSpPr>
            <a:spLocks noChangeArrowheads="1"/>
          </p:cNvSpPr>
          <p:nvPr/>
        </p:nvSpPr>
        <p:spPr bwMode="auto">
          <a:xfrm>
            <a:off x="1798965" y="3558934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4041</a:t>
            </a:r>
            <a:endParaRPr lang="ru-RU" dirty="0"/>
          </a:p>
        </p:txBody>
      </p:sp>
      <p:sp>
        <p:nvSpPr>
          <p:cNvPr id="17" name="Левая фигурная скобка 10"/>
          <p:cNvSpPr>
            <a:spLocks/>
          </p:cNvSpPr>
          <p:nvPr/>
        </p:nvSpPr>
        <p:spPr bwMode="auto">
          <a:xfrm rot="16200000">
            <a:off x="2980808" y="4165393"/>
            <a:ext cx="158052" cy="720080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Прямоугольник 11"/>
          <p:cNvSpPr>
            <a:spLocks noChangeArrowheads="1"/>
          </p:cNvSpPr>
          <p:nvPr/>
        </p:nvSpPr>
        <p:spPr bwMode="auto">
          <a:xfrm>
            <a:off x="2889338" y="4643844"/>
            <a:ext cx="3145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2236099" y="4643843"/>
            <a:ext cx="175661" cy="5731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6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15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№ </a:t>
            </a:r>
            <a:r>
              <a:rPr lang="ru-RU" sz="2400" b="1" dirty="0" smtClean="0"/>
              <a:t>7761</a:t>
            </a:r>
          </a:p>
          <a:p>
            <a:pPr algn="just"/>
            <a:r>
              <a:rPr lang="ru-RU" sz="2400" dirty="0"/>
              <a:t>Сколько единиц содержится в двоичной записи значения выражения: 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15</a:t>
            </a:r>
            <a:r>
              <a:rPr lang="ru-RU" sz="2400" dirty="0" smtClean="0"/>
              <a:t>?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15=</a:t>
            </a:r>
            <a:r>
              <a:rPr lang="ru-RU" sz="2400" dirty="0"/>
              <a:t>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4040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16+1=</a:t>
            </a:r>
            <a:r>
              <a:rPr lang="ru-RU" sz="2400" dirty="0"/>
              <a:t> 2</a:t>
            </a:r>
            <a:r>
              <a:rPr lang="ru-RU" sz="2400" baseline="30000" dirty="0"/>
              <a:t>4040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</a:t>
            </a:r>
            <a:r>
              <a:rPr lang="ru-RU" sz="2400" dirty="0" smtClean="0"/>
              <a:t>2</a:t>
            </a:r>
            <a:r>
              <a:rPr lang="ru-RU" sz="2400" baseline="30000" dirty="0" smtClean="0"/>
              <a:t>4</a:t>
            </a:r>
            <a:r>
              <a:rPr lang="ru-RU" sz="2400" dirty="0" smtClean="0"/>
              <a:t>+2</a:t>
            </a:r>
            <a:r>
              <a:rPr lang="ru-RU" sz="2400" baseline="30000" dirty="0" smtClean="0"/>
              <a:t>0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2</a:t>
            </a:r>
            <a:r>
              <a:rPr lang="ru-RU" sz="2400" baseline="30000" dirty="0" smtClean="0"/>
              <a:t>4040</a:t>
            </a:r>
            <a:r>
              <a:rPr lang="ru-RU" sz="2400" dirty="0" smtClean="0"/>
              <a:t> + 2</a:t>
            </a:r>
            <a:r>
              <a:rPr lang="ru-RU" sz="2400" baseline="30000" dirty="0" smtClean="0"/>
              <a:t>2017 </a:t>
            </a:r>
            <a:r>
              <a:rPr lang="ru-RU" sz="2400" dirty="0" smtClean="0"/>
              <a:t> - </a:t>
            </a:r>
            <a:r>
              <a:rPr lang="ru-RU" sz="2400" dirty="0"/>
              <a:t>2</a:t>
            </a:r>
            <a:r>
              <a:rPr lang="ru-RU" sz="2400" baseline="30000" dirty="0"/>
              <a:t>4</a:t>
            </a:r>
            <a:r>
              <a:rPr lang="ru-RU" sz="2400" dirty="0" smtClean="0"/>
              <a:t>  + 2</a:t>
            </a:r>
            <a:r>
              <a:rPr lang="ru-RU" sz="2400" baseline="30000" dirty="0" smtClean="0"/>
              <a:t>0</a:t>
            </a:r>
            <a:r>
              <a:rPr lang="ru-RU" sz="2400" dirty="0" smtClean="0"/>
              <a:t>= </a:t>
            </a:r>
            <a:r>
              <a:rPr lang="ru-RU" sz="2400" dirty="0" smtClean="0">
                <a:solidFill>
                  <a:srgbClr val="000000"/>
                </a:solidFill>
              </a:rPr>
              <a:t>100…00011…110000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r>
              <a:rPr lang="ru-RU" sz="2400" dirty="0" smtClean="0">
                <a:solidFill>
                  <a:srgbClr val="000000"/>
                </a:solidFill>
              </a:rPr>
              <a:t> + 10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r>
              <a:rPr lang="ru-RU" sz="2400" dirty="0" smtClean="0">
                <a:solidFill>
                  <a:srgbClr val="000000"/>
                </a:solidFill>
              </a:rPr>
              <a:t> =</a:t>
            </a:r>
          </a:p>
          <a:p>
            <a:pPr algn="just"/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</a:rPr>
              <a:t>=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100…00011…110010</a:t>
            </a:r>
            <a:r>
              <a:rPr lang="ru-RU" sz="2400" baseline="-25000" dirty="0" smtClean="0">
                <a:solidFill>
                  <a:srgbClr val="000000"/>
                </a:solidFill>
              </a:rPr>
              <a:t>2</a:t>
            </a:r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Количество единиц 1+2013+1=2015</a:t>
            </a:r>
            <a:endParaRPr lang="ru-RU" sz="2400" dirty="0"/>
          </a:p>
        </p:txBody>
      </p:sp>
      <p:sp>
        <p:nvSpPr>
          <p:cNvPr id="26" name="Левая фигурная скобка 10"/>
          <p:cNvSpPr>
            <a:spLocks/>
          </p:cNvSpPr>
          <p:nvPr/>
        </p:nvSpPr>
        <p:spPr bwMode="auto">
          <a:xfrm rot="16200000">
            <a:off x="2216921" y="4121583"/>
            <a:ext cx="182374" cy="783376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Прямоугольник 11"/>
          <p:cNvSpPr>
            <a:spLocks noChangeArrowheads="1"/>
          </p:cNvSpPr>
          <p:nvPr/>
        </p:nvSpPr>
        <p:spPr bwMode="auto">
          <a:xfrm>
            <a:off x="1855081" y="5217011"/>
            <a:ext cx="10342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2017-4=</a:t>
            </a:r>
          </a:p>
          <a:p>
            <a:pPr algn="ctr"/>
            <a:r>
              <a:rPr lang="ru-RU" dirty="0">
                <a:solidFill>
                  <a:srgbClr val="000000"/>
                </a:solidFill>
              </a:rPr>
              <a:t>=</a:t>
            </a:r>
            <a:r>
              <a:rPr lang="ru-RU" dirty="0" smtClean="0">
                <a:solidFill>
                  <a:srgbClr val="000000"/>
                </a:solidFill>
              </a:rPr>
              <a:t>2013</a:t>
            </a:r>
            <a:endParaRPr lang="ru-RU" dirty="0"/>
          </a:p>
        </p:txBody>
      </p:sp>
      <p:sp>
        <p:nvSpPr>
          <p:cNvPr id="28" name="Левая фигурная скобка 10"/>
          <p:cNvSpPr>
            <a:spLocks/>
          </p:cNvSpPr>
          <p:nvPr/>
        </p:nvSpPr>
        <p:spPr bwMode="auto">
          <a:xfrm rot="16200000">
            <a:off x="1254609" y="3921503"/>
            <a:ext cx="137486" cy="1168704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" name="Прямоугольник 11"/>
          <p:cNvSpPr>
            <a:spLocks noChangeArrowheads="1"/>
          </p:cNvSpPr>
          <p:nvPr/>
        </p:nvSpPr>
        <p:spPr bwMode="auto">
          <a:xfrm>
            <a:off x="705831" y="4604460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</a:rPr>
              <a:t>2022+1=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</a:rPr>
              <a:t>=2023</a:t>
            </a:r>
            <a:endParaRPr lang="ru-RU" sz="2000" dirty="0"/>
          </a:p>
        </p:txBody>
      </p:sp>
      <p:sp>
        <p:nvSpPr>
          <p:cNvPr id="46" name="Левая фигурная скобка 10"/>
          <p:cNvSpPr>
            <a:spLocks/>
          </p:cNvSpPr>
          <p:nvPr/>
        </p:nvSpPr>
        <p:spPr bwMode="auto">
          <a:xfrm rot="5400000" flipV="1">
            <a:off x="2010970" y="2589633"/>
            <a:ext cx="137488" cy="2824336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" name="Прямоугольник 11"/>
          <p:cNvSpPr>
            <a:spLocks noChangeArrowheads="1"/>
          </p:cNvSpPr>
          <p:nvPr/>
        </p:nvSpPr>
        <p:spPr bwMode="auto">
          <a:xfrm>
            <a:off x="1798965" y="3558934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4041</a:t>
            </a:r>
            <a:endParaRPr lang="ru-RU" dirty="0"/>
          </a:p>
        </p:txBody>
      </p:sp>
      <p:sp>
        <p:nvSpPr>
          <p:cNvPr id="17" name="Левая фигурная скобка 10"/>
          <p:cNvSpPr>
            <a:spLocks/>
          </p:cNvSpPr>
          <p:nvPr/>
        </p:nvSpPr>
        <p:spPr bwMode="auto">
          <a:xfrm rot="16200000">
            <a:off x="2800787" y="4345413"/>
            <a:ext cx="158053" cy="360040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Прямоугольник 11"/>
          <p:cNvSpPr>
            <a:spLocks noChangeArrowheads="1"/>
          </p:cNvSpPr>
          <p:nvPr/>
        </p:nvSpPr>
        <p:spPr bwMode="auto">
          <a:xfrm>
            <a:off x="2746928" y="4606855"/>
            <a:ext cx="3129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2236099" y="4643843"/>
            <a:ext cx="175661" cy="5731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0"/>
          <p:cNvSpPr>
            <a:spLocks/>
          </p:cNvSpPr>
          <p:nvPr/>
        </p:nvSpPr>
        <p:spPr bwMode="auto">
          <a:xfrm rot="16200000">
            <a:off x="3294196" y="4384796"/>
            <a:ext cx="158053" cy="360040"/>
          </a:xfrm>
          <a:prstGeom prst="leftBrace">
            <a:avLst>
              <a:gd name="adj1" fmla="val 54051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Прямоугольник 11"/>
          <p:cNvSpPr>
            <a:spLocks noChangeArrowheads="1"/>
          </p:cNvSpPr>
          <p:nvPr/>
        </p:nvSpPr>
        <p:spPr bwMode="auto">
          <a:xfrm>
            <a:off x="3216769" y="4680627"/>
            <a:ext cx="284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9" name="Скругленная соединительная линия 8"/>
          <p:cNvCxnSpPr/>
          <p:nvPr/>
        </p:nvCxnSpPr>
        <p:spPr>
          <a:xfrm>
            <a:off x="705831" y="4293096"/>
            <a:ext cx="2652964" cy="2054698"/>
          </a:xfrm>
          <a:prstGeom prst="curvedConnector3">
            <a:avLst>
              <a:gd name="adj1" fmla="val -1046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>
            <a:off x="2483768" y="5863342"/>
            <a:ext cx="1440160" cy="373970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16200000" flipH="1">
            <a:off x="2883752" y="4659545"/>
            <a:ext cx="1960181" cy="1416315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38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16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№ </a:t>
            </a:r>
            <a:r>
              <a:rPr lang="ru-RU" sz="2400" b="1" dirty="0" smtClean="0"/>
              <a:t>7761</a:t>
            </a:r>
          </a:p>
          <a:p>
            <a:pPr algn="just"/>
            <a:r>
              <a:rPr lang="ru-RU" sz="2400" dirty="0"/>
              <a:t>Сколько единиц содержится в двоичной записи значения выражения: 4</a:t>
            </a:r>
            <a:r>
              <a:rPr lang="ru-RU" sz="2400" baseline="30000" dirty="0"/>
              <a:t>2020</a:t>
            </a:r>
            <a:r>
              <a:rPr lang="ru-RU" sz="2400" dirty="0"/>
              <a:t> + 2</a:t>
            </a:r>
            <a:r>
              <a:rPr lang="ru-RU" sz="2400" baseline="30000" dirty="0"/>
              <a:t>2017</a:t>
            </a:r>
            <a:r>
              <a:rPr lang="ru-RU" sz="2400" dirty="0"/>
              <a:t> – 15</a:t>
            </a:r>
            <a:r>
              <a:rPr lang="ru-RU" sz="2400" dirty="0" smtClean="0"/>
              <a:t>?</a:t>
            </a:r>
          </a:p>
          <a:p>
            <a:pPr algn="just"/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89" y="1988840"/>
            <a:ext cx="486730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90850"/>
            <a:ext cx="1925590" cy="12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6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17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№ </a:t>
            </a:r>
            <a:r>
              <a:rPr lang="ru-RU" sz="2000" b="1" dirty="0" smtClean="0"/>
              <a:t>48338</a:t>
            </a:r>
          </a:p>
          <a:p>
            <a:r>
              <a:rPr lang="ru-RU" sz="2000" dirty="0"/>
              <a:t>Операнды арифметического выражения записаны в системе счисления с основанием 14:</a:t>
            </a:r>
          </a:p>
          <a:p>
            <a:pPr algn="ctr"/>
            <a:r>
              <a:rPr lang="ru-RU" sz="2000" dirty="0"/>
              <a:t>1</a:t>
            </a:r>
            <a:r>
              <a:rPr lang="ru-RU" sz="2000" i="1" dirty="0"/>
              <a:t>x</a:t>
            </a:r>
            <a:r>
              <a:rPr lang="ru-RU" sz="2000" dirty="0"/>
              <a:t>563</a:t>
            </a:r>
            <a:r>
              <a:rPr lang="ru-RU" sz="2000" baseline="-25000" dirty="0"/>
              <a:t>14</a:t>
            </a:r>
            <a:r>
              <a:rPr lang="ru-RU" sz="2000" dirty="0"/>
              <a:t> + 871</a:t>
            </a:r>
            <a:r>
              <a:rPr lang="ru-RU" sz="2000" i="1" dirty="0"/>
              <a:t>x</a:t>
            </a:r>
            <a:r>
              <a:rPr lang="ru-RU" sz="2000" dirty="0"/>
              <a:t>3</a:t>
            </a:r>
            <a:r>
              <a:rPr lang="ru-RU" sz="2000" baseline="-25000" dirty="0"/>
              <a:t>14</a:t>
            </a:r>
            <a:endParaRPr lang="ru-RU" sz="2000" dirty="0"/>
          </a:p>
          <a:p>
            <a:pPr algn="just"/>
            <a:r>
              <a:rPr lang="ru-RU" sz="2000" dirty="0"/>
              <a:t>В записи чисел переменной </a:t>
            </a:r>
            <a:r>
              <a:rPr lang="ru-RU" sz="2000" i="1" dirty="0"/>
              <a:t>x</a:t>
            </a:r>
            <a:r>
              <a:rPr lang="ru-RU" sz="2000" dirty="0"/>
              <a:t> обозначена неизвестная цифра из алфавита </a:t>
            </a:r>
            <a:r>
              <a:rPr lang="ru-RU" sz="2000" dirty="0" err="1"/>
              <a:t>четырнадцатеричной</a:t>
            </a:r>
            <a:r>
              <a:rPr lang="ru-RU" sz="2000" dirty="0"/>
              <a:t> системы счисления. Определите наименьшее значение </a:t>
            </a:r>
            <a:r>
              <a:rPr lang="ru-RU" sz="2000" i="1" dirty="0"/>
              <a:t>x</a:t>
            </a:r>
            <a:r>
              <a:rPr lang="ru-RU" sz="2000" dirty="0"/>
              <a:t>, при котором значение данного арифметического выражения кратно 24. Для найденного значения </a:t>
            </a:r>
            <a:r>
              <a:rPr lang="ru-RU" sz="2000" i="1" dirty="0"/>
              <a:t>x</a:t>
            </a:r>
            <a:r>
              <a:rPr lang="ru-RU" sz="2000" dirty="0"/>
              <a:t> вычислите частное от деления значения арифметического выражения на 24 и укажите его в ответе в десятичной системе счисления. Основание системы счисления в ответе указывать не нужно.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78348"/>
            <a:ext cx="5058660" cy="21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41168"/>
            <a:ext cx="3325202" cy="75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00392" y="5316594"/>
            <a:ext cx="720080" cy="3754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23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18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№ </a:t>
            </a:r>
            <a:r>
              <a:rPr lang="ru-RU" sz="2000" b="1" dirty="0" smtClean="0"/>
              <a:t>48</a:t>
            </a:r>
            <a:r>
              <a:rPr lang="en-US" sz="2000" b="1" dirty="0" smtClean="0"/>
              <a:t>379</a:t>
            </a:r>
            <a:endParaRPr lang="ru-RU" sz="2000" b="1" dirty="0" smtClean="0"/>
          </a:p>
          <a:p>
            <a:pPr algn="just"/>
            <a:r>
              <a:rPr lang="ru-RU" sz="2000" dirty="0"/>
              <a:t>Числа </a:t>
            </a:r>
            <a:r>
              <a:rPr lang="ru-RU" sz="2000" i="1" dirty="0"/>
              <a:t>M</a:t>
            </a:r>
            <a:r>
              <a:rPr lang="ru-RU" sz="2000" dirty="0"/>
              <a:t> и </a:t>
            </a:r>
            <a:r>
              <a:rPr lang="ru-RU" sz="2000" i="1" dirty="0"/>
              <a:t>N</a:t>
            </a:r>
            <a:r>
              <a:rPr lang="ru-RU" sz="2000" dirty="0"/>
              <a:t> записаны в системе счисления с основанием 9 соответственно.</a:t>
            </a:r>
          </a:p>
          <a:p>
            <a:pPr algn="ctr"/>
            <a:r>
              <a:rPr lang="ru-RU" sz="2000" dirty="0"/>
              <a:t>M = 842</a:t>
            </a:r>
            <a:r>
              <a:rPr lang="ru-RU" sz="2000" i="1" dirty="0"/>
              <a:t>x</a:t>
            </a:r>
            <a:r>
              <a:rPr lang="ru-RU" sz="2000" dirty="0"/>
              <a:t>5</a:t>
            </a:r>
            <a:r>
              <a:rPr lang="ru-RU" sz="2000" baseline="-25000" dirty="0"/>
              <a:t>9</a:t>
            </a:r>
            <a:r>
              <a:rPr lang="ru-RU" sz="2000" dirty="0"/>
              <a:t>, N = 8</a:t>
            </a:r>
            <a:r>
              <a:rPr lang="ru-RU" sz="2000" i="1" dirty="0"/>
              <a:t>x</a:t>
            </a:r>
            <a:r>
              <a:rPr lang="ru-RU" sz="2000" dirty="0"/>
              <a:t>725</a:t>
            </a:r>
            <a:r>
              <a:rPr lang="ru-RU" sz="2000" baseline="-25000" dirty="0"/>
              <a:t>9</a:t>
            </a:r>
            <a:endParaRPr lang="ru-RU" sz="2000" dirty="0"/>
          </a:p>
          <a:p>
            <a:pPr algn="just"/>
            <a:r>
              <a:rPr lang="ru-RU" sz="2000" dirty="0"/>
              <a:t>В записи чисел переменной </a:t>
            </a:r>
            <a:r>
              <a:rPr lang="ru-RU" sz="2000" i="1" dirty="0"/>
              <a:t>x</a:t>
            </a:r>
            <a:r>
              <a:rPr lang="ru-RU" sz="2000" dirty="0"/>
              <a:t> обозначена неизвестная цифра из алфавита девятеричной системы счисления. Определите наименьшее значение натурального числа </a:t>
            </a:r>
            <a:r>
              <a:rPr lang="ru-RU" sz="2000" i="1" dirty="0"/>
              <a:t>A</a:t>
            </a:r>
            <a:r>
              <a:rPr lang="ru-RU" sz="2000" dirty="0"/>
              <a:t>, при котором существует такой </a:t>
            </a:r>
            <a:r>
              <a:rPr lang="ru-RU" sz="2000" i="1" dirty="0"/>
              <a:t>x</a:t>
            </a:r>
            <a:r>
              <a:rPr lang="ru-RU" sz="2000" dirty="0"/>
              <a:t>, что </a:t>
            </a:r>
            <a:r>
              <a:rPr lang="ru-RU" sz="2000" i="1" dirty="0"/>
              <a:t>M + A</a:t>
            </a:r>
            <a:r>
              <a:rPr lang="ru-RU" sz="2000" dirty="0"/>
              <a:t> кратно </a:t>
            </a:r>
            <a:r>
              <a:rPr lang="ru-RU" sz="2000" i="1" dirty="0"/>
              <a:t>N</a:t>
            </a:r>
            <a:r>
              <a:rPr lang="ru-RU" sz="2000" dirty="0"/>
              <a:t>.</a:t>
            </a:r>
            <a:endParaRPr lang="ru-RU" sz="2000" dirty="0">
              <a:effectLst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5816431" cy="219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428999"/>
            <a:ext cx="2845429" cy="223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56176" y="3501008"/>
            <a:ext cx="2804803" cy="3754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78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19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№ </a:t>
            </a:r>
            <a:r>
              <a:rPr lang="ru-RU" sz="2000" b="1" dirty="0" smtClean="0"/>
              <a:t>48394</a:t>
            </a:r>
          </a:p>
          <a:p>
            <a:pPr algn="just"/>
            <a:r>
              <a:rPr lang="ru-RU" sz="2000" dirty="0"/>
              <a:t>Операнды арифметического выражения записаны в системе счисления с основаниями 15 и 13:</a:t>
            </a:r>
          </a:p>
          <a:p>
            <a:pPr algn="ctr"/>
            <a:r>
              <a:rPr lang="ru-RU" sz="2000" dirty="0"/>
              <a:t>4C</a:t>
            </a:r>
            <a:r>
              <a:rPr lang="ru-RU" sz="2000" i="1" dirty="0"/>
              <a:t>x</a:t>
            </a:r>
            <a:r>
              <a:rPr lang="ru-RU" sz="2000" dirty="0"/>
              <a:t>4</a:t>
            </a:r>
            <a:r>
              <a:rPr lang="ru-RU" sz="2000" baseline="-25000" dirty="0"/>
              <a:t>15</a:t>
            </a:r>
            <a:r>
              <a:rPr lang="ru-RU" sz="2000" dirty="0"/>
              <a:t> + </a:t>
            </a:r>
            <a:r>
              <a:rPr lang="ru-RU" sz="2000" i="1" dirty="0"/>
              <a:t>x</a:t>
            </a:r>
            <a:r>
              <a:rPr lang="ru-RU" sz="2000" dirty="0"/>
              <a:t>62A</a:t>
            </a:r>
            <a:r>
              <a:rPr lang="ru-RU" sz="2000" baseline="-25000" dirty="0"/>
              <a:t>13</a:t>
            </a:r>
            <a:endParaRPr lang="ru-RU" sz="2000" dirty="0"/>
          </a:p>
          <a:p>
            <a:pPr algn="just"/>
            <a:r>
              <a:rPr lang="ru-RU" sz="2000" dirty="0"/>
              <a:t>В записи чисел переменной </a:t>
            </a:r>
            <a:r>
              <a:rPr lang="ru-RU" sz="2000" i="1" dirty="0"/>
              <a:t>x</a:t>
            </a:r>
            <a:r>
              <a:rPr lang="ru-RU" sz="2000" dirty="0"/>
              <a:t> обозначена неизвестная цифра из алфавита десятичной системы счисления. Определите наименьшее значение </a:t>
            </a:r>
            <a:r>
              <a:rPr lang="ru-RU" sz="2000" i="1" dirty="0"/>
              <a:t>x</a:t>
            </a:r>
            <a:r>
              <a:rPr lang="ru-RU" sz="2000" dirty="0"/>
              <a:t>, при котором значение данного арифметического выражения кратно 121. Для найденного значения </a:t>
            </a:r>
            <a:r>
              <a:rPr lang="ru-RU" sz="2000" i="1" dirty="0"/>
              <a:t>x</a:t>
            </a:r>
            <a:r>
              <a:rPr lang="ru-RU" sz="2000" dirty="0"/>
              <a:t> вычислите частное от деления значения арифметического выражения на 121 и укажите его в ответе в десятичной системе счисления. Основание системы счисления в ответе указывать не нужно.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57" y="4505726"/>
            <a:ext cx="3660346" cy="209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4210163" cy="89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5176113"/>
            <a:ext cx="1224136" cy="3754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02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Основные определения и понятия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2</a:t>
            </a:fld>
            <a:endParaRPr lang="ru-RU" dirty="0"/>
          </a:p>
        </p:txBody>
      </p:sp>
      <p:sp>
        <p:nvSpPr>
          <p:cNvPr id="43" name="Прямоугольник 4"/>
          <p:cNvSpPr>
            <a:spLocks noChangeArrowheads="1"/>
          </p:cNvSpPr>
          <p:nvPr/>
        </p:nvSpPr>
        <p:spPr bwMode="auto">
          <a:xfrm>
            <a:off x="393700" y="812800"/>
            <a:ext cx="8323263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0363" indent="-360363" algn="just">
              <a:defRPr/>
            </a:pPr>
            <a:r>
              <a:rPr lang="ru-RU" sz="2400" b="1" dirty="0">
                <a:solidFill>
                  <a:srgbClr val="333399"/>
                </a:solidFill>
                <a:latin typeface="Arial" charset="0"/>
              </a:rPr>
              <a:t>Система счисления</a:t>
            </a:r>
            <a:r>
              <a:rPr lang="ru-RU" sz="24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dirty="0">
                <a:latin typeface="Arial" charset="0"/>
              </a:rPr>
              <a:t>— это правила записи чисел с помощью специальных знаков — </a:t>
            </a:r>
            <a:r>
              <a:rPr lang="ru-RU" sz="2400" b="1" i="1" dirty="0">
                <a:latin typeface="Arial" charset="0"/>
              </a:rPr>
              <a:t>цифр</a:t>
            </a:r>
            <a:r>
              <a:rPr lang="ru-RU" sz="2400" dirty="0">
                <a:latin typeface="Arial" charset="0"/>
              </a:rPr>
              <a:t>, а также соответствующие правила выполнения операций с этими числами.</a:t>
            </a:r>
          </a:p>
          <a:p>
            <a:pPr marL="271463" indent="-271463" algn="just" eaLnBrk="0" hangingPunct="0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Позиционная система: </a:t>
            </a:r>
            <a:r>
              <a:rPr lang="ru-RU" sz="2400" dirty="0">
                <a:latin typeface="Arial" charset="0"/>
              </a:rPr>
              <a:t>значение цифры определяется ее позицией в записи числа.</a:t>
            </a:r>
          </a:p>
          <a:p>
            <a:pPr marL="271463" indent="-271463" algn="just" eaLnBrk="0" hangingPunct="0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Алфавит системы счисления</a:t>
            </a:r>
            <a:r>
              <a:rPr lang="ru-RU" sz="2400" dirty="0">
                <a:latin typeface="Arial" charset="0"/>
              </a:rPr>
              <a:t> — это используемый в ней набор цифр.</a:t>
            </a:r>
          </a:p>
          <a:p>
            <a:pPr marL="271463" indent="-271463" algn="just" eaLnBrk="0" hangingPunct="0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Основание системы счисления</a:t>
            </a:r>
            <a:r>
              <a:rPr lang="ru-RU" sz="2400" dirty="0">
                <a:latin typeface="Arial" charset="0"/>
              </a:rPr>
              <a:t> — это количество цифр в алфавите (мощность алфавита).</a:t>
            </a:r>
          </a:p>
          <a:p>
            <a:pPr marL="271463" indent="-271463" algn="just" eaLnBrk="0" hangingPunct="0">
              <a:spcBef>
                <a:spcPts val="600"/>
              </a:spcBef>
              <a:defRPr/>
            </a:pPr>
            <a:r>
              <a:rPr lang="ru-RU" sz="2400" b="1" dirty="0">
                <a:solidFill>
                  <a:srgbClr val="333399"/>
                </a:solidFill>
                <a:latin typeface="Arial" charset="0"/>
              </a:rPr>
              <a:t>Разряд</a:t>
            </a:r>
            <a:r>
              <a:rPr lang="ru-RU" sz="2400" dirty="0">
                <a:latin typeface="Arial" charset="0"/>
              </a:rPr>
              <a:t> — это позиция цифры в записи числа. Разряды в записи целых чисел нумеруются с нуля справа налево.</a:t>
            </a:r>
          </a:p>
        </p:txBody>
      </p:sp>
    </p:spTree>
    <p:extLst>
      <p:ext uri="{BB962C8B-B14F-4D97-AF65-F5344CB8AC3E}">
        <p14:creationId xmlns:p14="http://schemas.microsoft.com/office/powerpoint/2010/main" val="55265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Примеры заданий 14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20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213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№ </a:t>
            </a:r>
            <a:r>
              <a:rPr lang="en-US" sz="2000" b="1" dirty="0" smtClean="0"/>
              <a:t>48384</a:t>
            </a:r>
            <a:endParaRPr lang="ru-RU" sz="2000" b="1" dirty="0" smtClean="0"/>
          </a:p>
          <a:p>
            <a:pPr algn="just"/>
            <a:r>
              <a:rPr lang="ru-RU" sz="2000" dirty="0"/>
              <a:t>Операнды арифметического выражения записаны в системах счисления с основаниями 9 и 11:</a:t>
            </a:r>
          </a:p>
          <a:p>
            <a:pPr algn="ctr"/>
            <a:r>
              <a:rPr lang="ru-RU" sz="2000" dirty="0"/>
              <a:t>88</a:t>
            </a:r>
            <a:r>
              <a:rPr lang="ru-RU" sz="2000" i="1" dirty="0"/>
              <a:t>x</a:t>
            </a:r>
            <a:r>
              <a:rPr lang="ru-RU" sz="2000" dirty="0"/>
              <a:t>4</a:t>
            </a:r>
            <a:r>
              <a:rPr lang="ru-RU" sz="2000" i="1" dirty="0"/>
              <a:t>y</a:t>
            </a:r>
            <a:r>
              <a:rPr lang="ru-RU" sz="2000" baseline="-25000" dirty="0"/>
              <a:t>9</a:t>
            </a:r>
            <a:r>
              <a:rPr lang="ru-RU" sz="2000" dirty="0"/>
              <a:t> + 7</a:t>
            </a:r>
            <a:r>
              <a:rPr lang="ru-RU" sz="2000" i="1" dirty="0"/>
              <a:t>x</a:t>
            </a:r>
            <a:r>
              <a:rPr lang="ru-RU" sz="2000" dirty="0"/>
              <a:t>44</a:t>
            </a:r>
            <a:r>
              <a:rPr lang="ru-RU" sz="2000" i="1" dirty="0"/>
              <a:t>y</a:t>
            </a:r>
            <a:r>
              <a:rPr lang="ru-RU" sz="2000" baseline="-25000" dirty="0"/>
              <a:t>11</a:t>
            </a:r>
            <a:endParaRPr lang="ru-RU" sz="2000" dirty="0"/>
          </a:p>
          <a:p>
            <a:pPr algn="just"/>
            <a:r>
              <a:rPr lang="ru-RU" sz="2000" dirty="0"/>
              <a:t>В записи чисел переменными </a:t>
            </a:r>
            <a:r>
              <a:rPr lang="ru-RU" sz="2000" i="1" dirty="0"/>
              <a:t>x</a:t>
            </a:r>
            <a:r>
              <a:rPr lang="ru-RU" sz="2000" dirty="0"/>
              <a:t> и </a:t>
            </a:r>
            <a:r>
              <a:rPr lang="ru-RU" sz="2000" i="1" dirty="0"/>
              <a:t>y</a:t>
            </a:r>
            <a:r>
              <a:rPr lang="ru-RU" sz="2000" dirty="0"/>
              <a:t> обозначены допустимые в данных системах счисления неизвестные цифры. Определите значения </a:t>
            </a:r>
            <a:r>
              <a:rPr lang="ru-RU" sz="2000" i="1" dirty="0"/>
              <a:t>x</a:t>
            </a:r>
            <a:r>
              <a:rPr lang="ru-RU" sz="2000" dirty="0"/>
              <a:t> и </a:t>
            </a:r>
            <a:r>
              <a:rPr lang="ru-RU" sz="2000" i="1" dirty="0"/>
              <a:t>y</a:t>
            </a:r>
            <a:r>
              <a:rPr lang="ru-RU" sz="2000" dirty="0"/>
              <a:t>, при которых значение данного арифметического выражения будет наименьшим и кратно 61. Для найденных значений </a:t>
            </a:r>
            <a:r>
              <a:rPr lang="ru-RU" sz="2000" i="1" dirty="0"/>
              <a:t>x</a:t>
            </a:r>
            <a:r>
              <a:rPr lang="ru-RU" sz="2000" dirty="0"/>
              <a:t> и </a:t>
            </a:r>
            <a:r>
              <a:rPr lang="ru-RU" sz="2000" i="1" dirty="0"/>
              <a:t>y</a:t>
            </a:r>
            <a:r>
              <a:rPr lang="ru-RU" sz="2000" dirty="0"/>
              <a:t> вычислите частное от деления значения арифметического выражения на 61 и укажите его в ответе в десятичной системе счисления. Основание системы счисления в ответе указывать не нужно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478348"/>
            <a:ext cx="3962956" cy="220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95493"/>
            <a:ext cx="1355307" cy="88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44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Форма записи числа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3</a:t>
            </a:fld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286000" y="1900238"/>
            <a:ext cx="1381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/>
              <a:t>6  3  7  5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293938" y="1611313"/>
            <a:ext cx="1362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00FF"/>
                </a:solidFill>
              </a:rPr>
              <a:t>3    2    1    0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2208213" y="1590675"/>
            <a:ext cx="1431925" cy="373063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762375" y="1539875"/>
            <a:ext cx="1177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разряды</a:t>
            </a: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3617913" y="2476500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897188" y="2476500"/>
            <a:ext cx="52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2106613" y="2476500"/>
            <a:ext cx="693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300</a:t>
            </a: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3114675" y="22606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3546475" y="226060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H="1">
            <a:off x="2538413" y="226060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3762375" y="1900238"/>
            <a:ext cx="4775096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/>
              <a:t>= 6</a:t>
            </a:r>
            <a:r>
              <a:rPr lang="en-US" sz="2400" b="1" dirty="0">
                <a:cs typeface="Arial" pitchFamily="34" charset="0"/>
              </a:rPr>
              <a:t>·</a:t>
            </a:r>
            <a:r>
              <a:rPr lang="ru-RU" sz="2400" b="1" dirty="0">
                <a:cs typeface="Arial" pitchFamily="34" charset="0"/>
              </a:rPr>
              <a:t>10</a:t>
            </a:r>
            <a:r>
              <a:rPr lang="ru-RU" sz="2400" b="1" baseline="30000" dirty="0">
                <a:solidFill>
                  <a:srgbClr val="0000FF"/>
                </a:solidFill>
                <a:cs typeface="Arial" pitchFamily="34" charset="0"/>
              </a:rPr>
              <a:t>3</a:t>
            </a:r>
            <a:r>
              <a:rPr lang="ru-RU" sz="2400" b="1" baseline="30000" dirty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ru-RU" sz="2400" b="1" dirty="0">
                <a:cs typeface="Arial" pitchFamily="34" charset="0"/>
              </a:rPr>
              <a:t>+ </a:t>
            </a:r>
            <a:r>
              <a:rPr lang="ru-RU" sz="2400" b="1" dirty="0"/>
              <a:t>3</a:t>
            </a:r>
            <a:r>
              <a:rPr lang="en-US" sz="2400" b="1" dirty="0">
                <a:cs typeface="Arial" pitchFamily="34" charset="0"/>
              </a:rPr>
              <a:t>·</a:t>
            </a:r>
            <a:r>
              <a:rPr lang="ru-RU" sz="2400" b="1" dirty="0">
                <a:cs typeface="Arial" pitchFamily="34" charset="0"/>
              </a:rPr>
              <a:t>10</a:t>
            </a:r>
            <a:r>
              <a:rPr lang="ru-RU" sz="2400" b="1" baseline="30000" dirty="0">
                <a:solidFill>
                  <a:srgbClr val="0000FF"/>
                </a:solidFill>
                <a:cs typeface="Arial" pitchFamily="34" charset="0"/>
              </a:rPr>
              <a:t>2</a:t>
            </a:r>
            <a:r>
              <a:rPr lang="ru-RU" sz="2400" b="1" baseline="30000" dirty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ru-RU" sz="2400" b="1" dirty="0">
                <a:cs typeface="Arial" pitchFamily="34" charset="0"/>
              </a:rPr>
              <a:t>+ 7</a:t>
            </a:r>
            <a:r>
              <a:rPr lang="en-US" sz="2400" b="1" dirty="0">
                <a:cs typeface="Arial" pitchFamily="34" charset="0"/>
              </a:rPr>
              <a:t>·</a:t>
            </a:r>
            <a:r>
              <a:rPr lang="ru-RU" sz="2400" b="1" dirty="0">
                <a:cs typeface="Arial" pitchFamily="34" charset="0"/>
              </a:rPr>
              <a:t>10</a:t>
            </a:r>
            <a:r>
              <a:rPr lang="ru-RU" sz="2400" b="1" baseline="30000" dirty="0">
                <a:solidFill>
                  <a:srgbClr val="0000FF"/>
                </a:solidFill>
                <a:cs typeface="Arial" pitchFamily="34" charset="0"/>
              </a:rPr>
              <a:t>1</a:t>
            </a:r>
            <a:r>
              <a:rPr lang="ru-RU" sz="2400" b="1" baseline="30000" dirty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ru-RU" sz="2400" b="1" dirty="0">
                <a:cs typeface="Arial" pitchFamily="34" charset="0"/>
              </a:rPr>
              <a:t>+ 5</a:t>
            </a:r>
            <a:r>
              <a:rPr lang="en-US" sz="2400" b="1" dirty="0">
                <a:cs typeface="Arial" pitchFamily="34" charset="0"/>
              </a:rPr>
              <a:t>·</a:t>
            </a:r>
            <a:r>
              <a:rPr lang="ru-RU" sz="2400" b="1" dirty="0">
                <a:cs typeface="Arial" pitchFamily="34" charset="0"/>
              </a:rPr>
              <a:t>10</a:t>
            </a:r>
            <a:r>
              <a:rPr lang="ru-RU" sz="2400" b="1" baseline="30000" dirty="0">
                <a:solidFill>
                  <a:srgbClr val="0000FF"/>
                </a:solidFill>
                <a:cs typeface="Arial" pitchFamily="34" charset="0"/>
              </a:rPr>
              <a:t>0</a:t>
            </a:r>
            <a:endParaRPr lang="en-US" sz="2400" b="1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1836738" y="2260600"/>
            <a:ext cx="555625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243013" y="2476500"/>
            <a:ext cx="8715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6000</a:t>
            </a:r>
          </a:p>
        </p:txBody>
      </p:sp>
      <p:grpSp>
        <p:nvGrpSpPr>
          <p:cNvPr id="20" name="Группа 16"/>
          <p:cNvGrpSpPr>
            <a:grpSpLocks/>
          </p:cNvGrpSpPr>
          <p:nvPr/>
        </p:nvGrpSpPr>
        <p:grpSpPr bwMode="auto">
          <a:xfrm>
            <a:off x="663575" y="1173163"/>
            <a:ext cx="4281488" cy="581025"/>
            <a:chOff x="1487841" y="4513969"/>
            <a:chExt cx="4281172" cy="581025"/>
          </a:xfrm>
        </p:grpSpPr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1487841" y="4513969"/>
              <a:ext cx="42811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b="1"/>
                <a:t>тысячи    сотни   десятки   единицы</a:t>
              </a:r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3146779" y="4809244"/>
              <a:ext cx="358775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 flipH="1">
              <a:off x="4297716" y="4809244"/>
              <a:ext cx="358775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>
              <a:off x="3938941" y="4809244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2190751" y="4813300"/>
              <a:ext cx="1003654" cy="2816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" name="AutoShape 22"/>
          <p:cNvSpPr>
            <a:spLocks noChangeArrowheads="1"/>
          </p:cNvSpPr>
          <p:nvPr/>
        </p:nvSpPr>
        <p:spPr bwMode="auto">
          <a:xfrm>
            <a:off x="5410200" y="846138"/>
            <a:ext cx="3248025" cy="882650"/>
          </a:xfrm>
          <a:prstGeom prst="wedgeRoundRectCallout">
            <a:avLst>
              <a:gd name="adj1" fmla="val -38245"/>
              <a:gd name="adj2" fmla="val 67685"/>
              <a:gd name="adj3" fmla="val 16667"/>
            </a:avLst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sz="2400"/>
              <a:t>развёрнутая форма записи числа</a:t>
            </a:r>
          </a:p>
        </p:txBody>
      </p:sp>
      <p:sp>
        <p:nvSpPr>
          <p:cNvPr id="27" name="Скругленный прямоугольник 23"/>
          <p:cNvSpPr>
            <a:spLocks noChangeArrowheads="1"/>
          </p:cNvSpPr>
          <p:nvPr/>
        </p:nvSpPr>
        <p:spPr bwMode="auto">
          <a:xfrm>
            <a:off x="4064000" y="1908175"/>
            <a:ext cx="4324424" cy="41751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9" grpId="1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 animBg="1"/>
      <p:bldP spid="19" grpId="0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Перевод </a:t>
            </a:r>
            <a:r>
              <a:rPr lang="ru-RU" sz="1800" b="1" dirty="0" smtClean="0">
                <a:solidFill>
                  <a:schemeClr val="bg1"/>
                </a:solidFill>
              </a:rPr>
              <a:t>из любой позиционной системы счисления в </a:t>
            </a:r>
            <a:r>
              <a:rPr lang="ru-RU" sz="1800" b="1" dirty="0">
                <a:solidFill>
                  <a:schemeClr val="bg1"/>
                </a:solidFill>
              </a:rPr>
              <a:t>десятичную систему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4</a:t>
            </a:fld>
            <a:endParaRPr lang="ru-RU" dirty="0"/>
          </a:p>
        </p:txBody>
      </p:sp>
      <p:sp>
        <p:nvSpPr>
          <p:cNvPr id="28" name="Прямоугольник 6"/>
          <p:cNvSpPr>
            <a:spLocks noChangeArrowheads="1"/>
          </p:cNvSpPr>
          <p:nvPr/>
        </p:nvSpPr>
        <p:spPr bwMode="auto">
          <a:xfrm>
            <a:off x="384175" y="806450"/>
            <a:ext cx="6683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333399"/>
                </a:solidFill>
              </a:rPr>
              <a:t>Через развёрнутую </a:t>
            </a:r>
            <a:r>
              <a:rPr lang="ru-RU" sz="2800" b="1" dirty="0" smtClean="0">
                <a:solidFill>
                  <a:srgbClr val="333399"/>
                </a:solidFill>
              </a:rPr>
              <a:t>запись числа:</a:t>
            </a:r>
            <a:endParaRPr lang="ru-RU" sz="2800" dirty="0">
              <a:solidFill>
                <a:srgbClr val="333399"/>
              </a:solidFill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1422400" y="1820888"/>
            <a:ext cx="70548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</a:rPr>
              <a:t>3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</a:rPr>
              <a:t>2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</a:rPr>
              <a:t>1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</a:rPr>
              <a:t>0</a:t>
            </a:r>
            <a:r>
              <a:rPr lang="ru-RU" sz="3200" dirty="0">
                <a:ea typeface="Calibri" pitchFamily="34" charset="0"/>
                <a:cs typeface="Times New Roman" pitchFamily="18" charset="0"/>
              </a:rPr>
              <a:t>  = 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</a:rPr>
              <a:t>3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3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2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1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0</a:t>
            </a:r>
            <a:endParaRPr lang="ru-RU" sz="3200" dirty="0">
              <a:latin typeface="Calibri" pitchFamily="34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214313" y="1628800"/>
            <a:ext cx="2765425" cy="400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r" eaLnBrk="0" hangingPunct="0">
              <a:defRPr/>
            </a:pPr>
            <a:r>
              <a:rPr lang="ru-RU" sz="2000" dirty="0">
                <a:latin typeface="+mn-lt"/>
                <a:ea typeface="Calibri" pitchFamily="34" charset="0"/>
                <a:cs typeface="Times New Roman" pitchFamily="18" charset="0"/>
              </a:rPr>
              <a:t>разряды</a:t>
            </a: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: </a:t>
            </a:r>
            <a:r>
              <a:rPr lang="en-US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>
                <a:latin typeface="+mn-lt"/>
                <a:ea typeface="Calibri" pitchFamily="34" charset="0"/>
                <a:cs typeface="Times New Roman" pitchFamily="18" charset="0"/>
              </a:rPr>
              <a:t>3    2   1   0</a:t>
            </a:r>
            <a:endParaRPr lang="ru-RU" dirty="0">
              <a:latin typeface="+mn-lt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1433513" y="3592810"/>
            <a:ext cx="7078662" cy="5842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latin typeface="+mn-lt"/>
                <a:ea typeface="Calibri" pitchFamily="34" charset="0"/>
                <a:cs typeface="Times New Roman" pitchFamily="18" charset="0"/>
              </a:rPr>
              <a:t>1234</a:t>
            </a:r>
            <a:r>
              <a:rPr lang="en-US" sz="3200" b="1" baseline="-25000" dirty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</a:rPr>
              <a:t>5</a:t>
            </a:r>
            <a:r>
              <a:rPr lang="en-US" sz="3200" baseline="-25000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3200" dirty="0">
                <a:latin typeface="+mn-lt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b="1" dirty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5</a:t>
            </a:r>
            <a:r>
              <a:rPr lang="ru-RU" sz="3200" baseline="300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en-US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b="1" dirty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5</a:t>
            </a:r>
            <a:r>
              <a:rPr lang="ru-RU" sz="3200" baseline="300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en-US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b="1" dirty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5</a:t>
            </a:r>
            <a:r>
              <a:rPr lang="ru-RU" sz="3200" baseline="300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 + </a:t>
            </a:r>
            <a:r>
              <a:rPr lang="en-US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4</a:t>
            </a:r>
            <a:r>
              <a:rPr lang="ru-RU" sz="32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b="1" dirty="0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5</a:t>
            </a:r>
            <a:r>
              <a:rPr lang="ru-RU" sz="3200" baseline="300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0</a:t>
            </a:r>
            <a:r>
              <a:rPr lang="en-US" sz="3200" baseline="30000" dirty="0">
                <a:latin typeface="+mn-lt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3200" dirty="0">
                <a:latin typeface="Arial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= 194</a:t>
            </a:r>
            <a:endParaRPr lang="ru-RU" sz="3200" dirty="0">
              <a:latin typeface="+mn-lt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3" name="AutoShape 22"/>
          <p:cNvSpPr>
            <a:spLocks noChangeArrowheads="1"/>
          </p:cNvSpPr>
          <p:nvPr/>
        </p:nvSpPr>
        <p:spPr bwMode="auto">
          <a:xfrm>
            <a:off x="7250113" y="2937173"/>
            <a:ext cx="606425" cy="487362"/>
          </a:xfrm>
          <a:prstGeom prst="wedgeRoundRectCallout">
            <a:avLst>
              <a:gd name="adj1" fmla="val -53123"/>
              <a:gd name="adj2" fmla="val 88534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400" dirty="0">
                <a:latin typeface="Arial" charset="0"/>
              </a:rPr>
              <a:t>=1</a:t>
            </a:r>
            <a:endParaRPr lang="ru-RU" sz="2400" dirty="0">
              <a:latin typeface="Arial" charset="0"/>
            </a:endParaRPr>
          </a:p>
        </p:txBody>
      </p:sp>
      <p:sp>
        <p:nvSpPr>
          <p:cNvPr id="34" name="Скругленный прямоугольник 10"/>
          <p:cNvSpPr>
            <a:spLocks noChangeArrowheads="1"/>
          </p:cNvSpPr>
          <p:nvPr/>
        </p:nvSpPr>
        <p:spPr bwMode="auto">
          <a:xfrm>
            <a:off x="6840538" y="3659485"/>
            <a:ext cx="474662" cy="428625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44450" y="3332460"/>
            <a:ext cx="2528888" cy="400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r" eaLnBrk="0" hangingPunct="0">
              <a:defRPr/>
            </a:pPr>
            <a:r>
              <a:rPr lang="ru-RU" sz="2000" dirty="0">
                <a:latin typeface="+mn-lt"/>
                <a:ea typeface="Calibri" pitchFamily="34" charset="0"/>
                <a:cs typeface="Times New Roman" pitchFamily="18" charset="0"/>
              </a:rPr>
              <a:t>разряды</a:t>
            </a: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: </a:t>
            </a:r>
            <a:r>
              <a:rPr lang="en-US" dirty="0">
                <a:latin typeface="+mn-lt"/>
                <a:ea typeface="Calibri" pitchFamily="34" charset="0"/>
                <a:cs typeface="Times New Roman" pitchFamily="18" charset="0"/>
              </a:rPr>
              <a:t> 3  2  1  0</a:t>
            </a:r>
            <a:endParaRPr lang="ru-RU" dirty="0">
              <a:latin typeface="+mn-lt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6" name="AutoShape 59"/>
          <p:cNvSpPr>
            <a:spLocks noChangeArrowheads="1"/>
          </p:cNvSpPr>
          <p:nvPr/>
        </p:nvSpPr>
        <p:spPr bwMode="auto">
          <a:xfrm>
            <a:off x="2393950" y="4327823"/>
            <a:ext cx="4794250" cy="541337"/>
          </a:xfrm>
          <a:prstGeom prst="wedgeRoundRectCallout">
            <a:avLst>
              <a:gd name="adj1" fmla="val -44810"/>
              <a:gd name="adj2" fmla="val -97895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основание системы счисления</a:t>
            </a:r>
          </a:p>
        </p:txBody>
      </p:sp>
    </p:spTree>
    <p:extLst>
      <p:ext uri="{BB962C8B-B14F-4D97-AF65-F5344CB8AC3E}">
        <p14:creationId xmlns:p14="http://schemas.microsoft.com/office/powerpoint/2010/main" val="383458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2" grpId="0"/>
      <p:bldP spid="33" grpId="0" animBg="1"/>
      <p:bldP spid="34" grpId="0" animBg="1"/>
      <p:bldP spid="35" grpId="0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Перевод </a:t>
            </a:r>
            <a:r>
              <a:rPr lang="ru-RU" sz="1800" b="1" dirty="0" smtClean="0">
                <a:solidFill>
                  <a:schemeClr val="bg1"/>
                </a:solidFill>
              </a:rPr>
              <a:t>из любой позиционной системы счисления в </a:t>
            </a:r>
            <a:r>
              <a:rPr lang="ru-RU" sz="1800" b="1" dirty="0">
                <a:solidFill>
                  <a:schemeClr val="bg1"/>
                </a:solidFill>
              </a:rPr>
              <a:t>десятичную систему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5</a:t>
            </a:fld>
            <a:endParaRPr lang="ru-RU" dirty="0"/>
          </a:p>
        </p:txBody>
      </p:sp>
      <p:sp>
        <p:nvSpPr>
          <p:cNvPr id="28" name="Прямоугольник 6"/>
          <p:cNvSpPr>
            <a:spLocks noChangeArrowheads="1"/>
          </p:cNvSpPr>
          <p:nvPr/>
        </p:nvSpPr>
        <p:spPr bwMode="auto">
          <a:xfrm>
            <a:off x="384175" y="806450"/>
            <a:ext cx="6683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333399"/>
                </a:solidFill>
              </a:rPr>
              <a:t>Через развёрнутую </a:t>
            </a:r>
            <a:r>
              <a:rPr lang="ru-RU" sz="2800" b="1" dirty="0" smtClean="0">
                <a:solidFill>
                  <a:srgbClr val="333399"/>
                </a:solidFill>
              </a:rPr>
              <a:t>запись числа:</a:t>
            </a:r>
            <a:endParaRPr lang="ru-RU" sz="2800" dirty="0">
              <a:solidFill>
                <a:srgbClr val="333399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46075" y="3702843"/>
            <a:ext cx="2717800" cy="46196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/>
        </p:spPr>
        <p:txBody>
          <a:bodyPr anchor="ctr">
            <a:spAutoFit/>
          </a:bodyPr>
          <a:lstStyle/>
          <a:p>
            <a:pPr algn="r" eaLnBrk="0" hangingPunct="0">
              <a:defRPr/>
            </a:pPr>
            <a:r>
              <a:rPr lang="ru-RU" sz="2000" dirty="0">
                <a:latin typeface="+mn-lt"/>
                <a:ea typeface="Calibri" pitchFamily="34" charset="0"/>
                <a:cs typeface="Times New Roman" pitchFamily="18" charset="0"/>
              </a:rPr>
              <a:t>разряды</a:t>
            </a: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: </a:t>
            </a:r>
            <a:r>
              <a:rPr lang="en-US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-1</a:t>
            </a:r>
            <a:r>
              <a:rPr lang="en-US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-</a:t>
            </a:r>
            <a:r>
              <a:rPr lang="en-US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2 </a:t>
            </a:r>
            <a:r>
              <a:rPr lang="en-US" sz="2400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-3</a:t>
            </a:r>
            <a:r>
              <a:rPr lang="en-US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333399"/>
                </a:solidFill>
                <a:latin typeface="+mn-lt"/>
                <a:ea typeface="Calibri" pitchFamily="34" charset="0"/>
                <a:cs typeface="Times New Roman" pitchFamily="18" charset="0"/>
              </a:rPr>
              <a:t>-4</a:t>
            </a:r>
            <a:endParaRPr lang="ru-RU" b="1" dirty="0">
              <a:solidFill>
                <a:srgbClr val="333399"/>
              </a:solidFill>
              <a:latin typeface="+mn-lt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6" name="Прямоугольник 9"/>
          <p:cNvSpPr>
            <a:spLocks noChangeArrowheads="1"/>
          </p:cNvSpPr>
          <p:nvPr/>
        </p:nvSpPr>
        <p:spPr bwMode="auto">
          <a:xfrm>
            <a:off x="761504" y="4113758"/>
            <a:ext cx="7554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/>
              <a:t>0, </a:t>
            </a:r>
            <a:r>
              <a:rPr lang="en-US" sz="2800"/>
              <a:t>1</a:t>
            </a:r>
            <a:r>
              <a:rPr lang="ru-RU" sz="2800"/>
              <a:t> </a:t>
            </a:r>
            <a:r>
              <a:rPr lang="ru-RU" sz="1600"/>
              <a:t> </a:t>
            </a:r>
            <a:r>
              <a:rPr lang="en-US" sz="2800"/>
              <a:t>2</a:t>
            </a:r>
            <a:r>
              <a:rPr lang="ru-RU" sz="2800"/>
              <a:t> </a:t>
            </a:r>
            <a:r>
              <a:rPr lang="ru-RU" sz="1600"/>
              <a:t> </a:t>
            </a:r>
            <a:r>
              <a:rPr lang="en-US" sz="2800"/>
              <a:t>3</a:t>
            </a:r>
            <a:r>
              <a:rPr lang="ru-RU" sz="1600"/>
              <a:t> </a:t>
            </a:r>
            <a:r>
              <a:rPr lang="ru-RU" sz="2800"/>
              <a:t> </a:t>
            </a:r>
            <a:r>
              <a:rPr lang="en-US" sz="2800"/>
              <a:t>4</a:t>
            </a:r>
            <a:r>
              <a:rPr lang="en-US" sz="2800" b="1" baseline="-25000">
                <a:solidFill>
                  <a:srgbClr val="0000FF"/>
                </a:solidFill>
              </a:rPr>
              <a:t>5</a:t>
            </a:r>
            <a:r>
              <a:rPr lang="ru-RU" sz="2800"/>
              <a:t> = </a:t>
            </a:r>
            <a:r>
              <a:rPr lang="en-US" sz="2800"/>
              <a:t>1</a:t>
            </a:r>
            <a:r>
              <a:rPr lang="ru-RU" sz="2800"/>
              <a:t>·</a:t>
            </a:r>
            <a:r>
              <a:rPr lang="en-US" sz="2800" b="1">
                <a:solidFill>
                  <a:srgbClr val="0000FF"/>
                </a:solidFill>
              </a:rPr>
              <a:t>5</a:t>
            </a:r>
            <a:r>
              <a:rPr lang="ru-RU" sz="2800" b="1" baseline="30000">
                <a:solidFill>
                  <a:srgbClr val="333399"/>
                </a:solidFill>
              </a:rPr>
              <a:t>-1</a:t>
            </a:r>
            <a:r>
              <a:rPr lang="ru-RU" sz="2800"/>
              <a:t> + </a:t>
            </a:r>
            <a:r>
              <a:rPr lang="en-US" sz="2800"/>
              <a:t>2</a:t>
            </a:r>
            <a:r>
              <a:rPr lang="ru-RU" sz="2800"/>
              <a:t>·</a:t>
            </a:r>
            <a:r>
              <a:rPr lang="en-US" sz="2800" b="1">
                <a:solidFill>
                  <a:srgbClr val="0000FF"/>
                </a:solidFill>
              </a:rPr>
              <a:t>5</a:t>
            </a:r>
            <a:r>
              <a:rPr lang="ru-RU" sz="2800" b="1" baseline="30000">
                <a:solidFill>
                  <a:srgbClr val="333399"/>
                </a:solidFill>
              </a:rPr>
              <a:t>-2</a:t>
            </a:r>
            <a:r>
              <a:rPr lang="ru-RU" sz="2800"/>
              <a:t> + </a:t>
            </a:r>
            <a:r>
              <a:rPr lang="en-US" sz="2800"/>
              <a:t>3</a:t>
            </a:r>
            <a:r>
              <a:rPr lang="ru-RU" sz="2800"/>
              <a:t>·</a:t>
            </a:r>
            <a:r>
              <a:rPr lang="en-US" sz="2800" b="1">
                <a:solidFill>
                  <a:srgbClr val="0000FF"/>
                </a:solidFill>
              </a:rPr>
              <a:t>5</a:t>
            </a:r>
            <a:r>
              <a:rPr lang="ru-RU" sz="2800" b="1" baseline="30000">
                <a:solidFill>
                  <a:srgbClr val="333399"/>
                </a:solidFill>
              </a:rPr>
              <a:t>-3</a:t>
            </a:r>
            <a:r>
              <a:rPr lang="ru-RU" sz="2800"/>
              <a:t> + 4·</a:t>
            </a:r>
            <a:r>
              <a:rPr lang="en-US" sz="2800" b="1">
                <a:solidFill>
                  <a:srgbClr val="0000FF"/>
                </a:solidFill>
              </a:rPr>
              <a:t>5</a:t>
            </a:r>
            <a:r>
              <a:rPr lang="ru-RU" sz="2800" b="1" baseline="30000">
                <a:solidFill>
                  <a:srgbClr val="333399"/>
                </a:solidFill>
              </a:rPr>
              <a:t>-4</a:t>
            </a:r>
          </a:p>
        </p:txBody>
      </p:sp>
      <p:sp>
        <p:nvSpPr>
          <p:cNvPr id="17" name="AutoShape 22"/>
          <p:cNvSpPr>
            <a:spLocks noChangeArrowheads="1"/>
          </p:cNvSpPr>
          <p:nvPr/>
        </p:nvSpPr>
        <p:spPr bwMode="auto">
          <a:xfrm>
            <a:off x="3095129" y="4790033"/>
            <a:ext cx="4859337" cy="511175"/>
          </a:xfrm>
          <a:prstGeom prst="wedgeRoundRectCallout">
            <a:avLst>
              <a:gd name="adj1" fmla="val -41898"/>
              <a:gd name="adj2" fmla="val -93417"/>
              <a:gd name="adj3" fmla="val 16667"/>
            </a:avLst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sz="2400"/>
              <a:t>перевод в десятичную систему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899592" y="1908121"/>
            <a:ext cx="80589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</a:rPr>
              <a:t>1 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</a:rPr>
              <a:t>2 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</a:rPr>
              <a:t>3 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</a:rPr>
              <a:t>4</a:t>
            </a:r>
            <a:r>
              <a:rPr lang="en-US" sz="3200" baseline="-30000" dirty="0" smtClean="0"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dirty="0"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aseline="30000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-1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+ 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ru-RU" sz="3200" baseline="-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aseline="30000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-2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+ 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aseline="30000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-3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+ </a:t>
            </a:r>
            <a:r>
              <a:rPr lang="en-US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a</a:t>
            </a:r>
            <a:r>
              <a:rPr lang="ru-RU" sz="3200" baseline="-30000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4</a:t>
            </a:r>
            <a:r>
              <a:rPr lang="ru-RU" sz="3200" dirty="0" smtClean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ru-RU" sz="3200" baseline="30000" dirty="0">
                <a:ea typeface="Calibri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3200" baseline="30000" dirty="0" smtClean="0">
                <a:ea typeface="Calibri" pitchFamily="34" charset="0"/>
                <a:cs typeface="Times New Roman" pitchFamily="18" charset="0"/>
                <a:sym typeface="Symbol" pitchFamily="18" charset="2"/>
              </a:rPr>
              <a:t>-4</a:t>
            </a:r>
            <a:endParaRPr lang="ru-RU" sz="3200" dirty="0">
              <a:latin typeface="Calibri" pitchFamily="34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-36512" y="1484784"/>
            <a:ext cx="3061543" cy="40011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/>
        </p:spPr>
        <p:txBody>
          <a:bodyPr wrap="square" anchor="ctr">
            <a:spAutoFit/>
          </a:bodyPr>
          <a:lstStyle/>
          <a:p>
            <a:pPr algn="r" eaLnBrk="0" hangingPunct="0">
              <a:defRPr/>
            </a:pPr>
            <a:r>
              <a:rPr lang="ru-RU" sz="2000" dirty="0">
                <a:latin typeface="+mn-lt"/>
                <a:ea typeface="Calibri" pitchFamily="34" charset="0"/>
                <a:cs typeface="Times New Roman" pitchFamily="18" charset="0"/>
              </a:rPr>
              <a:t>разряды</a:t>
            </a: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: </a:t>
            </a:r>
            <a:r>
              <a:rPr lang="en-US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+mn-lt"/>
                <a:ea typeface="Calibri" pitchFamily="34" charset="0"/>
                <a:cs typeface="Times New Roman" pitchFamily="18" charset="0"/>
              </a:rPr>
              <a:t>-1</a:t>
            </a:r>
            <a:r>
              <a:rPr lang="en-US" sz="2000" dirty="0" smtClean="0">
                <a:latin typeface="+mn-lt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+mn-lt"/>
                <a:ea typeface="Calibri" pitchFamily="34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+mn-lt"/>
                <a:ea typeface="Calibri" pitchFamily="34" charset="0"/>
                <a:cs typeface="Times New Roman" pitchFamily="18" charset="0"/>
              </a:rPr>
              <a:t>2   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-3</a:t>
            </a:r>
            <a:r>
              <a:rPr lang="en-US" sz="2000" dirty="0" smtClean="0">
                <a:latin typeface="+mn-lt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+mn-lt"/>
                <a:ea typeface="Calibri" pitchFamily="34" charset="0"/>
                <a:cs typeface="Times New Roman" pitchFamily="18" charset="0"/>
              </a:rPr>
              <a:t>-4</a:t>
            </a:r>
            <a:endParaRPr lang="ru-RU" dirty="0">
              <a:latin typeface="+mn-lt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48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5" grpId="0"/>
      <p:bldP spid="16" grpId="0"/>
      <p:bldP spid="17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Перевод </a:t>
            </a:r>
            <a:r>
              <a:rPr lang="ru-RU" sz="1800" b="1" dirty="0" smtClean="0">
                <a:solidFill>
                  <a:schemeClr val="bg1"/>
                </a:solidFill>
              </a:rPr>
              <a:t>из десятичной системы счисления в любую позиционную систему 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6</a:t>
            </a:fld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" y="692696"/>
            <a:ext cx="8229600" cy="2369880"/>
          </a:xfrm>
          <a:prstGeom prst="rect">
            <a:avLst/>
          </a:prstGeom>
          <a:solidFill>
            <a:srgbClr val="E6E6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dirty="0">
                <a:latin typeface="Arial" charset="0"/>
              </a:rPr>
              <a:t>Делим число на </a:t>
            </a:r>
            <a:r>
              <a:rPr lang="ru-RU" sz="2800" dirty="0" smtClean="0">
                <a:latin typeface="Arial" charset="0"/>
              </a:rPr>
              <a:t>основание новой позиционной системы счисления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dirty="0">
                <a:latin typeface="Arial" charset="0"/>
              </a:rPr>
              <a:t>, отбрасывая остаток</a:t>
            </a:r>
          </a:p>
          <a:p>
            <a:pPr algn="just">
              <a:defRPr/>
            </a:pPr>
            <a:r>
              <a:rPr lang="ru-RU" sz="2800" dirty="0">
                <a:latin typeface="Arial" charset="0"/>
              </a:rPr>
              <a:t>на каждом </a:t>
            </a:r>
            <a:r>
              <a:rPr lang="ru-RU" sz="2800" dirty="0" smtClean="0">
                <a:latin typeface="Arial" charset="0"/>
              </a:rPr>
              <a:t>шаге до тех пор, </a:t>
            </a:r>
            <a:r>
              <a:rPr lang="ru-RU" sz="2800" dirty="0">
                <a:latin typeface="Arial" charset="0"/>
              </a:rPr>
              <a:t>пока не получится </a:t>
            </a:r>
            <a:r>
              <a:rPr lang="ru-RU" sz="2800" dirty="0">
                <a:latin typeface="Arial" charset="0"/>
              </a:rPr>
              <a:t>0</a:t>
            </a:r>
            <a:r>
              <a:rPr lang="ru-RU" sz="2800" dirty="0" smtClean="0">
                <a:latin typeface="Arial" charset="0"/>
              </a:rPr>
              <a:t>. </a:t>
            </a:r>
            <a:r>
              <a:rPr lang="ru-RU" sz="2800" dirty="0">
                <a:latin typeface="Arial" charset="0"/>
              </a:rPr>
              <a:t>Затем </a:t>
            </a:r>
            <a:r>
              <a:rPr lang="ru-RU" sz="2800" dirty="0" smtClean="0">
                <a:latin typeface="Arial" charset="0"/>
              </a:rPr>
              <a:t>необходимо </a:t>
            </a:r>
            <a:r>
              <a:rPr lang="ru-RU" sz="2800" dirty="0">
                <a:latin typeface="Arial" charset="0"/>
              </a:rPr>
              <a:t>выписать найденные остатки в обратном порядке.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897063" y="3649880"/>
            <a:ext cx="698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194</a:t>
            </a:r>
          </a:p>
        </p:txBody>
      </p:sp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1903413" y="3686392"/>
            <a:ext cx="1433512" cy="1177925"/>
            <a:chOff x="1342" y="1344"/>
            <a:chExt cx="903" cy="742"/>
          </a:xfrm>
        </p:grpSpPr>
        <p:grpSp>
          <p:nvGrpSpPr>
            <p:cNvPr id="17" name="Group 9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22" name="Group 1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" name="Rectangle 1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400" b="1">
                    <a:solidFill>
                      <a:srgbClr val="0000FF"/>
                    </a:solidFill>
                  </a:rPr>
                  <a:t>5</a:t>
                </a:r>
              </a:p>
            </p:txBody>
          </p:sp>
        </p:grp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837" y="1616"/>
              <a:ext cx="33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38</a:t>
              </a: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342" y="1525"/>
              <a:ext cx="4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190</a:t>
              </a:r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V="1">
              <a:off x="1406" y="1797"/>
              <a:ext cx="340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>
                  <a:latin typeface="Arial" charset="0"/>
                </a:rPr>
                <a:t>4</a:t>
              </a:r>
            </a:p>
          </p:txBody>
        </p:sp>
      </p:grpSp>
      <p:grpSp>
        <p:nvGrpSpPr>
          <p:cNvPr id="26" name="Group 67"/>
          <p:cNvGrpSpPr>
            <a:grpSpLocks/>
          </p:cNvGrpSpPr>
          <p:nvPr/>
        </p:nvGrpSpPr>
        <p:grpSpPr bwMode="auto">
          <a:xfrm>
            <a:off x="2606675" y="4118192"/>
            <a:ext cx="1304925" cy="1182688"/>
            <a:chOff x="1785" y="1616"/>
            <a:chExt cx="822" cy="745"/>
          </a:xfrm>
        </p:grpSpPr>
        <p:grpSp>
          <p:nvGrpSpPr>
            <p:cNvPr id="27" name="Group 19"/>
            <p:cNvGrpSpPr>
              <a:grpSpLocks/>
            </p:cNvGrpSpPr>
            <p:nvPr/>
          </p:nvGrpSpPr>
          <p:grpSpPr bwMode="auto">
            <a:xfrm>
              <a:off x="2153" y="1616"/>
              <a:ext cx="454" cy="499"/>
              <a:chOff x="1791" y="1344"/>
              <a:chExt cx="454" cy="499"/>
            </a:xfrm>
          </p:grpSpPr>
          <p:grpSp>
            <p:nvGrpSpPr>
              <p:cNvPr id="41" name="Group 2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43" name="Line 2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Line 2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2" name="Rectangle 2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400" b="1">
                    <a:solidFill>
                      <a:srgbClr val="0000FF"/>
                    </a:solidFill>
                  </a:rPr>
                  <a:t>5</a:t>
                </a:r>
              </a:p>
            </p:txBody>
          </p:sp>
        </p:grp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2199" y="18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7</a:t>
              </a:r>
            </a:p>
          </p:txBody>
        </p:sp>
        <p:sp>
          <p:nvSpPr>
            <p:cNvPr id="38" name="Rectangle 25"/>
            <p:cNvSpPr>
              <a:spLocks noChangeArrowheads="1"/>
            </p:cNvSpPr>
            <p:nvPr/>
          </p:nvSpPr>
          <p:spPr bwMode="auto">
            <a:xfrm>
              <a:off x="1785" y="1797"/>
              <a:ext cx="38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35</a:t>
              </a:r>
            </a:p>
          </p:txBody>
        </p: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>
              <a:off x="1836" y="2069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1950" y="2115"/>
              <a:ext cx="175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>
                  <a:latin typeface="Arial" charset="0"/>
                </a:rPr>
                <a:t>3</a:t>
              </a:r>
            </a:p>
          </p:txBody>
        </p:sp>
      </p:grpSp>
      <p:grpSp>
        <p:nvGrpSpPr>
          <p:cNvPr id="45" name="Group 48"/>
          <p:cNvGrpSpPr>
            <a:grpSpLocks/>
          </p:cNvGrpSpPr>
          <p:nvPr/>
        </p:nvGrpSpPr>
        <p:grpSpPr bwMode="auto">
          <a:xfrm>
            <a:off x="3192463" y="4549992"/>
            <a:ext cx="1295400" cy="1181100"/>
            <a:chOff x="1429" y="1344"/>
            <a:chExt cx="816" cy="744"/>
          </a:xfrm>
        </p:grpSpPr>
        <p:grpSp>
          <p:nvGrpSpPr>
            <p:cNvPr id="46" name="Group 49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51" name="Group 5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53" name="Line 5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Line 5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2" name="Rectangle 5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400" b="1">
                    <a:solidFill>
                      <a:srgbClr val="0000FF"/>
                    </a:solidFill>
                  </a:rPr>
                  <a:t>5</a:t>
                </a:r>
              </a:p>
            </p:txBody>
          </p:sp>
        </p:grpSp>
        <p:sp>
          <p:nvSpPr>
            <p:cNvPr id="47" name="Rectangle 54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1</a:t>
              </a:r>
            </a:p>
          </p:txBody>
        </p:sp>
        <p:sp>
          <p:nvSpPr>
            <p:cNvPr id="48" name="Rectangle 55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5</a:t>
              </a:r>
            </a:p>
          </p:txBody>
        </p:sp>
        <p:sp>
          <p:nvSpPr>
            <p:cNvPr id="49" name="Line 56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Rectangle 57"/>
            <p:cNvSpPr>
              <a:spLocks noChangeArrowheads="1"/>
            </p:cNvSpPr>
            <p:nvPr/>
          </p:nvSpPr>
          <p:spPr bwMode="auto">
            <a:xfrm>
              <a:off x="1519" y="1842"/>
              <a:ext cx="175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>
                  <a:latin typeface="Arial" charset="0"/>
                </a:rPr>
                <a:t>2</a:t>
              </a:r>
            </a:p>
          </p:txBody>
        </p:sp>
      </p:grpSp>
      <p:sp>
        <p:nvSpPr>
          <p:cNvPr id="56" name="AutoShape 66"/>
          <p:cNvSpPr>
            <a:spLocks noChangeArrowheads="1"/>
          </p:cNvSpPr>
          <p:nvPr/>
        </p:nvSpPr>
        <p:spPr bwMode="auto">
          <a:xfrm rot="18519977">
            <a:off x="2420143" y="4352349"/>
            <a:ext cx="360363" cy="2413000"/>
          </a:xfrm>
          <a:prstGeom prst="upArrow">
            <a:avLst>
              <a:gd name="adj1" fmla="val 50000"/>
              <a:gd name="adj2" fmla="val 16740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369888" y="3548280"/>
            <a:ext cx="1163637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10 </a:t>
            </a:r>
            <a:r>
              <a:rPr lang="ru-RU" sz="2400" b="1">
                <a:solidFill>
                  <a:schemeClr val="accent2"/>
                </a:solidFill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</a:rPr>
              <a:t>5</a:t>
            </a:r>
          </a:p>
        </p:txBody>
      </p:sp>
      <p:grpSp>
        <p:nvGrpSpPr>
          <p:cNvPr id="58" name="Group 48"/>
          <p:cNvGrpSpPr>
            <a:grpSpLocks/>
          </p:cNvGrpSpPr>
          <p:nvPr/>
        </p:nvGrpSpPr>
        <p:grpSpPr bwMode="auto">
          <a:xfrm>
            <a:off x="3771900" y="4977030"/>
            <a:ext cx="1295400" cy="1181100"/>
            <a:chOff x="1429" y="1344"/>
            <a:chExt cx="816" cy="744"/>
          </a:xfrm>
        </p:grpSpPr>
        <p:grpSp>
          <p:nvGrpSpPr>
            <p:cNvPr id="59" name="Group 49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64" name="Group 5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66" name="Line 5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Line 5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5" name="Rectangle 5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400" b="1">
                    <a:solidFill>
                      <a:srgbClr val="0000FF"/>
                    </a:solidFill>
                  </a:rPr>
                  <a:t>5</a:t>
                </a:r>
              </a:p>
            </p:txBody>
          </p:sp>
        </p:grpSp>
        <p:sp>
          <p:nvSpPr>
            <p:cNvPr id="60" name="Rectangle 54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0</a:t>
              </a:r>
              <a:endParaRPr lang="ru-RU" sz="2400"/>
            </a:p>
          </p:txBody>
        </p:sp>
        <p:sp>
          <p:nvSpPr>
            <p:cNvPr id="61" name="Rectangle 55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 </a:t>
              </a:r>
              <a:r>
                <a:rPr lang="en-US" sz="2400"/>
                <a:t>0</a:t>
              </a:r>
              <a:endParaRPr lang="ru-RU" sz="2400"/>
            </a:p>
          </p:txBody>
        </p:sp>
        <p:sp>
          <p:nvSpPr>
            <p:cNvPr id="62" name="Line 56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Rectangle 57"/>
            <p:cNvSpPr>
              <a:spLocks noChangeArrowheads="1"/>
            </p:cNvSpPr>
            <p:nvPr/>
          </p:nvSpPr>
          <p:spPr bwMode="auto">
            <a:xfrm>
              <a:off x="1519" y="1842"/>
              <a:ext cx="175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charset="0"/>
                </a:rPr>
                <a:t>1</a:t>
              </a:r>
              <a:endParaRPr lang="ru-RU" sz="2400" dirty="0">
                <a:latin typeface="Arial" charset="0"/>
              </a:endParaRPr>
            </a:p>
          </p:txBody>
        </p:sp>
      </p:grpSp>
      <p:sp>
        <p:nvSpPr>
          <p:cNvPr id="68" name="Rectangle 58"/>
          <p:cNvSpPr>
            <a:spLocks noChangeArrowheads="1"/>
          </p:cNvSpPr>
          <p:nvPr/>
        </p:nvSpPr>
        <p:spPr bwMode="auto">
          <a:xfrm>
            <a:off x="4992688" y="3651746"/>
            <a:ext cx="326178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600" b="1" dirty="0"/>
              <a:t>1</a:t>
            </a:r>
            <a:r>
              <a:rPr lang="en-US" sz="3600" b="1" dirty="0"/>
              <a:t>94</a:t>
            </a:r>
            <a:r>
              <a:rPr lang="ru-RU" sz="3600" b="1" dirty="0"/>
              <a:t> = 1</a:t>
            </a:r>
            <a:r>
              <a:rPr lang="en-US" sz="3600" b="1" dirty="0"/>
              <a:t>234</a:t>
            </a:r>
            <a:r>
              <a:rPr lang="en-US" sz="3600" b="1" baseline="-25000" dirty="0">
                <a:solidFill>
                  <a:srgbClr val="0000FF"/>
                </a:solidFill>
              </a:rPr>
              <a:t>5</a:t>
            </a:r>
            <a:endParaRPr lang="ru-RU" sz="3600" b="1" baseline="-25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56" grpId="0" animBg="1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Перевод </a:t>
            </a:r>
            <a:r>
              <a:rPr lang="ru-RU" sz="1800" b="1" dirty="0" smtClean="0">
                <a:solidFill>
                  <a:schemeClr val="bg1"/>
                </a:solidFill>
              </a:rPr>
              <a:t>из десятичной системы счисления в любую позиционную систему 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7</a:t>
            </a:fld>
            <a:endParaRPr lang="ru-RU" dirty="0"/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369888" y="874713"/>
            <a:ext cx="1163637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10 </a:t>
            </a:r>
            <a:r>
              <a:rPr lang="ru-RU" sz="2400" b="1">
                <a:solidFill>
                  <a:schemeClr val="accent2"/>
                </a:solidFill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</a:rPr>
              <a:t>5</a:t>
            </a: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/>
        </p:nvGraphicFramePr>
        <p:xfrm>
          <a:off x="1758950" y="1409700"/>
          <a:ext cx="6948488" cy="2454273"/>
        </p:xfrm>
        <a:graphic>
          <a:graphicData uri="http://schemas.openxmlformats.org/drawingml/2006/table">
            <a:tbl>
              <a:tblPr/>
              <a:tblGrid>
                <a:gridCol w="3173785"/>
                <a:gridCol w="1641836"/>
                <a:gridCol w="2132867"/>
              </a:tblGrid>
              <a:tr h="399305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Вычисления</a:t>
                      </a:r>
                    </a:p>
                  </a:txBody>
                  <a:tcPr marL="68587" marR="6858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Целая часть</a:t>
                      </a:r>
                    </a:p>
                  </a:txBody>
                  <a:tcPr marL="68587" marR="6858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Дробная часть</a:t>
                      </a:r>
                    </a:p>
                  </a:txBody>
                  <a:tcPr marL="68587" marR="6858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FF"/>
                    </a:solidFill>
                  </a:tcPr>
                </a:tc>
              </a:tr>
              <a:tr h="513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0,9376 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kern="1200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= 4,688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0,688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3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0,688 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kern="1200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= 3,44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0,44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3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0,44 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= 2,2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0,2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3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0,2 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 = 1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7" marR="6858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1" name="Прямоугольник 10"/>
          <p:cNvSpPr>
            <a:spLocks noChangeArrowheads="1"/>
          </p:cNvSpPr>
          <p:nvPr/>
        </p:nvSpPr>
        <p:spPr bwMode="auto">
          <a:xfrm>
            <a:off x="1782763" y="812800"/>
            <a:ext cx="1436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0,9376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703263" y="4060825"/>
            <a:ext cx="3384550" cy="585788"/>
          </a:xfrm>
          <a:prstGeom prst="rect">
            <a:avLst/>
          </a:prstGeom>
          <a:solidFill>
            <a:srgbClr val="66FF66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0,9376</a:t>
            </a:r>
            <a:r>
              <a:rPr lang="en-US" sz="3200" b="1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= 0,4321</a:t>
            </a:r>
            <a:r>
              <a:rPr lang="en-US" sz="3200" b="1" baseline="-25000" dirty="0">
                <a:solidFill>
                  <a:srgbClr val="0000FF"/>
                </a:solidFill>
                <a:latin typeface="+mn-lt"/>
                <a:ea typeface="Calibri"/>
                <a:cs typeface="Times New Roman"/>
              </a:rPr>
              <a:t>5</a:t>
            </a:r>
            <a:endParaRPr lang="ru-RU" sz="3200" b="1" baseline="-25000" dirty="0">
              <a:solidFill>
                <a:srgbClr val="0000FF"/>
              </a:solidFill>
              <a:latin typeface="+mn-lt"/>
              <a:ea typeface="Calibri"/>
              <a:cs typeface="Times New Roman"/>
            </a:endParaRPr>
          </a:p>
        </p:txBody>
      </p:sp>
      <p:sp>
        <p:nvSpPr>
          <p:cNvPr id="73" name="AutoShape 66"/>
          <p:cNvSpPr>
            <a:spLocks noChangeArrowheads="1"/>
          </p:cNvSpPr>
          <p:nvPr/>
        </p:nvSpPr>
        <p:spPr bwMode="auto">
          <a:xfrm flipV="1">
            <a:off x="6026150" y="1935163"/>
            <a:ext cx="220663" cy="1814512"/>
          </a:xfrm>
          <a:prstGeom prst="upArrow">
            <a:avLst>
              <a:gd name="adj1" fmla="val 50000"/>
              <a:gd name="adj2" fmla="val 1671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2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Перевод из двоичной в восьмеричную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8</a:t>
            </a:fld>
            <a:endParaRPr lang="ru-RU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19363" y="981075"/>
            <a:ext cx="3656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1001011101111</a:t>
            </a:r>
            <a:r>
              <a:rPr lang="ru-RU" sz="3600" b="1" baseline="-25000"/>
              <a:t>2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68313" y="1700213"/>
            <a:ext cx="78914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Шаг 1</a:t>
            </a:r>
            <a:r>
              <a:rPr lang="ru-RU" sz="2800" b="1"/>
              <a:t>. Разбить на триады, начиная справа: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979613" y="2384425"/>
            <a:ext cx="4672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00</a:t>
            </a:r>
            <a:r>
              <a:rPr lang="ru-RU" sz="3600" b="1">
                <a:solidFill>
                  <a:srgbClr val="3333FF"/>
                </a:solidFill>
              </a:rPr>
              <a:t>1</a:t>
            </a:r>
            <a:r>
              <a:rPr lang="ru-RU" sz="3600" b="1"/>
              <a:t> 001 </a:t>
            </a:r>
            <a:r>
              <a:rPr lang="ru-RU" sz="3600" b="1">
                <a:solidFill>
                  <a:srgbClr val="3333FF"/>
                </a:solidFill>
              </a:rPr>
              <a:t>011</a:t>
            </a:r>
            <a:r>
              <a:rPr lang="ru-RU" sz="3600" b="1"/>
              <a:t> 101 </a:t>
            </a:r>
            <a:r>
              <a:rPr lang="ru-RU" sz="3600" b="1">
                <a:solidFill>
                  <a:srgbClr val="3333FF"/>
                </a:solidFill>
              </a:rPr>
              <a:t>111</a:t>
            </a:r>
            <a:r>
              <a:rPr lang="ru-RU" sz="3600" b="1" baseline="-25000"/>
              <a:t>2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03238" y="3140075"/>
            <a:ext cx="70961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Шаг 2</a:t>
            </a:r>
            <a:r>
              <a:rPr lang="ru-RU" sz="2800" b="1"/>
              <a:t>. Каждую триаду записать одной </a:t>
            </a:r>
            <a:br>
              <a:rPr lang="ru-RU" sz="2800" b="1"/>
            </a:br>
            <a:r>
              <a:rPr lang="ru-RU" sz="2800" b="1"/>
              <a:t>            восьмеричной цифрой: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195513" y="4760913"/>
            <a:ext cx="4381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995738" y="4760913"/>
            <a:ext cx="4381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3</a:t>
            </a: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4895850" y="4760913"/>
            <a:ext cx="4381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5</a:t>
            </a: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795963" y="4760913"/>
            <a:ext cx="4381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7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39750" y="5624513"/>
            <a:ext cx="6975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Ответ:  </a:t>
            </a:r>
            <a:r>
              <a:rPr lang="ru-RU" sz="3600" b="1"/>
              <a:t>1001011101111</a:t>
            </a:r>
            <a:r>
              <a:rPr lang="ru-RU" sz="3600" b="1" baseline="-25000"/>
              <a:t>2</a:t>
            </a:r>
            <a:r>
              <a:rPr lang="ru-RU" sz="3600" b="1"/>
              <a:t> = 11357</a:t>
            </a:r>
            <a:r>
              <a:rPr lang="ru-RU" sz="3600" b="1" baseline="-25000"/>
              <a:t>8</a:t>
            </a:r>
            <a:endParaRPr lang="ru-RU" sz="2800" b="1">
              <a:solidFill>
                <a:schemeClr val="accent2"/>
              </a:solidFill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1943100" y="4041775"/>
            <a:ext cx="4672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00</a:t>
            </a:r>
            <a:r>
              <a:rPr lang="ru-RU" sz="3600" b="1">
                <a:solidFill>
                  <a:srgbClr val="3333FF"/>
                </a:solidFill>
              </a:rPr>
              <a:t>1</a:t>
            </a:r>
            <a:r>
              <a:rPr lang="ru-RU" sz="3600" b="1"/>
              <a:t> 001 </a:t>
            </a:r>
            <a:r>
              <a:rPr lang="ru-RU" sz="3600" b="1">
                <a:solidFill>
                  <a:srgbClr val="3333FF"/>
                </a:solidFill>
              </a:rPr>
              <a:t>011</a:t>
            </a:r>
            <a:r>
              <a:rPr lang="ru-RU" sz="3600" b="1"/>
              <a:t> 101 </a:t>
            </a:r>
            <a:r>
              <a:rPr lang="ru-RU" sz="3600" b="1">
                <a:solidFill>
                  <a:srgbClr val="3333FF"/>
                </a:solidFill>
              </a:rPr>
              <a:t>111</a:t>
            </a:r>
            <a:r>
              <a:rPr lang="ru-RU" sz="3600" b="1" baseline="-25000"/>
              <a:t>2</a:t>
            </a: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3095625" y="4760913"/>
            <a:ext cx="438150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7856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Перевод из двоичной в </a:t>
            </a:r>
            <a:r>
              <a:rPr lang="ru-RU" sz="1800" b="1" dirty="0" smtClean="0">
                <a:solidFill>
                  <a:schemeClr val="bg1"/>
                </a:solidFill>
              </a:rPr>
              <a:t>шестнадцатеричную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9</a:t>
            </a:fld>
            <a:endParaRPr lang="ru-RU" dirty="0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68313" y="1700213"/>
            <a:ext cx="8045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Шаг 1</a:t>
            </a:r>
            <a:r>
              <a:rPr lang="ru-RU" sz="2800" b="1"/>
              <a:t>. Разбить на тетрады, начиная справа: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979613" y="2384425"/>
            <a:ext cx="4799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000</a:t>
            </a:r>
            <a:r>
              <a:rPr lang="ru-RU" sz="3600" b="1"/>
              <a:t>1 </a:t>
            </a:r>
            <a:r>
              <a:rPr lang="ru-RU" sz="3600" b="1">
                <a:solidFill>
                  <a:srgbClr val="3333FF"/>
                </a:solidFill>
              </a:rPr>
              <a:t>0010</a:t>
            </a:r>
            <a:r>
              <a:rPr lang="ru-RU" sz="3600" b="1"/>
              <a:t> 1110 </a:t>
            </a:r>
            <a:r>
              <a:rPr lang="ru-RU" sz="3600" b="1">
                <a:solidFill>
                  <a:srgbClr val="3333FF"/>
                </a:solidFill>
              </a:rPr>
              <a:t>1111</a:t>
            </a:r>
            <a:r>
              <a:rPr lang="ru-RU" sz="3600" b="1" baseline="-25000"/>
              <a:t>2</a:t>
            </a: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503238" y="3140075"/>
            <a:ext cx="72501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Шаг 2</a:t>
            </a:r>
            <a:r>
              <a:rPr lang="ru-RU" sz="2800" b="1"/>
              <a:t>. Каждую тетраду записать одной </a:t>
            </a:r>
            <a:br>
              <a:rPr lang="ru-RU" sz="2800" b="1"/>
            </a:br>
            <a:r>
              <a:rPr lang="ru-RU" sz="2800" b="1"/>
              <a:t>            шестнадцатеричной цифрой:</a:t>
            </a: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2051050" y="4148138"/>
            <a:ext cx="4799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000</a:t>
            </a:r>
            <a:r>
              <a:rPr lang="ru-RU" sz="3600" b="1"/>
              <a:t>1 </a:t>
            </a:r>
            <a:r>
              <a:rPr lang="ru-RU" sz="3600" b="1">
                <a:solidFill>
                  <a:srgbClr val="3333FF"/>
                </a:solidFill>
              </a:rPr>
              <a:t>0010</a:t>
            </a:r>
            <a:r>
              <a:rPr lang="ru-RU" sz="3600" b="1"/>
              <a:t> 1110 </a:t>
            </a:r>
            <a:r>
              <a:rPr lang="ru-RU" sz="3600" b="1">
                <a:solidFill>
                  <a:srgbClr val="3333FF"/>
                </a:solidFill>
              </a:rPr>
              <a:t>1111</a:t>
            </a:r>
            <a:r>
              <a:rPr lang="ru-RU" sz="3600" b="1" baseline="-25000"/>
              <a:t>2</a:t>
            </a:r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2411413" y="4760913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latin typeface="Arial" charset="0"/>
              </a:rPr>
              <a:t>1</a:t>
            </a: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3557588" y="4760913"/>
            <a:ext cx="4381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latin typeface="Arial" charset="0"/>
              </a:rPr>
              <a:t>2</a:t>
            </a:r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4705350" y="4760913"/>
            <a:ext cx="4889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>
                <a:latin typeface="Arial" charset="0"/>
              </a:rPr>
              <a:t>E</a:t>
            </a:r>
            <a:endParaRPr lang="ru-RU" sz="3600" b="1">
              <a:latin typeface="Arial" charset="0"/>
            </a:endParaRPr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5903913" y="4760913"/>
            <a:ext cx="4635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latin typeface="Arial" charset="0"/>
              </a:rPr>
              <a:t>F</a:t>
            </a:r>
            <a:endParaRPr lang="ru-RU" sz="3600" b="1" dirty="0">
              <a:latin typeface="Arial" charset="0"/>
            </a:endParaRPr>
          </a:p>
        </p:txBody>
      </p:sp>
      <p:sp>
        <p:nvSpPr>
          <p:cNvPr id="31" name="Rectangle 15"/>
          <p:cNvSpPr>
            <a:spLocks noChangeArrowheads="1"/>
          </p:cNvSpPr>
          <p:nvPr/>
        </p:nvSpPr>
        <p:spPr bwMode="auto">
          <a:xfrm>
            <a:off x="539750" y="5624513"/>
            <a:ext cx="6967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Ответ:  </a:t>
            </a:r>
            <a:r>
              <a:rPr lang="ru-RU" sz="3600" b="1"/>
              <a:t>1001011101111</a:t>
            </a:r>
            <a:r>
              <a:rPr lang="ru-RU" sz="3600" b="1" baseline="-25000"/>
              <a:t>2</a:t>
            </a:r>
            <a:r>
              <a:rPr lang="ru-RU" sz="3600" b="1"/>
              <a:t> = 12</a:t>
            </a:r>
            <a:r>
              <a:rPr lang="en-US" sz="3600" b="1"/>
              <a:t>EF</a:t>
            </a:r>
            <a:r>
              <a:rPr lang="en-US" sz="3600" b="1" baseline="-25000"/>
              <a:t>16</a:t>
            </a:r>
            <a:endParaRPr lang="ru-RU" sz="2800" b="1">
              <a:solidFill>
                <a:schemeClr val="accent2"/>
              </a:solidFill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2519363" y="981075"/>
            <a:ext cx="3656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/>
              <a:t>1001011101111</a:t>
            </a:r>
            <a:r>
              <a:rPr lang="ru-RU" sz="3600" b="1" baseline="-2500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000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30" grpId="0" animBg="1"/>
      <p:bldP spid="3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173</TotalTime>
  <Words>919</Words>
  <Application>Microsoft Office PowerPoint</Application>
  <PresentationFormat>Экран (4:3)</PresentationFormat>
  <Paragraphs>277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Теоретический материал Системы счисления</vt:lpstr>
      <vt:lpstr>Основные определения и понятия</vt:lpstr>
      <vt:lpstr>Форма записи числа</vt:lpstr>
      <vt:lpstr>Перевод из любой позиционной системы счисления в десятичную систему</vt:lpstr>
      <vt:lpstr>Перевод из любой позиционной системы счисления в десятичную систему</vt:lpstr>
      <vt:lpstr>Перевод из десятичной системы счисления в любую позиционную систему </vt:lpstr>
      <vt:lpstr>Перевод из десятичной системы счисления в любую позиционную систему </vt:lpstr>
      <vt:lpstr>Перевод из двоичной в восьмеричную</vt:lpstr>
      <vt:lpstr>Перевод из двоичной в шестнадцатеричную</vt:lpstr>
      <vt:lpstr>Арифметические операции</vt:lpstr>
      <vt:lpstr>Арифметические операции</vt:lpstr>
      <vt:lpstr>Примеры заданий 14</vt:lpstr>
      <vt:lpstr>Примеры заданий 14</vt:lpstr>
      <vt:lpstr>Примеры заданий 14</vt:lpstr>
      <vt:lpstr>Примеры заданий 14</vt:lpstr>
      <vt:lpstr>Примеры заданий 14</vt:lpstr>
      <vt:lpstr>Примеры заданий 14</vt:lpstr>
      <vt:lpstr>Примеры заданий 14</vt:lpstr>
      <vt:lpstr>Примеры заданий 14</vt:lpstr>
      <vt:lpstr>Примеры заданий 14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29</cp:revision>
  <dcterms:created xsi:type="dcterms:W3CDTF">2022-10-19T05:39:48Z</dcterms:created>
  <dcterms:modified xsi:type="dcterms:W3CDTF">2022-11-30T06:40:19Z</dcterms:modified>
</cp:coreProperties>
</file>