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9001125" cy="6840538"/>
  <p:notesSz cx="6858000" cy="9144000"/>
  <p:defaultTextStyle>
    <a:defPPr>
      <a:defRPr lang="ru-RU"/>
    </a:defPPr>
    <a:lvl1pPr marL="0" algn="l" defTabSz="905165" rtl="0" eaLnBrk="1" latinLnBrk="0" hangingPunct="1">
      <a:defRPr sz="1800" kern="1200">
        <a:solidFill>
          <a:schemeClr val="tx1"/>
        </a:solidFill>
        <a:latin typeface="+mn-lt"/>
        <a:ea typeface="+mn-ea"/>
        <a:cs typeface="+mn-cs"/>
      </a:defRPr>
    </a:lvl1pPr>
    <a:lvl2pPr marL="452582" algn="l" defTabSz="905165" rtl="0" eaLnBrk="1" latinLnBrk="0" hangingPunct="1">
      <a:defRPr sz="1800" kern="1200">
        <a:solidFill>
          <a:schemeClr val="tx1"/>
        </a:solidFill>
        <a:latin typeface="+mn-lt"/>
        <a:ea typeface="+mn-ea"/>
        <a:cs typeface="+mn-cs"/>
      </a:defRPr>
    </a:lvl2pPr>
    <a:lvl3pPr marL="905165" algn="l" defTabSz="905165" rtl="0" eaLnBrk="1" latinLnBrk="0" hangingPunct="1">
      <a:defRPr sz="1800" kern="1200">
        <a:solidFill>
          <a:schemeClr val="tx1"/>
        </a:solidFill>
        <a:latin typeface="+mn-lt"/>
        <a:ea typeface="+mn-ea"/>
        <a:cs typeface="+mn-cs"/>
      </a:defRPr>
    </a:lvl3pPr>
    <a:lvl4pPr marL="1357747" algn="l" defTabSz="905165" rtl="0" eaLnBrk="1" latinLnBrk="0" hangingPunct="1">
      <a:defRPr sz="1800" kern="1200">
        <a:solidFill>
          <a:schemeClr val="tx1"/>
        </a:solidFill>
        <a:latin typeface="+mn-lt"/>
        <a:ea typeface="+mn-ea"/>
        <a:cs typeface="+mn-cs"/>
      </a:defRPr>
    </a:lvl4pPr>
    <a:lvl5pPr marL="1810329" algn="l" defTabSz="905165" rtl="0" eaLnBrk="1" latinLnBrk="0" hangingPunct="1">
      <a:defRPr sz="1800" kern="1200">
        <a:solidFill>
          <a:schemeClr val="tx1"/>
        </a:solidFill>
        <a:latin typeface="+mn-lt"/>
        <a:ea typeface="+mn-ea"/>
        <a:cs typeface="+mn-cs"/>
      </a:defRPr>
    </a:lvl5pPr>
    <a:lvl6pPr marL="2262911" algn="l" defTabSz="905165" rtl="0" eaLnBrk="1" latinLnBrk="0" hangingPunct="1">
      <a:defRPr sz="1800" kern="1200">
        <a:solidFill>
          <a:schemeClr val="tx1"/>
        </a:solidFill>
        <a:latin typeface="+mn-lt"/>
        <a:ea typeface="+mn-ea"/>
        <a:cs typeface="+mn-cs"/>
      </a:defRPr>
    </a:lvl6pPr>
    <a:lvl7pPr marL="2715494" algn="l" defTabSz="905165" rtl="0" eaLnBrk="1" latinLnBrk="0" hangingPunct="1">
      <a:defRPr sz="1800" kern="1200">
        <a:solidFill>
          <a:schemeClr val="tx1"/>
        </a:solidFill>
        <a:latin typeface="+mn-lt"/>
        <a:ea typeface="+mn-ea"/>
        <a:cs typeface="+mn-cs"/>
      </a:defRPr>
    </a:lvl7pPr>
    <a:lvl8pPr marL="3168076" algn="l" defTabSz="905165" rtl="0" eaLnBrk="1" latinLnBrk="0" hangingPunct="1">
      <a:defRPr sz="1800" kern="1200">
        <a:solidFill>
          <a:schemeClr val="tx1"/>
        </a:solidFill>
        <a:latin typeface="+mn-lt"/>
        <a:ea typeface="+mn-ea"/>
        <a:cs typeface="+mn-cs"/>
      </a:defRPr>
    </a:lvl8pPr>
    <a:lvl9pPr marL="3620658" algn="l" defTabSz="905165"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1"/>
    </p:ext>
    <p:ext uri="{D31A062A-798A-4329-ABDD-BBA856620510}">
      <p14:defaultImageDpi xmlns:p14="http://schemas.microsoft.com/office/powerpoint/2010/main" val="96"/>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2" autoAdjust="0"/>
    <p:restoredTop sz="94705" autoAdjust="0"/>
  </p:normalViewPr>
  <p:slideViewPr>
    <p:cSldViewPr>
      <p:cViewPr varScale="1">
        <p:scale>
          <a:sx n="84" d="100"/>
          <a:sy n="84" d="100"/>
        </p:scale>
        <p:origin x="-936" y="-72"/>
      </p:cViewPr>
      <p:guideLst>
        <p:guide orient="horz" pos="2155"/>
        <p:guide pos="2835"/>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8031DDA-7B19-4EB0-A9C7-8FC82E83568A}" type="datetimeFigureOut">
              <a:rPr lang="ru-RU" smtClean="0"/>
              <a:t>16.02.2023</a:t>
            </a:fld>
            <a:endParaRPr lang="ru-RU"/>
          </a:p>
        </p:txBody>
      </p:sp>
      <p:sp>
        <p:nvSpPr>
          <p:cNvPr id="4" name="Образ слайда 3"/>
          <p:cNvSpPr>
            <a:spLocks noGrp="1" noRot="1" noChangeAspect="1"/>
          </p:cNvSpPr>
          <p:nvPr>
            <p:ph type="sldImg" idx="2"/>
          </p:nvPr>
        </p:nvSpPr>
        <p:spPr>
          <a:xfrm>
            <a:off x="1173163" y="685800"/>
            <a:ext cx="4511675"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7F18B3F-C2C8-42B4-859C-791F77CDD56D}" type="slidenum">
              <a:rPr lang="ru-RU" smtClean="0"/>
              <a:t>‹#›</a:t>
            </a:fld>
            <a:endParaRPr lang="ru-RU"/>
          </a:p>
        </p:txBody>
      </p:sp>
    </p:spTree>
    <p:extLst>
      <p:ext uri="{BB962C8B-B14F-4D97-AF65-F5344CB8AC3E}">
        <p14:creationId xmlns:p14="http://schemas.microsoft.com/office/powerpoint/2010/main" val="417845924"/>
      </p:ext>
    </p:extLst>
  </p:cSld>
  <p:clrMap bg1="lt1" tx1="dk1" bg2="lt2" tx2="dk2" accent1="accent1" accent2="accent2" accent3="accent3" accent4="accent4" accent5="accent5" accent6="accent6" hlink="hlink" folHlink="folHlink"/>
  <p:notesStyle>
    <a:lvl1pPr marL="0" algn="l" defTabSz="905165" rtl="0" eaLnBrk="1" latinLnBrk="0" hangingPunct="1">
      <a:defRPr sz="1200" kern="1200">
        <a:solidFill>
          <a:schemeClr val="tx1"/>
        </a:solidFill>
        <a:latin typeface="+mn-lt"/>
        <a:ea typeface="+mn-ea"/>
        <a:cs typeface="+mn-cs"/>
      </a:defRPr>
    </a:lvl1pPr>
    <a:lvl2pPr marL="452582" algn="l" defTabSz="905165" rtl="0" eaLnBrk="1" latinLnBrk="0" hangingPunct="1">
      <a:defRPr sz="1200" kern="1200">
        <a:solidFill>
          <a:schemeClr val="tx1"/>
        </a:solidFill>
        <a:latin typeface="+mn-lt"/>
        <a:ea typeface="+mn-ea"/>
        <a:cs typeface="+mn-cs"/>
      </a:defRPr>
    </a:lvl2pPr>
    <a:lvl3pPr marL="905165" algn="l" defTabSz="905165" rtl="0" eaLnBrk="1" latinLnBrk="0" hangingPunct="1">
      <a:defRPr sz="1200" kern="1200">
        <a:solidFill>
          <a:schemeClr val="tx1"/>
        </a:solidFill>
        <a:latin typeface="+mn-lt"/>
        <a:ea typeface="+mn-ea"/>
        <a:cs typeface="+mn-cs"/>
      </a:defRPr>
    </a:lvl3pPr>
    <a:lvl4pPr marL="1357747" algn="l" defTabSz="905165" rtl="0" eaLnBrk="1" latinLnBrk="0" hangingPunct="1">
      <a:defRPr sz="1200" kern="1200">
        <a:solidFill>
          <a:schemeClr val="tx1"/>
        </a:solidFill>
        <a:latin typeface="+mn-lt"/>
        <a:ea typeface="+mn-ea"/>
        <a:cs typeface="+mn-cs"/>
      </a:defRPr>
    </a:lvl4pPr>
    <a:lvl5pPr marL="1810329" algn="l" defTabSz="905165" rtl="0" eaLnBrk="1" latinLnBrk="0" hangingPunct="1">
      <a:defRPr sz="1200" kern="1200">
        <a:solidFill>
          <a:schemeClr val="tx1"/>
        </a:solidFill>
        <a:latin typeface="+mn-lt"/>
        <a:ea typeface="+mn-ea"/>
        <a:cs typeface="+mn-cs"/>
      </a:defRPr>
    </a:lvl5pPr>
    <a:lvl6pPr marL="2262911" algn="l" defTabSz="905165" rtl="0" eaLnBrk="1" latinLnBrk="0" hangingPunct="1">
      <a:defRPr sz="1200" kern="1200">
        <a:solidFill>
          <a:schemeClr val="tx1"/>
        </a:solidFill>
        <a:latin typeface="+mn-lt"/>
        <a:ea typeface="+mn-ea"/>
        <a:cs typeface="+mn-cs"/>
      </a:defRPr>
    </a:lvl6pPr>
    <a:lvl7pPr marL="2715494" algn="l" defTabSz="905165" rtl="0" eaLnBrk="1" latinLnBrk="0" hangingPunct="1">
      <a:defRPr sz="1200" kern="1200">
        <a:solidFill>
          <a:schemeClr val="tx1"/>
        </a:solidFill>
        <a:latin typeface="+mn-lt"/>
        <a:ea typeface="+mn-ea"/>
        <a:cs typeface="+mn-cs"/>
      </a:defRPr>
    </a:lvl7pPr>
    <a:lvl8pPr marL="3168076" algn="l" defTabSz="905165" rtl="0" eaLnBrk="1" latinLnBrk="0" hangingPunct="1">
      <a:defRPr sz="1200" kern="1200">
        <a:solidFill>
          <a:schemeClr val="tx1"/>
        </a:solidFill>
        <a:latin typeface="+mn-lt"/>
        <a:ea typeface="+mn-ea"/>
        <a:cs typeface="+mn-cs"/>
      </a:defRPr>
    </a:lvl8pPr>
    <a:lvl9pPr marL="3620658" algn="l" defTabSz="905165"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75085" y="2125001"/>
            <a:ext cx="7650956" cy="1466282"/>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50169" y="3876305"/>
            <a:ext cx="6300788" cy="1748137"/>
          </a:xfrm>
        </p:spPr>
        <p:txBody>
          <a:bodyPr/>
          <a:lstStyle>
            <a:lvl1pPr marL="0" indent="0" algn="ctr">
              <a:buNone/>
              <a:defRPr>
                <a:solidFill>
                  <a:schemeClr val="tx1">
                    <a:tint val="75000"/>
                  </a:schemeClr>
                </a:solidFill>
              </a:defRPr>
            </a:lvl1pPr>
            <a:lvl2pPr marL="452582" indent="0" algn="ctr">
              <a:buNone/>
              <a:defRPr>
                <a:solidFill>
                  <a:schemeClr val="tx1">
                    <a:tint val="75000"/>
                  </a:schemeClr>
                </a:solidFill>
              </a:defRPr>
            </a:lvl2pPr>
            <a:lvl3pPr marL="905165" indent="0" algn="ctr">
              <a:buNone/>
              <a:defRPr>
                <a:solidFill>
                  <a:schemeClr val="tx1">
                    <a:tint val="75000"/>
                  </a:schemeClr>
                </a:solidFill>
              </a:defRPr>
            </a:lvl3pPr>
            <a:lvl4pPr marL="1357747" indent="0" algn="ctr">
              <a:buNone/>
              <a:defRPr>
                <a:solidFill>
                  <a:schemeClr val="tx1">
                    <a:tint val="75000"/>
                  </a:schemeClr>
                </a:solidFill>
              </a:defRPr>
            </a:lvl4pPr>
            <a:lvl5pPr marL="1810329" indent="0" algn="ctr">
              <a:buNone/>
              <a:defRPr>
                <a:solidFill>
                  <a:schemeClr val="tx1">
                    <a:tint val="75000"/>
                  </a:schemeClr>
                </a:solidFill>
              </a:defRPr>
            </a:lvl5pPr>
            <a:lvl6pPr marL="2262911" indent="0" algn="ctr">
              <a:buNone/>
              <a:defRPr>
                <a:solidFill>
                  <a:schemeClr val="tx1">
                    <a:tint val="75000"/>
                  </a:schemeClr>
                </a:solidFill>
              </a:defRPr>
            </a:lvl6pPr>
            <a:lvl7pPr marL="2715494" indent="0" algn="ctr">
              <a:buNone/>
              <a:defRPr>
                <a:solidFill>
                  <a:schemeClr val="tx1">
                    <a:tint val="75000"/>
                  </a:schemeClr>
                </a:solidFill>
              </a:defRPr>
            </a:lvl7pPr>
            <a:lvl8pPr marL="3168076" indent="0" algn="ctr">
              <a:buNone/>
              <a:defRPr>
                <a:solidFill>
                  <a:schemeClr val="tx1">
                    <a:tint val="75000"/>
                  </a:schemeClr>
                </a:solidFill>
              </a:defRPr>
            </a:lvl8pPr>
            <a:lvl9pPr marL="3620658"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16.02.2023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16.02.2023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25816" y="273939"/>
            <a:ext cx="2025253" cy="5836626"/>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0056" y="273939"/>
            <a:ext cx="5925741" cy="5836626"/>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16.02.2023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16.02.2023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11027" y="4395679"/>
            <a:ext cx="7650956" cy="1358607"/>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11027" y="2899312"/>
            <a:ext cx="7650956" cy="1496367"/>
          </a:xfrm>
        </p:spPr>
        <p:txBody>
          <a:bodyPr anchor="b"/>
          <a:lstStyle>
            <a:lvl1pPr marL="0" indent="0">
              <a:buNone/>
              <a:defRPr sz="2000">
                <a:solidFill>
                  <a:schemeClr val="tx1">
                    <a:tint val="75000"/>
                  </a:schemeClr>
                </a:solidFill>
              </a:defRPr>
            </a:lvl1pPr>
            <a:lvl2pPr marL="452582" indent="0">
              <a:buNone/>
              <a:defRPr sz="1800">
                <a:solidFill>
                  <a:schemeClr val="tx1">
                    <a:tint val="75000"/>
                  </a:schemeClr>
                </a:solidFill>
              </a:defRPr>
            </a:lvl2pPr>
            <a:lvl3pPr marL="905165" indent="0">
              <a:buNone/>
              <a:defRPr sz="1600">
                <a:solidFill>
                  <a:schemeClr val="tx1">
                    <a:tint val="75000"/>
                  </a:schemeClr>
                </a:solidFill>
              </a:defRPr>
            </a:lvl3pPr>
            <a:lvl4pPr marL="1357747" indent="0">
              <a:buNone/>
              <a:defRPr sz="1400">
                <a:solidFill>
                  <a:schemeClr val="tx1">
                    <a:tint val="75000"/>
                  </a:schemeClr>
                </a:solidFill>
              </a:defRPr>
            </a:lvl4pPr>
            <a:lvl5pPr marL="1810329" indent="0">
              <a:buNone/>
              <a:defRPr sz="1400">
                <a:solidFill>
                  <a:schemeClr val="tx1">
                    <a:tint val="75000"/>
                  </a:schemeClr>
                </a:solidFill>
              </a:defRPr>
            </a:lvl5pPr>
            <a:lvl6pPr marL="2262911" indent="0">
              <a:buNone/>
              <a:defRPr sz="1400">
                <a:solidFill>
                  <a:schemeClr val="tx1">
                    <a:tint val="75000"/>
                  </a:schemeClr>
                </a:solidFill>
              </a:defRPr>
            </a:lvl6pPr>
            <a:lvl7pPr marL="2715494" indent="0">
              <a:buNone/>
              <a:defRPr sz="1400">
                <a:solidFill>
                  <a:schemeClr val="tx1">
                    <a:tint val="75000"/>
                  </a:schemeClr>
                </a:solidFill>
              </a:defRPr>
            </a:lvl7pPr>
            <a:lvl8pPr marL="3168076" indent="0">
              <a:buNone/>
              <a:defRPr sz="1400">
                <a:solidFill>
                  <a:schemeClr val="tx1">
                    <a:tint val="75000"/>
                  </a:schemeClr>
                </a:solidFill>
              </a:defRPr>
            </a:lvl8pPr>
            <a:lvl9pPr marL="3620658"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t>16.02.2023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0056" y="1596126"/>
            <a:ext cx="3975497" cy="4514439"/>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575572" y="1596126"/>
            <a:ext cx="3975497" cy="4514439"/>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4C71EC6-210F-42DE-9C53-41977AD35B3D}" type="datetimeFigureOut">
              <a:rPr lang="ru-RU" smtClean="0"/>
              <a:t>16.02.2023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0056" y="1531204"/>
            <a:ext cx="3977060" cy="638133"/>
          </a:xfrm>
        </p:spPr>
        <p:txBody>
          <a:bodyPr anchor="b"/>
          <a:lstStyle>
            <a:lvl1pPr marL="0" indent="0">
              <a:buNone/>
              <a:defRPr sz="2400" b="1"/>
            </a:lvl1pPr>
            <a:lvl2pPr marL="452582" indent="0">
              <a:buNone/>
              <a:defRPr sz="2000" b="1"/>
            </a:lvl2pPr>
            <a:lvl3pPr marL="905165" indent="0">
              <a:buNone/>
              <a:defRPr sz="1800" b="1"/>
            </a:lvl3pPr>
            <a:lvl4pPr marL="1357747" indent="0">
              <a:buNone/>
              <a:defRPr sz="1600" b="1"/>
            </a:lvl4pPr>
            <a:lvl5pPr marL="1810329" indent="0">
              <a:buNone/>
              <a:defRPr sz="1600" b="1"/>
            </a:lvl5pPr>
            <a:lvl6pPr marL="2262911" indent="0">
              <a:buNone/>
              <a:defRPr sz="1600" b="1"/>
            </a:lvl6pPr>
            <a:lvl7pPr marL="2715494" indent="0">
              <a:buNone/>
              <a:defRPr sz="1600" b="1"/>
            </a:lvl7pPr>
            <a:lvl8pPr marL="3168076" indent="0">
              <a:buNone/>
              <a:defRPr sz="1600" b="1"/>
            </a:lvl8pPr>
            <a:lvl9pPr marL="3620658"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0056" y="2169337"/>
            <a:ext cx="3977060" cy="394122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572447" y="1531204"/>
            <a:ext cx="3978622" cy="638133"/>
          </a:xfrm>
        </p:spPr>
        <p:txBody>
          <a:bodyPr anchor="b"/>
          <a:lstStyle>
            <a:lvl1pPr marL="0" indent="0">
              <a:buNone/>
              <a:defRPr sz="2400" b="1"/>
            </a:lvl1pPr>
            <a:lvl2pPr marL="452582" indent="0">
              <a:buNone/>
              <a:defRPr sz="2000" b="1"/>
            </a:lvl2pPr>
            <a:lvl3pPr marL="905165" indent="0">
              <a:buNone/>
              <a:defRPr sz="1800" b="1"/>
            </a:lvl3pPr>
            <a:lvl4pPr marL="1357747" indent="0">
              <a:buNone/>
              <a:defRPr sz="1600" b="1"/>
            </a:lvl4pPr>
            <a:lvl5pPr marL="1810329" indent="0">
              <a:buNone/>
              <a:defRPr sz="1600" b="1"/>
            </a:lvl5pPr>
            <a:lvl6pPr marL="2262911" indent="0">
              <a:buNone/>
              <a:defRPr sz="1600" b="1"/>
            </a:lvl6pPr>
            <a:lvl7pPr marL="2715494" indent="0">
              <a:buNone/>
              <a:defRPr sz="1600" b="1"/>
            </a:lvl7pPr>
            <a:lvl8pPr marL="3168076" indent="0">
              <a:buNone/>
              <a:defRPr sz="1600" b="1"/>
            </a:lvl8pPr>
            <a:lvl9pPr marL="3620658"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572447" y="2169337"/>
            <a:ext cx="3978622" cy="394122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4C71EC6-210F-42DE-9C53-41977AD35B3D}" type="datetimeFigureOut">
              <a:rPr lang="ru-RU" smtClean="0"/>
              <a:t>16.02.2023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4C71EC6-210F-42DE-9C53-41977AD35B3D}" type="datetimeFigureOut">
              <a:rPr lang="ru-RU" smtClean="0"/>
              <a:t>16.02.2023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t>16.02.2023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0057" y="272355"/>
            <a:ext cx="2961308" cy="1159091"/>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19190" y="272355"/>
            <a:ext cx="5031879" cy="583821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0057" y="1431446"/>
            <a:ext cx="2961308" cy="4679119"/>
          </a:xfrm>
        </p:spPr>
        <p:txBody>
          <a:bodyPr/>
          <a:lstStyle>
            <a:lvl1pPr marL="0" indent="0">
              <a:buNone/>
              <a:defRPr sz="1400"/>
            </a:lvl1pPr>
            <a:lvl2pPr marL="452582" indent="0">
              <a:buNone/>
              <a:defRPr sz="1200"/>
            </a:lvl2pPr>
            <a:lvl3pPr marL="905165" indent="0">
              <a:buNone/>
              <a:defRPr sz="1000"/>
            </a:lvl3pPr>
            <a:lvl4pPr marL="1357747" indent="0">
              <a:buNone/>
              <a:defRPr sz="900"/>
            </a:lvl4pPr>
            <a:lvl5pPr marL="1810329" indent="0">
              <a:buNone/>
              <a:defRPr sz="900"/>
            </a:lvl5pPr>
            <a:lvl6pPr marL="2262911" indent="0">
              <a:buNone/>
              <a:defRPr sz="900"/>
            </a:lvl6pPr>
            <a:lvl7pPr marL="2715494" indent="0">
              <a:buNone/>
              <a:defRPr sz="900"/>
            </a:lvl7pPr>
            <a:lvl8pPr marL="3168076" indent="0">
              <a:buNone/>
              <a:defRPr sz="900"/>
            </a:lvl8pPr>
            <a:lvl9pPr marL="3620658"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16.02.2023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64284" y="4788377"/>
            <a:ext cx="5400675" cy="565295"/>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64284" y="611215"/>
            <a:ext cx="5400675" cy="4104323"/>
          </a:xfrm>
        </p:spPr>
        <p:txBody>
          <a:bodyPr/>
          <a:lstStyle>
            <a:lvl1pPr marL="0" indent="0">
              <a:buNone/>
              <a:defRPr sz="3200"/>
            </a:lvl1pPr>
            <a:lvl2pPr marL="452582" indent="0">
              <a:buNone/>
              <a:defRPr sz="2800"/>
            </a:lvl2pPr>
            <a:lvl3pPr marL="905165" indent="0">
              <a:buNone/>
              <a:defRPr sz="2400"/>
            </a:lvl3pPr>
            <a:lvl4pPr marL="1357747" indent="0">
              <a:buNone/>
              <a:defRPr sz="2000"/>
            </a:lvl4pPr>
            <a:lvl5pPr marL="1810329" indent="0">
              <a:buNone/>
              <a:defRPr sz="2000"/>
            </a:lvl5pPr>
            <a:lvl6pPr marL="2262911" indent="0">
              <a:buNone/>
              <a:defRPr sz="2000"/>
            </a:lvl6pPr>
            <a:lvl7pPr marL="2715494" indent="0">
              <a:buNone/>
              <a:defRPr sz="2000"/>
            </a:lvl7pPr>
            <a:lvl8pPr marL="3168076" indent="0">
              <a:buNone/>
              <a:defRPr sz="2000"/>
            </a:lvl8pPr>
            <a:lvl9pPr marL="3620658" indent="0">
              <a:buNone/>
              <a:defRPr sz="2000"/>
            </a:lvl9pPr>
          </a:lstStyle>
          <a:p>
            <a:endParaRPr lang="ru-RU"/>
          </a:p>
        </p:txBody>
      </p:sp>
      <p:sp>
        <p:nvSpPr>
          <p:cNvPr id="4" name="Текст 3"/>
          <p:cNvSpPr>
            <a:spLocks noGrp="1"/>
          </p:cNvSpPr>
          <p:nvPr>
            <p:ph type="body" sz="half" idx="2"/>
          </p:nvPr>
        </p:nvSpPr>
        <p:spPr>
          <a:xfrm>
            <a:off x="1764284" y="5353671"/>
            <a:ext cx="5400675" cy="802813"/>
          </a:xfrm>
        </p:spPr>
        <p:txBody>
          <a:bodyPr/>
          <a:lstStyle>
            <a:lvl1pPr marL="0" indent="0">
              <a:buNone/>
              <a:defRPr sz="1400"/>
            </a:lvl1pPr>
            <a:lvl2pPr marL="452582" indent="0">
              <a:buNone/>
              <a:defRPr sz="1200"/>
            </a:lvl2pPr>
            <a:lvl3pPr marL="905165" indent="0">
              <a:buNone/>
              <a:defRPr sz="1000"/>
            </a:lvl3pPr>
            <a:lvl4pPr marL="1357747" indent="0">
              <a:buNone/>
              <a:defRPr sz="900"/>
            </a:lvl4pPr>
            <a:lvl5pPr marL="1810329" indent="0">
              <a:buNone/>
              <a:defRPr sz="900"/>
            </a:lvl5pPr>
            <a:lvl6pPr marL="2262911" indent="0">
              <a:buNone/>
              <a:defRPr sz="900"/>
            </a:lvl6pPr>
            <a:lvl7pPr marL="2715494" indent="0">
              <a:buNone/>
              <a:defRPr sz="900"/>
            </a:lvl7pPr>
            <a:lvl8pPr marL="3168076" indent="0">
              <a:buNone/>
              <a:defRPr sz="900"/>
            </a:lvl8pPr>
            <a:lvl9pPr marL="3620658"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16.02.2023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0056" y="273939"/>
            <a:ext cx="8101013" cy="1140090"/>
          </a:xfrm>
          <a:prstGeom prst="rect">
            <a:avLst/>
          </a:prstGeom>
        </p:spPr>
        <p:txBody>
          <a:bodyPr vert="horz" lIns="90516" tIns="45258" rIns="90516" bIns="45258"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0056" y="1596126"/>
            <a:ext cx="8101013" cy="4514439"/>
          </a:xfrm>
          <a:prstGeom prst="rect">
            <a:avLst/>
          </a:prstGeom>
        </p:spPr>
        <p:txBody>
          <a:bodyPr vert="horz" lIns="90516" tIns="45258" rIns="90516" bIns="45258"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0056" y="6340166"/>
            <a:ext cx="2100263" cy="364195"/>
          </a:xfrm>
          <a:prstGeom prst="rect">
            <a:avLst/>
          </a:prstGeom>
        </p:spPr>
        <p:txBody>
          <a:bodyPr vert="horz" lIns="90516" tIns="45258" rIns="90516" bIns="45258" rtlCol="0" anchor="ctr"/>
          <a:lstStyle>
            <a:lvl1pPr algn="l">
              <a:defRPr sz="1200">
                <a:solidFill>
                  <a:schemeClr val="tx1">
                    <a:tint val="75000"/>
                  </a:schemeClr>
                </a:solidFill>
              </a:defRPr>
            </a:lvl1pPr>
          </a:lstStyle>
          <a:p>
            <a:fld id="{B4C71EC6-210F-42DE-9C53-41977AD35B3D}" type="datetimeFigureOut">
              <a:rPr lang="ru-RU" smtClean="0"/>
              <a:t>16.02.2023</a:t>
            </a:fld>
            <a:endParaRPr lang="ru-RU"/>
          </a:p>
        </p:txBody>
      </p:sp>
      <p:sp>
        <p:nvSpPr>
          <p:cNvPr id="5" name="Нижний колонтитул 4"/>
          <p:cNvSpPr>
            <a:spLocks noGrp="1"/>
          </p:cNvSpPr>
          <p:nvPr>
            <p:ph type="ftr" sz="quarter" idx="3"/>
          </p:nvPr>
        </p:nvSpPr>
        <p:spPr>
          <a:xfrm>
            <a:off x="3075385" y="6340166"/>
            <a:ext cx="2850356" cy="364195"/>
          </a:xfrm>
          <a:prstGeom prst="rect">
            <a:avLst/>
          </a:prstGeom>
        </p:spPr>
        <p:txBody>
          <a:bodyPr vert="horz" lIns="90516" tIns="45258" rIns="90516" bIns="45258"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450806" y="6340166"/>
            <a:ext cx="2100263" cy="364195"/>
          </a:xfrm>
          <a:prstGeom prst="rect">
            <a:avLst/>
          </a:prstGeom>
        </p:spPr>
        <p:txBody>
          <a:bodyPr vert="horz" lIns="90516" tIns="45258" rIns="90516" bIns="45258" rtlCol="0" anchor="ctr"/>
          <a:lstStyle>
            <a:lvl1pPr algn="r">
              <a:defRPr sz="1200">
                <a:solidFill>
                  <a:schemeClr val="tx1">
                    <a:tint val="75000"/>
                  </a:schemeClr>
                </a:solidFill>
              </a:defRPr>
            </a:lvl1pPr>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05165" rtl="0" eaLnBrk="1" latinLnBrk="0" hangingPunct="1">
        <a:spcBef>
          <a:spcPct val="0"/>
        </a:spcBef>
        <a:buNone/>
        <a:defRPr sz="4400" kern="1200">
          <a:solidFill>
            <a:schemeClr val="tx1"/>
          </a:solidFill>
          <a:latin typeface="+mj-lt"/>
          <a:ea typeface="+mj-ea"/>
          <a:cs typeface="+mj-cs"/>
        </a:defRPr>
      </a:lvl1pPr>
    </p:titleStyle>
    <p:bodyStyle>
      <a:lvl1pPr marL="339437" indent="-339437" algn="l" defTabSz="905165"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35446" indent="-282864" algn="l" defTabSz="905165"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31456" indent="-226291" algn="l" defTabSz="905165"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584038" indent="-226291" algn="l" defTabSz="905165"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36620" indent="-226291" algn="l" defTabSz="905165"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489203" indent="-226291" algn="l" defTabSz="905165"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41785" indent="-226291" algn="l" defTabSz="905165"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394367" indent="-226291" algn="l" defTabSz="905165"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46949" indent="-226291" algn="l" defTabSz="905165"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05165" rtl="0" eaLnBrk="1" latinLnBrk="0" hangingPunct="1">
        <a:defRPr sz="1800" kern="1200">
          <a:solidFill>
            <a:schemeClr val="tx1"/>
          </a:solidFill>
          <a:latin typeface="+mn-lt"/>
          <a:ea typeface="+mn-ea"/>
          <a:cs typeface="+mn-cs"/>
        </a:defRPr>
      </a:lvl1pPr>
      <a:lvl2pPr marL="452582" algn="l" defTabSz="905165" rtl="0" eaLnBrk="1" latinLnBrk="0" hangingPunct="1">
        <a:defRPr sz="1800" kern="1200">
          <a:solidFill>
            <a:schemeClr val="tx1"/>
          </a:solidFill>
          <a:latin typeface="+mn-lt"/>
          <a:ea typeface="+mn-ea"/>
          <a:cs typeface="+mn-cs"/>
        </a:defRPr>
      </a:lvl2pPr>
      <a:lvl3pPr marL="905165" algn="l" defTabSz="905165" rtl="0" eaLnBrk="1" latinLnBrk="0" hangingPunct="1">
        <a:defRPr sz="1800" kern="1200">
          <a:solidFill>
            <a:schemeClr val="tx1"/>
          </a:solidFill>
          <a:latin typeface="+mn-lt"/>
          <a:ea typeface="+mn-ea"/>
          <a:cs typeface="+mn-cs"/>
        </a:defRPr>
      </a:lvl3pPr>
      <a:lvl4pPr marL="1357747" algn="l" defTabSz="905165" rtl="0" eaLnBrk="1" latinLnBrk="0" hangingPunct="1">
        <a:defRPr sz="1800" kern="1200">
          <a:solidFill>
            <a:schemeClr val="tx1"/>
          </a:solidFill>
          <a:latin typeface="+mn-lt"/>
          <a:ea typeface="+mn-ea"/>
          <a:cs typeface="+mn-cs"/>
        </a:defRPr>
      </a:lvl4pPr>
      <a:lvl5pPr marL="1810329" algn="l" defTabSz="905165" rtl="0" eaLnBrk="1" latinLnBrk="0" hangingPunct="1">
        <a:defRPr sz="1800" kern="1200">
          <a:solidFill>
            <a:schemeClr val="tx1"/>
          </a:solidFill>
          <a:latin typeface="+mn-lt"/>
          <a:ea typeface="+mn-ea"/>
          <a:cs typeface="+mn-cs"/>
        </a:defRPr>
      </a:lvl5pPr>
      <a:lvl6pPr marL="2262911" algn="l" defTabSz="905165" rtl="0" eaLnBrk="1" latinLnBrk="0" hangingPunct="1">
        <a:defRPr sz="1800" kern="1200">
          <a:solidFill>
            <a:schemeClr val="tx1"/>
          </a:solidFill>
          <a:latin typeface="+mn-lt"/>
          <a:ea typeface="+mn-ea"/>
          <a:cs typeface="+mn-cs"/>
        </a:defRPr>
      </a:lvl6pPr>
      <a:lvl7pPr marL="2715494" algn="l" defTabSz="905165" rtl="0" eaLnBrk="1" latinLnBrk="0" hangingPunct="1">
        <a:defRPr sz="1800" kern="1200">
          <a:solidFill>
            <a:schemeClr val="tx1"/>
          </a:solidFill>
          <a:latin typeface="+mn-lt"/>
          <a:ea typeface="+mn-ea"/>
          <a:cs typeface="+mn-cs"/>
        </a:defRPr>
      </a:lvl7pPr>
      <a:lvl8pPr marL="3168076" algn="l" defTabSz="905165" rtl="0" eaLnBrk="1" latinLnBrk="0" hangingPunct="1">
        <a:defRPr sz="1800" kern="1200">
          <a:solidFill>
            <a:schemeClr val="tx1"/>
          </a:solidFill>
          <a:latin typeface="+mn-lt"/>
          <a:ea typeface="+mn-ea"/>
          <a:cs typeface="+mn-cs"/>
        </a:defRPr>
      </a:lvl8pPr>
      <a:lvl9pPr marL="3620658" algn="l" defTabSz="905165"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catherineasquithgallery.com/uploads/posts/2021-02/1613714199_64-p-myagkii-fon-dlya-prezentatsii-66.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001125" cy="6840538"/>
          </a:xfrm>
          <a:prstGeom prst="rect">
            <a:avLst/>
          </a:prstGeom>
          <a:noFill/>
          <a:extLst>
            <a:ext uri="{909E8E84-426E-40DD-AFC4-6F175D3DCCD1}">
              <a14:hiddenFill xmlns:a14="http://schemas.microsoft.com/office/drawing/2010/main">
                <a:solidFill>
                  <a:srgbClr val="FFFFFF"/>
                </a:solidFill>
              </a14:hiddenFill>
            </a:ext>
          </a:extLst>
        </p:spPr>
      </p:pic>
      <p:sp>
        <p:nvSpPr>
          <p:cNvPr id="2" name="Прямоугольник 1"/>
          <p:cNvSpPr/>
          <p:nvPr/>
        </p:nvSpPr>
        <p:spPr>
          <a:xfrm>
            <a:off x="389356" y="1121880"/>
            <a:ext cx="8435062" cy="3591817"/>
          </a:xfrm>
          <a:prstGeom prst="rect">
            <a:avLst/>
          </a:prstGeom>
          <a:noFill/>
        </p:spPr>
        <p:txBody>
          <a:bodyPr wrap="square" lIns="90516" tIns="45258" rIns="90516" bIns="45258">
            <a:spAutoFit/>
          </a:bodyPr>
          <a:lstStyle/>
          <a:p>
            <a:pPr algn="ctr"/>
            <a:r>
              <a:rPr lang="ru-RU" sz="53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anose="02020603050405020304" pitchFamily="18" charset="0"/>
                <a:cs typeface="Times New Roman" panose="02020603050405020304" pitchFamily="18" charset="0"/>
              </a:rPr>
              <a:t>ПРЕЗЕНТАЦИЯ</a:t>
            </a:r>
          </a:p>
          <a:p>
            <a:pPr algn="ctr"/>
            <a:r>
              <a:rPr lang="ru-RU" sz="53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anose="02020603050405020304" pitchFamily="18" charset="0"/>
                <a:cs typeface="Times New Roman" panose="02020603050405020304" pitchFamily="18" charset="0"/>
              </a:rPr>
              <a:t>НА ТЕМУ:</a:t>
            </a:r>
          </a:p>
          <a:p>
            <a:pPr algn="ctr"/>
            <a:r>
              <a:rPr lang="ru-RU" sz="59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anose="02020603050405020304" pitchFamily="18" charset="0"/>
                <a:cs typeface="Times New Roman" panose="02020603050405020304" pitchFamily="18" charset="0"/>
              </a:rPr>
              <a:t>«ЗИМНИЕ ВИДЫ СПОРТА»</a:t>
            </a:r>
            <a:endParaRPr lang="ru-RU" sz="59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anose="02020603050405020304" pitchFamily="18" charset="0"/>
              <a:cs typeface="Times New Roman" panose="02020603050405020304" pitchFamily="18" charset="0"/>
            </a:endParaRPr>
          </a:p>
        </p:txBody>
      </p:sp>
      <p:sp>
        <p:nvSpPr>
          <p:cNvPr id="3" name="TextBox 2"/>
          <p:cNvSpPr txBox="1"/>
          <p:nvPr/>
        </p:nvSpPr>
        <p:spPr>
          <a:xfrm>
            <a:off x="4996742" y="5069319"/>
            <a:ext cx="2975900" cy="1473566"/>
          </a:xfrm>
          <a:prstGeom prst="rect">
            <a:avLst/>
          </a:prstGeom>
          <a:noFill/>
        </p:spPr>
        <p:txBody>
          <a:bodyPr wrap="square" lIns="90516" tIns="45258" rIns="90516" bIns="45258" rtlCol="0">
            <a:spAutoFit/>
          </a:bodyPr>
          <a:lstStyle/>
          <a:p>
            <a:r>
              <a:rPr lang="ru-RU" b="1" dirty="0" smtClean="0">
                <a:solidFill>
                  <a:schemeClr val="tx2">
                    <a:lumMod val="50000"/>
                  </a:schemeClr>
                </a:solidFill>
                <a:latin typeface="Times New Roman" panose="02020603050405020304" pitchFamily="18" charset="0"/>
                <a:cs typeface="Times New Roman" panose="02020603050405020304" pitchFamily="18" charset="0"/>
              </a:rPr>
              <a:t>Подготовила инструктор по физической культуре</a:t>
            </a:r>
          </a:p>
          <a:p>
            <a:r>
              <a:rPr lang="ru-RU" b="1" dirty="0" smtClean="0">
                <a:solidFill>
                  <a:schemeClr val="tx2">
                    <a:lumMod val="50000"/>
                  </a:schemeClr>
                </a:solidFill>
                <a:latin typeface="Times New Roman" panose="02020603050405020304" pitchFamily="18" charset="0"/>
                <a:cs typeface="Times New Roman" panose="02020603050405020304" pitchFamily="18" charset="0"/>
              </a:rPr>
              <a:t>МКДОУБГО </a:t>
            </a:r>
          </a:p>
          <a:p>
            <a:r>
              <a:rPr lang="ru-RU" b="1" dirty="0" smtClean="0">
                <a:solidFill>
                  <a:schemeClr val="tx2">
                    <a:lumMod val="50000"/>
                  </a:schemeClr>
                </a:solidFill>
                <a:latin typeface="Times New Roman" panose="02020603050405020304" pitchFamily="18" charset="0"/>
                <a:cs typeface="Times New Roman" panose="02020603050405020304" pitchFamily="18" charset="0"/>
              </a:rPr>
              <a:t>Детский сад №12 ОВ</a:t>
            </a:r>
          </a:p>
          <a:p>
            <a:r>
              <a:rPr lang="ru-RU" b="1" dirty="0" smtClean="0">
                <a:solidFill>
                  <a:schemeClr val="tx2">
                    <a:lumMod val="50000"/>
                  </a:schemeClr>
                </a:solidFill>
                <a:latin typeface="Times New Roman" panose="02020603050405020304" pitchFamily="18" charset="0"/>
                <a:cs typeface="Times New Roman" panose="02020603050405020304" pitchFamily="18" charset="0"/>
              </a:rPr>
              <a:t>Шумилина А.В.</a:t>
            </a:r>
            <a:endParaRPr lang="ru-RU" b="1" dirty="0">
              <a:solidFill>
                <a:schemeClr val="tx2">
                  <a:lumMod val="50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2378339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catherineasquithgallery.com/uploads/posts/2021-02/1613714199_64-p-myagkii-fon-dlya-prezentatsii-66.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001125" cy="6840538"/>
          </a:xfrm>
          <a:prstGeom prst="rect">
            <a:avLst/>
          </a:prstGeom>
          <a:noFill/>
          <a:extLst>
            <a:ext uri="{909E8E84-426E-40DD-AFC4-6F175D3DCCD1}">
              <a14:hiddenFill xmlns:a14="http://schemas.microsoft.com/office/drawing/2010/main">
                <a:solidFill>
                  <a:srgbClr val="FFFFFF"/>
                </a:solidFill>
              </a14:hiddenFill>
            </a:ext>
          </a:extLst>
        </p:spPr>
      </p:pic>
      <p:pic>
        <p:nvPicPr>
          <p:cNvPr id="3" name="image9.jpeg"/>
          <p:cNvPicPr/>
          <p:nvPr/>
        </p:nvPicPr>
        <p:blipFill rotWithShape="1">
          <a:blip r:embed="rId3" cstate="email">
            <a:extLst>
              <a:ext uri="{28A0092B-C50C-407E-A947-70E740481C1C}">
                <a14:useLocalDpi xmlns:a14="http://schemas.microsoft.com/office/drawing/2010/main"/>
              </a:ext>
            </a:extLst>
          </a:blip>
          <a:srcRect/>
          <a:stretch/>
        </p:blipFill>
        <p:spPr bwMode="auto">
          <a:xfrm>
            <a:off x="176707" y="313237"/>
            <a:ext cx="4182091" cy="6076652"/>
          </a:xfrm>
          <a:prstGeom prst="rect">
            <a:avLst/>
          </a:prstGeom>
          <a:ln>
            <a:noFill/>
          </a:ln>
          <a:extLst>
            <a:ext uri="{53640926-AAD7-44D8-BBD7-CCE9431645EC}">
              <a14:shadowObscured xmlns:a14="http://schemas.microsoft.com/office/drawing/2010/main"/>
            </a:ext>
          </a:extLst>
        </p:spPr>
      </p:pic>
      <p:sp>
        <p:nvSpPr>
          <p:cNvPr id="5" name="TextBox 4"/>
          <p:cNvSpPr txBox="1"/>
          <p:nvPr/>
        </p:nvSpPr>
        <p:spPr>
          <a:xfrm>
            <a:off x="4500564" y="188160"/>
            <a:ext cx="4252972" cy="6816318"/>
          </a:xfrm>
          <a:prstGeom prst="rect">
            <a:avLst/>
          </a:prstGeom>
          <a:noFill/>
        </p:spPr>
        <p:txBody>
          <a:bodyPr wrap="square" lIns="90516" tIns="45258" rIns="90516" bIns="45258" rtlCol="0">
            <a:spAutoFit/>
          </a:bodyPr>
          <a:lstStyle/>
          <a:p>
            <a:pPr algn="ctr"/>
            <a:r>
              <a:rPr lang="ru-RU" sz="1900" b="1" u="sng" dirty="0">
                <a:solidFill>
                  <a:schemeClr val="tx2">
                    <a:lumMod val="50000"/>
                  </a:schemeClr>
                </a:solidFill>
                <a:latin typeface="Times New Roman" panose="02020603050405020304" pitchFamily="18" charset="0"/>
                <a:cs typeface="Times New Roman" panose="02020603050405020304" pitchFamily="18" charset="0"/>
              </a:rPr>
              <a:t>САННЫЙ СПОРТ</a:t>
            </a:r>
          </a:p>
          <a:p>
            <a:pPr algn="just"/>
            <a:r>
              <a:rPr lang="ru-RU" sz="1900" b="1" dirty="0">
                <a:solidFill>
                  <a:schemeClr val="tx2">
                    <a:lumMod val="50000"/>
                  </a:schemeClr>
                </a:solidFill>
                <a:latin typeface="Times New Roman" panose="02020603050405020304" pitchFamily="18" charset="0"/>
                <a:cs typeface="Times New Roman" panose="02020603050405020304" pitchFamily="18" charset="0"/>
              </a:rPr>
              <a:t>	Санный спорт – зимний олимпийский вид спорта, в котором участники соревнуются в скоростном спуске на одноместных или двухместных санях по заранее подготовленной трассе.</a:t>
            </a:r>
          </a:p>
          <a:p>
            <a:pPr algn="just"/>
            <a:r>
              <a:rPr lang="ru-RU" sz="1900" b="1" dirty="0">
                <a:solidFill>
                  <a:schemeClr val="tx2">
                    <a:lumMod val="50000"/>
                  </a:schemeClr>
                </a:solidFill>
                <a:latin typeface="Times New Roman" panose="02020603050405020304" pitchFamily="18" charset="0"/>
                <a:cs typeface="Times New Roman" panose="02020603050405020304" pitchFamily="18" charset="0"/>
              </a:rPr>
              <a:t>	Саночник лежит на санях неподвижно, а управляет санями только поворотом головы. Если вираж правый, то перед виражом голова поворачивается влево, а если вираж левый, то голова - вправо.</a:t>
            </a:r>
          </a:p>
          <a:p>
            <a:pPr algn="just"/>
            <a:r>
              <a:rPr lang="ru-RU" sz="1900" b="1" dirty="0">
                <a:solidFill>
                  <a:schemeClr val="tx2">
                    <a:lumMod val="50000"/>
                  </a:schemeClr>
                </a:solidFill>
                <a:latin typeface="Times New Roman" panose="02020603050405020304" pitchFamily="18" charset="0"/>
                <a:cs typeface="Times New Roman" panose="02020603050405020304" pitchFamily="18" charset="0"/>
              </a:rPr>
              <a:t>	Существуют международные правила, в которых оговариваются требования к экипировке спортсмена  - саночника, к трассе, которую он  проходит, и к саням, учитывается их длина, вес, ширина между полозьями, судьи даже измеряют температуру полозьев перед стартом.</a:t>
            </a:r>
            <a:endParaRPr lang="ru-RU" sz="1900" b="1" dirty="0">
              <a:solidFill>
                <a:schemeClr val="tx2">
                  <a:lumMod val="50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937774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catherineasquithgallery.com/uploads/posts/2021-02/1613714199_64-p-myagkii-fon-dlya-prezentatsii-66.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001125" cy="6840538"/>
          </a:xfrm>
          <a:prstGeom prst="rect">
            <a:avLst/>
          </a:prstGeom>
          <a:noFill/>
          <a:extLst>
            <a:ext uri="{909E8E84-426E-40DD-AFC4-6F175D3DCCD1}">
              <a14:hiddenFill xmlns:a14="http://schemas.microsoft.com/office/drawing/2010/main">
                <a:solidFill>
                  <a:srgbClr val="FFFFFF"/>
                </a:solidFill>
              </a14:hiddenFill>
            </a:ext>
          </a:extLst>
        </p:spPr>
      </p:pic>
      <p:pic>
        <p:nvPicPr>
          <p:cNvPr id="3" name="image10.jpeg"/>
          <p:cNvPicPr/>
          <p:nvPr/>
        </p:nvPicPr>
        <p:blipFill rotWithShape="1">
          <a:blip r:embed="rId3" cstate="email">
            <a:extLst>
              <a:ext uri="{28A0092B-C50C-407E-A947-70E740481C1C}">
                <a14:useLocalDpi xmlns:a14="http://schemas.microsoft.com/office/drawing/2010/main"/>
              </a:ext>
            </a:extLst>
          </a:blip>
          <a:srcRect/>
          <a:stretch/>
        </p:blipFill>
        <p:spPr bwMode="auto">
          <a:xfrm>
            <a:off x="105824" y="452723"/>
            <a:ext cx="4252973" cy="5935092"/>
          </a:xfrm>
          <a:prstGeom prst="rect">
            <a:avLst/>
          </a:prstGeom>
          <a:ln>
            <a:noFill/>
          </a:ln>
          <a:extLst>
            <a:ext uri="{53640926-AAD7-44D8-BBD7-CCE9431645EC}">
              <a14:shadowObscured xmlns:a14="http://schemas.microsoft.com/office/drawing/2010/main"/>
            </a:ext>
          </a:extLst>
        </p:spPr>
      </p:pic>
      <p:sp>
        <p:nvSpPr>
          <p:cNvPr id="2" name="TextBox 1"/>
          <p:cNvSpPr txBox="1"/>
          <p:nvPr/>
        </p:nvSpPr>
        <p:spPr>
          <a:xfrm>
            <a:off x="4642328" y="188159"/>
            <a:ext cx="4252973" cy="6231956"/>
          </a:xfrm>
          <a:prstGeom prst="rect">
            <a:avLst/>
          </a:prstGeom>
          <a:noFill/>
        </p:spPr>
        <p:txBody>
          <a:bodyPr wrap="square" lIns="90516" tIns="45258" rIns="90516" bIns="45258" rtlCol="0">
            <a:spAutoFit/>
          </a:bodyPr>
          <a:lstStyle/>
          <a:p>
            <a:pPr algn="ctr"/>
            <a:r>
              <a:rPr lang="ru-RU" sz="2000" b="1" u="sng" dirty="0">
                <a:solidFill>
                  <a:schemeClr val="tx2">
                    <a:lumMod val="50000"/>
                  </a:schemeClr>
                </a:solidFill>
                <a:latin typeface="Times New Roman" panose="02020603050405020304" pitchFamily="18" charset="0"/>
                <a:cs typeface="Times New Roman" panose="02020603050405020304" pitchFamily="18" charset="0"/>
              </a:rPr>
              <a:t>СКЕЛЕТОН</a:t>
            </a:r>
          </a:p>
          <a:p>
            <a:pPr algn="just"/>
            <a:r>
              <a:rPr lang="ru-RU" sz="2000" b="1" dirty="0">
                <a:solidFill>
                  <a:schemeClr val="tx2">
                    <a:lumMod val="50000"/>
                  </a:schemeClr>
                </a:solidFill>
                <a:latin typeface="Times New Roman" panose="02020603050405020304" pitchFamily="18" charset="0"/>
                <a:cs typeface="Times New Roman" panose="02020603050405020304" pitchFamily="18" charset="0"/>
              </a:rPr>
              <a:t>	Скелетон – зимний вид спорта по спуску на специальных одноместных санях – скелетонах. Сани – скелетон не имеют рулевого управления и представляют собой утяжеленную раму со стальными полозьями.</a:t>
            </a:r>
          </a:p>
          <a:p>
            <a:pPr algn="just"/>
            <a:r>
              <a:rPr lang="ru-RU" sz="2000" b="1" dirty="0">
                <a:solidFill>
                  <a:schemeClr val="tx2">
                    <a:lumMod val="50000"/>
                  </a:schemeClr>
                </a:solidFill>
                <a:latin typeface="Times New Roman" panose="02020603050405020304" pitchFamily="18" charset="0"/>
                <a:cs typeface="Times New Roman" panose="02020603050405020304" pitchFamily="18" charset="0"/>
              </a:rPr>
              <a:t>	Для соревнований по скелетону используются те же ледовые трассы,  что и для санного спорта. На старте, дождавшись сигнала, который означает, что трасса свободна, спортсмен разбегается, толкая перед собой скелетон, затем запрыгивает в него и ложится на живот головой вперед по ходу движения.</a:t>
            </a:r>
          </a:p>
          <a:p>
            <a:pPr algn="just"/>
            <a:r>
              <a:rPr lang="ru-RU" sz="2000" b="1" dirty="0">
                <a:solidFill>
                  <a:schemeClr val="tx2">
                    <a:lumMod val="50000"/>
                  </a:schemeClr>
                </a:solidFill>
                <a:latin typeface="Times New Roman" panose="02020603050405020304" pitchFamily="18" charset="0"/>
                <a:cs typeface="Times New Roman" panose="02020603050405020304" pitchFamily="18" charset="0"/>
              </a:rPr>
              <a:t>	Победитель определяется по сумме двух или четырех заездов.</a:t>
            </a:r>
            <a:endParaRPr lang="ru-RU" sz="2000" b="1" dirty="0">
              <a:solidFill>
                <a:schemeClr val="tx2">
                  <a:lumMod val="50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257083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catherineasquithgallery.com/uploads/posts/2021-02/1613714199_64-p-myagkii-fon-dlya-prezentatsii-66.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001125" cy="6840538"/>
          </a:xfrm>
          <a:prstGeom prst="rect">
            <a:avLst/>
          </a:prstGeom>
          <a:noFill/>
          <a:extLst>
            <a:ext uri="{909E8E84-426E-40DD-AFC4-6F175D3DCCD1}">
              <a14:hiddenFill xmlns:a14="http://schemas.microsoft.com/office/drawing/2010/main">
                <a:solidFill>
                  <a:srgbClr val="FFFFFF"/>
                </a:solidFill>
              </a14:hiddenFill>
            </a:ext>
          </a:extLst>
        </p:spPr>
      </p:pic>
      <p:pic>
        <p:nvPicPr>
          <p:cNvPr id="3" name="image11.jpeg"/>
          <p:cNvPicPr/>
          <p:nvPr/>
        </p:nvPicPr>
        <p:blipFill rotWithShape="1">
          <a:blip r:embed="rId3" cstate="email">
            <a:extLst>
              <a:ext uri="{28A0092B-C50C-407E-A947-70E740481C1C}">
                <a14:useLocalDpi xmlns:a14="http://schemas.microsoft.com/office/drawing/2010/main"/>
              </a:ext>
            </a:extLst>
          </a:blip>
          <a:srcRect/>
          <a:stretch/>
        </p:blipFill>
        <p:spPr bwMode="auto">
          <a:xfrm>
            <a:off x="330660" y="250345"/>
            <a:ext cx="4182091" cy="6339848"/>
          </a:xfrm>
          <a:prstGeom prst="rect">
            <a:avLst/>
          </a:prstGeom>
          <a:ln>
            <a:noFill/>
          </a:ln>
          <a:extLst>
            <a:ext uri="{53640926-AAD7-44D8-BBD7-CCE9431645EC}">
              <a14:shadowObscured xmlns:a14="http://schemas.microsoft.com/office/drawing/2010/main"/>
            </a:ext>
          </a:extLst>
        </p:spPr>
      </p:pic>
      <p:sp>
        <p:nvSpPr>
          <p:cNvPr id="2" name="TextBox 1"/>
          <p:cNvSpPr txBox="1"/>
          <p:nvPr/>
        </p:nvSpPr>
        <p:spPr>
          <a:xfrm>
            <a:off x="4713211" y="259984"/>
            <a:ext cx="4040324" cy="6554708"/>
          </a:xfrm>
          <a:prstGeom prst="rect">
            <a:avLst/>
          </a:prstGeom>
          <a:noFill/>
        </p:spPr>
        <p:txBody>
          <a:bodyPr wrap="square" lIns="90516" tIns="45258" rIns="90516" bIns="45258" rtlCol="0">
            <a:spAutoFit/>
          </a:bodyPr>
          <a:lstStyle/>
          <a:p>
            <a:pPr algn="ctr"/>
            <a:r>
              <a:rPr lang="ru-RU" sz="2000" b="1" u="sng" dirty="0">
                <a:solidFill>
                  <a:srgbClr val="002060"/>
                </a:solidFill>
                <a:latin typeface="Times New Roman" panose="02020603050405020304" pitchFamily="18" charset="0"/>
                <a:cs typeface="Times New Roman" panose="02020603050405020304" pitchFamily="18" charset="0"/>
              </a:rPr>
              <a:t>СНОУБОРДИНГ</a:t>
            </a:r>
          </a:p>
          <a:p>
            <a:pPr algn="just"/>
            <a:r>
              <a:rPr lang="ru-RU" sz="2000" b="1" dirty="0">
                <a:solidFill>
                  <a:srgbClr val="002060"/>
                </a:solidFill>
                <a:latin typeface="Times New Roman" panose="02020603050405020304" pitchFamily="18" charset="0"/>
                <a:cs typeface="Times New Roman" panose="02020603050405020304" pitchFamily="18" charset="0"/>
              </a:rPr>
              <a:t>	Сноубординг – вид спорта, скоростной спуск со склонов покрытых снегом на специальной доске. Он относится к горнолыжным дисциплинам и является самой молодой из них.</a:t>
            </a:r>
          </a:p>
          <a:p>
            <a:pPr algn="just"/>
            <a:r>
              <a:rPr lang="ru-RU" sz="2000" b="1" dirty="0">
                <a:solidFill>
                  <a:srgbClr val="002060"/>
                </a:solidFill>
                <a:latin typeface="Times New Roman" panose="02020603050405020304" pitchFamily="18" charset="0"/>
                <a:cs typeface="Times New Roman" panose="02020603050405020304" pitchFamily="18" charset="0"/>
              </a:rPr>
              <a:t>	Слово «сноуборд» - означает «снег» и «доска». Крепления для ног установлены на этой доске не по линии движения, а поперек, поэтому спортсмен (сноубордист), спускается с горы не вперед лицом, а боком.</a:t>
            </a:r>
          </a:p>
          <a:p>
            <a:pPr algn="just"/>
            <a:r>
              <a:rPr lang="ru-RU" sz="2000" b="1" dirty="0">
                <a:solidFill>
                  <a:srgbClr val="002060"/>
                </a:solidFill>
                <a:latin typeface="Times New Roman" panose="02020603050405020304" pitchFamily="18" charset="0"/>
                <a:cs typeface="Times New Roman" panose="02020603050405020304" pitchFamily="18" charset="0"/>
              </a:rPr>
              <a:t>	Разновидностей сноуборда существует пять – параллельный гигантский слалом, </a:t>
            </a:r>
            <a:r>
              <a:rPr lang="ru-RU" sz="2000" b="1" dirty="0" err="1">
                <a:solidFill>
                  <a:srgbClr val="002060"/>
                </a:solidFill>
                <a:latin typeface="Times New Roman" panose="02020603050405020304" pitchFamily="18" charset="0"/>
                <a:cs typeface="Times New Roman" panose="02020603050405020304" pitchFamily="18" charset="0"/>
              </a:rPr>
              <a:t>хаф-пайп</a:t>
            </a:r>
            <a:r>
              <a:rPr lang="ru-RU" sz="2000" b="1" dirty="0">
                <a:solidFill>
                  <a:srgbClr val="002060"/>
                </a:solidFill>
                <a:latin typeface="Times New Roman" panose="02020603050405020304" pitchFamily="18" charset="0"/>
                <a:cs typeface="Times New Roman" panose="02020603050405020304" pitchFamily="18" charset="0"/>
              </a:rPr>
              <a:t>, </a:t>
            </a:r>
            <a:r>
              <a:rPr lang="ru-RU" sz="2000" b="1" dirty="0" err="1">
                <a:solidFill>
                  <a:srgbClr val="002060"/>
                </a:solidFill>
                <a:latin typeface="Times New Roman" panose="02020603050405020304" pitchFamily="18" charset="0"/>
                <a:cs typeface="Times New Roman" panose="02020603050405020304" pitchFamily="18" charset="0"/>
              </a:rPr>
              <a:t>бордкросс</a:t>
            </a:r>
            <a:r>
              <a:rPr lang="ru-RU" sz="2000" b="1" dirty="0">
                <a:solidFill>
                  <a:srgbClr val="002060"/>
                </a:solidFill>
                <a:latin typeface="Times New Roman" panose="02020603050405020304" pitchFamily="18" charset="0"/>
                <a:cs typeface="Times New Roman" panose="02020603050405020304" pitchFamily="18" charset="0"/>
              </a:rPr>
              <a:t>, </a:t>
            </a:r>
            <a:r>
              <a:rPr lang="ru-RU" sz="2000" b="1" dirty="0" err="1">
                <a:solidFill>
                  <a:srgbClr val="002060"/>
                </a:solidFill>
                <a:latin typeface="Times New Roman" panose="02020603050405020304" pitchFamily="18" charset="0"/>
                <a:cs typeface="Times New Roman" panose="02020603050405020304" pitchFamily="18" charset="0"/>
              </a:rPr>
              <a:t>джиббинг</a:t>
            </a:r>
            <a:r>
              <a:rPr lang="ru-RU" sz="2000" b="1" dirty="0">
                <a:solidFill>
                  <a:srgbClr val="002060"/>
                </a:solidFill>
                <a:latin typeface="Times New Roman" panose="02020603050405020304" pitchFamily="18" charset="0"/>
                <a:cs typeface="Times New Roman" panose="02020603050405020304" pitchFamily="18" charset="0"/>
              </a:rPr>
              <a:t> и </a:t>
            </a:r>
            <a:r>
              <a:rPr lang="ru-RU" sz="2000" b="1" dirty="0" err="1">
                <a:solidFill>
                  <a:srgbClr val="002060"/>
                </a:solidFill>
                <a:latin typeface="Times New Roman" panose="02020603050405020304" pitchFamily="18" charset="0"/>
                <a:cs typeface="Times New Roman" panose="02020603050405020304" pitchFamily="18" charset="0"/>
              </a:rPr>
              <a:t>бигэйр</a:t>
            </a:r>
            <a:r>
              <a:rPr lang="ru-RU" sz="2000" b="1" dirty="0">
                <a:solidFill>
                  <a:srgbClr val="002060"/>
                </a:solidFill>
                <a:latin typeface="Times New Roman" panose="02020603050405020304" pitchFamily="18" charset="0"/>
                <a:cs typeface="Times New Roman" panose="02020603050405020304" pitchFamily="18" charset="0"/>
              </a:rPr>
              <a:t>.</a:t>
            </a:r>
            <a:endParaRPr lang="ru-RU" sz="2000" b="1" dirty="0">
              <a:solidFill>
                <a:srgbClr val="00206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450789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catherineasquithgallery.com/uploads/posts/2021-02/1613714199_64-p-myagkii-fon-dlya-prezentatsii-66.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001125" cy="6840538"/>
          </a:xfrm>
          <a:prstGeom prst="rect">
            <a:avLst/>
          </a:prstGeom>
          <a:noFill/>
          <a:extLst>
            <a:ext uri="{909E8E84-426E-40DD-AFC4-6F175D3DCCD1}">
              <a14:hiddenFill xmlns:a14="http://schemas.microsoft.com/office/drawing/2010/main">
                <a:solidFill>
                  <a:srgbClr val="FFFFFF"/>
                </a:solidFill>
              </a14:hiddenFill>
            </a:ext>
          </a:extLst>
        </p:spPr>
      </p:pic>
      <p:pic>
        <p:nvPicPr>
          <p:cNvPr id="3" name="image12.jpeg"/>
          <p:cNvPicPr/>
          <p:nvPr/>
        </p:nvPicPr>
        <p:blipFill rotWithShape="1">
          <a:blip r:embed="rId3" cstate="email">
            <a:extLst>
              <a:ext uri="{28A0092B-C50C-407E-A947-70E740481C1C}">
                <a14:useLocalDpi xmlns:a14="http://schemas.microsoft.com/office/drawing/2010/main"/>
              </a:ext>
            </a:extLst>
          </a:blip>
          <a:srcRect/>
          <a:stretch/>
        </p:blipFill>
        <p:spPr bwMode="auto">
          <a:xfrm>
            <a:off x="318473" y="259984"/>
            <a:ext cx="3827675" cy="6021481"/>
          </a:xfrm>
          <a:prstGeom prst="rect">
            <a:avLst/>
          </a:prstGeom>
          <a:ln>
            <a:noFill/>
          </a:ln>
          <a:extLst>
            <a:ext uri="{53640926-AAD7-44D8-BBD7-CCE9431645EC}">
              <a14:shadowObscured xmlns:a14="http://schemas.microsoft.com/office/drawing/2010/main"/>
            </a:ext>
          </a:extLst>
        </p:spPr>
      </p:pic>
      <p:sp>
        <p:nvSpPr>
          <p:cNvPr id="2" name="TextBox 1"/>
          <p:cNvSpPr txBox="1"/>
          <p:nvPr/>
        </p:nvSpPr>
        <p:spPr>
          <a:xfrm>
            <a:off x="4642328" y="259985"/>
            <a:ext cx="4252973" cy="6354753"/>
          </a:xfrm>
          <a:prstGeom prst="rect">
            <a:avLst/>
          </a:prstGeom>
          <a:noFill/>
        </p:spPr>
        <p:txBody>
          <a:bodyPr wrap="square" lIns="90516" tIns="45258" rIns="90516" bIns="45258" rtlCol="0">
            <a:spAutoFit/>
          </a:bodyPr>
          <a:lstStyle/>
          <a:p>
            <a:pPr algn="ctr"/>
            <a:r>
              <a:rPr lang="ru-RU" sz="1700" b="1" u="sng" dirty="0">
                <a:solidFill>
                  <a:srgbClr val="002060"/>
                </a:solidFill>
                <a:latin typeface="Times New Roman" panose="02020603050405020304" pitchFamily="18" charset="0"/>
                <a:cs typeface="Times New Roman" panose="02020603050405020304" pitchFamily="18" charset="0"/>
              </a:rPr>
              <a:t>ФИГУРНОЕ КАТАНИЕ</a:t>
            </a:r>
          </a:p>
          <a:p>
            <a:pPr algn="just"/>
            <a:r>
              <a:rPr lang="ru-RU" sz="1700" b="1" dirty="0">
                <a:solidFill>
                  <a:srgbClr val="002060"/>
                </a:solidFill>
                <a:latin typeface="Times New Roman" panose="02020603050405020304" pitchFamily="18" charset="0"/>
                <a:cs typeface="Times New Roman" panose="02020603050405020304" pitchFamily="18" charset="0"/>
              </a:rPr>
              <a:t> </a:t>
            </a:r>
            <a:r>
              <a:rPr lang="ru-RU" sz="1700" b="1" dirty="0">
                <a:solidFill>
                  <a:srgbClr val="002060"/>
                </a:solidFill>
                <a:latin typeface="Times New Roman" panose="02020603050405020304" pitchFamily="18" charset="0"/>
                <a:cs typeface="Times New Roman" panose="02020603050405020304" pitchFamily="18" charset="0"/>
              </a:rPr>
              <a:t>	Фигурное катание – одиночный и парный вид спорта. Основная идея заключается в передвижении спортсмена или пары спортсменов на коньках по льду с  переменами направления скольжения и выполнением дополнительных элементов под музыку.</a:t>
            </a:r>
          </a:p>
          <a:p>
            <a:pPr algn="just"/>
            <a:r>
              <a:rPr lang="ru-RU" sz="1700" b="1" dirty="0">
                <a:solidFill>
                  <a:srgbClr val="002060"/>
                </a:solidFill>
                <a:latin typeface="Times New Roman" panose="02020603050405020304" pitchFamily="18" charset="0"/>
                <a:cs typeface="Times New Roman" panose="02020603050405020304" pitchFamily="18" charset="0"/>
              </a:rPr>
              <a:t>	Современное фигурное катание включает в себя: одиночное (мужское и женское),  парное катание и спортивные танцы на льду.</a:t>
            </a:r>
          </a:p>
          <a:p>
            <a:pPr algn="just"/>
            <a:r>
              <a:rPr lang="ru-RU" sz="1700" b="1" dirty="0">
                <a:solidFill>
                  <a:srgbClr val="002060"/>
                </a:solidFill>
                <a:latin typeface="Times New Roman" panose="02020603050405020304" pitchFamily="18" charset="0"/>
                <a:cs typeface="Times New Roman" panose="02020603050405020304" pitchFamily="18" charset="0"/>
              </a:rPr>
              <a:t>	Над составлением программы спортсмены работают вместе со своими тренерами и хореографами – постановщиками танцев. Музыка в фигурном катании является составной частью программы, которую исполняет фигурист, помогая ему ярче показать придуманный им образ или характер. Каждое выступление фигуриста – это маленький спектакль, балет на льду. Судьи оценивают технику и артистичность спортсменов. </a:t>
            </a:r>
            <a:endParaRPr lang="ru-RU" sz="1700" b="1" dirty="0">
              <a:solidFill>
                <a:srgbClr val="00206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631124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catherineasquithgallery.com/uploads/posts/2021-02/1613714199_64-p-myagkii-fon-dlya-prezentatsii-66.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001125" cy="6840538"/>
          </a:xfrm>
          <a:prstGeom prst="rect">
            <a:avLst/>
          </a:prstGeom>
          <a:noFill/>
          <a:extLst>
            <a:ext uri="{909E8E84-426E-40DD-AFC4-6F175D3DCCD1}">
              <a14:hiddenFill xmlns:a14="http://schemas.microsoft.com/office/drawing/2010/main">
                <a:solidFill>
                  <a:srgbClr val="FFFFFF"/>
                </a:solidFill>
              </a14:hiddenFill>
            </a:ext>
          </a:extLst>
        </p:spPr>
      </p:pic>
      <p:pic>
        <p:nvPicPr>
          <p:cNvPr id="3" name="image13.jpeg"/>
          <p:cNvPicPr/>
          <p:nvPr/>
        </p:nvPicPr>
        <p:blipFill rotWithShape="1">
          <a:blip r:embed="rId3" cstate="email">
            <a:extLst>
              <a:ext uri="{28A0092B-C50C-407E-A947-70E740481C1C}">
                <a14:useLocalDpi xmlns:a14="http://schemas.microsoft.com/office/drawing/2010/main"/>
              </a:ext>
            </a:extLst>
          </a:blip>
          <a:srcRect/>
          <a:stretch/>
        </p:blipFill>
        <p:spPr bwMode="auto">
          <a:xfrm>
            <a:off x="176708" y="334725"/>
            <a:ext cx="4040323" cy="6082474"/>
          </a:xfrm>
          <a:prstGeom prst="rect">
            <a:avLst/>
          </a:prstGeom>
          <a:ln>
            <a:noFill/>
          </a:ln>
          <a:extLst>
            <a:ext uri="{53640926-AAD7-44D8-BBD7-CCE9431645EC}">
              <a14:shadowObscured xmlns:a14="http://schemas.microsoft.com/office/drawing/2010/main"/>
            </a:ext>
          </a:extLst>
        </p:spPr>
      </p:pic>
      <p:sp>
        <p:nvSpPr>
          <p:cNvPr id="2" name="TextBox 1"/>
          <p:cNvSpPr txBox="1"/>
          <p:nvPr/>
        </p:nvSpPr>
        <p:spPr>
          <a:xfrm>
            <a:off x="4571445" y="259984"/>
            <a:ext cx="4182090" cy="6231956"/>
          </a:xfrm>
          <a:prstGeom prst="rect">
            <a:avLst/>
          </a:prstGeom>
          <a:noFill/>
        </p:spPr>
        <p:txBody>
          <a:bodyPr wrap="square" lIns="90516" tIns="45258" rIns="90516" bIns="45258" rtlCol="0">
            <a:spAutoFit/>
          </a:bodyPr>
          <a:lstStyle/>
          <a:p>
            <a:pPr algn="ctr"/>
            <a:r>
              <a:rPr lang="ru-RU" sz="2000" b="1" u="sng" dirty="0">
                <a:solidFill>
                  <a:schemeClr val="tx2">
                    <a:lumMod val="50000"/>
                  </a:schemeClr>
                </a:solidFill>
                <a:latin typeface="Times New Roman" panose="02020603050405020304" pitchFamily="18" charset="0"/>
                <a:cs typeface="Times New Roman" panose="02020603050405020304" pitchFamily="18" charset="0"/>
              </a:rPr>
              <a:t>ФРИСТАЙЛ</a:t>
            </a:r>
          </a:p>
          <a:p>
            <a:pPr algn="just"/>
            <a:r>
              <a:rPr lang="ru-RU" sz="2000" b="1" dirty="0">
                <a:solidFill>
                  <a:schemeClr val="tx2">
                    <a:lumMod val="50000"/>
                  </a:schemeClr>
                </a:solidFill>
                <a:latin typeface="Times New Roman" panose="02020603050405020304" pitchFamily="18" charset="0"/>
                <a:cs typeface="Times New Roman" panose="02020603050405020304" pitchFamily="18" charset="0"/>
              </a:rPr>
              <a:t>	Фристайл – это вид лыжного спорта, горнолыжное многоборье. Многоборье от слов «много» и «несколько». Слово «фристайл» обозначает «свободный стиль».</a:t>
            </a:r>
          </a:p>
          <a:p>
            <a:pPr algn="just"/>
            <a:r>
              <a:rPr lang="ru-RU" sz="2000" b="1" dirty="0">
                <a:solidFill>
                  <a:schemeClr val="tx2">
                    <a:lumMod val="50000"/>
                  </a:schemeClr>
                </a:solidFill>
                <a:latin typeface="Times New Roman" panose="02020603050405020304" pitchFamily="18" charset="0"/>
                <a:cs typeface="Times New Roman" panose="02020603050405020304" pitchFamily="18" charset="0"/>
              </a:rPr>
              <a:t>	Фристайл включает в себя следующие виды: лыжная акробатика, </a:t>
            </a:r>
            <a:r>
              <a:rPr lang="ru-RU" sz="2000" b="1" dirty="0" err="1">
                <a:solidFill>
                  <a:schemeClr val="tx2">
                    <a:lumMod val="50000"/>
                  </a:schemeClr>
                </a:solidFill>
                <a:latin typeface="Times New Roman" panose="02020603050405020304" pitchFamily="18" charset="0"/>
                <a:cs typeface="Times New Roman" panose="02020603050405020304" pitchFamily="18" charset="0"/>
              </a:rPr>
              <a:t>скикросс</a:t>
            </a:r>
            <a:r>
              <a:rPr lang="ru-RU" sz="2000" b="1" dirty="0">
                <a:solidFill>
                  <a:schemeClr val="tx2">
                    <a:lumMod val="50000"/>
                  </a:schemeClr>
                </a:solidFill>
                <a:latin typeface="Times New Roman" panose="02020603050405020304" pitchFamily="18" charset="0"/>
                <a:cs typeface="Times New Roman" panose="02020603050405020304" pitchFamily="18" charset="0"/>
              </a:rPr>
              <a:t>, могул и лыжный балет, но балет олимпийской дисциплиной не является.</a:t>
            </a:r>
          </a:p>
          <a:p>
            <a:pPr algn="just"/>
            <a:r>
              <a:rPr lang="ru-RU" sz="2000" b="1" dirty="0">
                <a:solidFill>
                  <a:schemeClr val="tx2">
                    <a:lumMod val="50000"/>
                  </a:schemeClr>
                </a:solidFill>
                <a:latin typeface="Times New Roman" panose="02020603050405020304" pitchFamily="18" charset="0"/>
                <a:cs typeface="Times New Roman" panose="02020603050405020304" pitchFamily="18" charset="0"/>
              </a:rPr>
              <a:t>	Спортсмены этого вида спорта соревнуются не только в скорости спуска по склонам, но и в красоте выполняемых при этом движений, поворотов, акробатических упражнений и других технических элементов.</a:t>
            </a:r>
            <a:endParaRPr lang="ru-RU" sz="2000" b="1" dirty="0">
              <a:solidFill>
                <a:schemeClr val="tx2">
                  <a:lumMod val="50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852713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catherineasquithgallery.com/uploads/posts/2021-02/1613714199_64-p-myagkii-fon-dlya-prezentatsii-66.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001125" cy="6840538"/>
          </a:xfrm>
          <a:prstGeom prst="rect">
            <a:avLst/>
          </a:prstGeom>
          <a:noFill/>
          <a:extLst>
            <a:ext uri="{909E8E84-426E-40DD-AFC4-6F175D3DCCD1}">
              <a14:hiddenFill xmlns:a14="http://schemas.microsoft.com/office/drawing/2010/main">
                <a:solidFill>
                  <a:srgbClr val="FFFFFF"/>
                </a:solidFill>
              </a14:hiddenFill>
            </a:ext>
          </a:extLst>
        </p:spPr>
      </p:pic>
      <p:pic>
        <p:nvPicPr>
          <p:cNvPr id="3" name="image14.jpeg"/>
          <p:cNvPicPr/>
          <p:nvPr/>
        </p:nvPicPr>
        <p:blipFill rotWithShape="1">
          <a:blip r:embed="rId3" cstate="email">
            <a:extLst>
              <a:ext uri="{28A0092B-C50C-407E-A947-70E740481C1C}">
                <a14:useLocalDpi xmlns:a14="http://schemas.microsoft.com/office/drawing/2010/main"/>
              </a:ext>
            </a:extLst>
          </a:blip>
          <a:srcRect/>
          <a:stretch/>
        </p:blipFill>
        <p:spPr bwMode="auto">
          <a:xfrm>
            <a:off x="333170" y="403635"/>
            <a:ext cx="4096510" cy="6010429"/>
          </a:xfrm>
          <a:prstGeom prst="rect">
            <a:avLst/>
          </a:prstGeom>
          <a:ln>
            <a:noFill/>
          </a:ln>
          <a:extLst>
            <a:ext uri="{53640926-AAD7-44D8-BBD7-CCE9431645EC}">
              <a14:shadowObscured xmlns:a14="http://schemas.microsoft.com/office/drawing/2010/main"/>
            </a:ext>
          </a:extLst>
        </p:spPr>
      </p:pic>
      <p:sp>
        <p:nvSpPr>
          <p:cNvPr id="2" name="TextBox 1"/>
          <p:cNvSpPr txBox="1"/>
          <p:nvPr/>
        </p:nvSpPr>
        <p:spPr>
          <a:xfrm>
            <a:off x="4571446" y="74660"/>
            <a:ext cx="4323855" cy="6585485"/>
          </a:xfrm>
          <a:prstGeom prst="rect">
            <a:avLst/>
          </a:prstGeom>
          <a:noFill/>
        </p:spPr>
        <p:txBody>
          <a:bodyPr wrap="square" lIns="90516" tIns="45258" rIns="90516" bIns="45258" rtlCol="0">
            <a:spAutoFit/>
          </a:bodyPr>
          <a:lstStyle/>
          <a:p>
            <a:pPr algn="ctr"/>
            <a:r>
              <a:rPr lang="ru-RU" sz="1600" b="1" u="sng" dirty="0">
                <a:solidFill>
                  <a:srgbClr val="002060"/>
                </a:solidFill>
                <a:latin typeface="Times New Roman" panose="02020603050405020304" pitchFamily="18" charset="0"/>
                <a:cs typeface="Times New Roman" panose="02020603050405020304" pitchFamily="18" charset="0"/>
              </a:rPr>
              <a:t>ХОККЕЙ</a:t>
            </a:r>
          </a:p>
          <a:p>
            <a:pPr algn="ctr"/>
            <a:endParaRPr lang="ru-RU" sz="1600" b="1" u="sng" dirty="0">
              <a:solidFill>
                <a:srgbClr val="002060"/>
              </a:solidFill>
              <a:latin typeface="Times New Roman" panose="02020603050405020304" pitchFamily="18" charset="0"/>
              <a:cs typeface="Times New Roman" panose="02020603050405020304" pitchFamily="18" charset="0"/>
            </a:endParaRPr>
          </a:p>
          <a:p>
            <a:pPr algn="just"/>
            <a:r>
              <a:rPr lang="ru-RU" sz="1500" b="1" dirty="0">
                <a:solidFill>
                  <a:srgbClr val="002060"/>
                </a:solidFill>
                <a:latin typeface="Times New Roman" panose="02020603050405020304" pitchFamily="18" charset="0"/>
                <a:cs typeface="Times New Roman" panose="02020603050405020304" pitchFamily="18" charset="0"/>
              </a:rPr>
              <a:t>	Хоккей с шайбой – спортивная игра на льду между двумя командами игроков. Их задача – забросить в ворота соперника как можно больше шайб и не пропустить в свои. Передвигаясь по ледяному полю на коньках, хоккеисты клюшками передают шайбу друг другу или отбирают ее у соперника. Обычно игра состоит из 3 периодов, каждый из которых длится по 15 минут.</a:t>
            </a:r>
          </a:p>
          <a:p>
            <a:pPr algn="just"/>
            <a:r>
              <a:rPr lang="ru-RU" sz="1500" b="1" dirty="0">
                <a:solidFill>
                  <a:srgbClr val="002060"/>
                </a:solidFill>
                <a:latin typeface="Times New Roman" panose="02020603050405020304" pitchFamily="18" charset="0"/>
                <a:cs typeface="Times New Roman" panose="02020603050405020304" pitchFamily="18" charset="0"/>
              </a:rPr>
              <a:t>	В хоккее во время игры на поле находится по 6 игроков от каждой команды: вратарь и «пятерка» (3 нападающих и 2 защитника). А всего в состав команды может входить 20-25 игроков. Во время матча тренер команды неоднократно производит «смену состава». Это означает, что уставшие игроки уходят с поля отдохнуть, а на поле выходит «свежая» пятерка.</a:t>
            </a:r>
          </a:p>
          <a:p>
            <a:pPr algn="just"/>
            <a:r>
              <a:rPr lang="ru-RU" sz="1500" b="1" dirty="0">
                <a:solidFill>
                  <a:srgbClr val="002060"/>
                </a:solidFill>
                <a:latin typeface="Times New Roman" panose="02020603050405020304" pitchFamily="18" charset="0"/>
                <a:cs typeface="Times New Roman" panose="02020603050405020304" pitchFamily="18" charset="0"/>
              </a:rPr>
              <a:t>	Хоккей – </a:t>
            </a:r>
            <a:r>
              <a:rPr lang="ru-RU" sz="1500" b="1" dirty="0" err="1">
                <a:solidFill>
                  <a:srgbClr val="002060"/>
                </a:solidFill>
                <a:latin typeface="Times New Roman" panose="02020603050405020304" pitchFamily="18" charset="0"/>
                <a:cs typeface="Times New Roman" panose="02020603050405020304" pitchFamily="18" charset="0"/>
              </a:rPr>
              <a:t>травмоопасная</a:t>
            </a:r>
            <a:r>
              <a:rPr lang="ru-RU" sz="1500" b="1" dirty="0">
                <a:solidFill>
                  <a:srgbClr val="002060"/>
                </a:solidFill>
                <a:latin typeface="Times New Roman" panose="02020603050405020304" pitchFamily="18" charset="0"/>
                <a:cs typeface="Times New Roman" panose="02020603050405020304" pitchFamily="18" charset="0"/>
              </a:rPr>
              <a:t> игра, поэтому хоккеисты под верхнюю форму надевают предметы защитной экипировки: щитки – наколенники и налокотники, ошейник для защиты горла, шлем, перчатки, капы (устройства для защиты от травм зубов, челюсти). У вратаря маска, защищающая лицо.</a:t>
            </a:r>
            <a:endParaRPr lang="ru-RU" sz="1500" b="1" dirty="0">
              <a:solidFill>
                <a:srgbClr val="00206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5672456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catherineasquithgallery.com/uploads/posts/2021-02/1613714199_64-p-myagkii-fon-dlya-prezentatsii-66.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001125" cy="6840538"/>
          </a:xfrm>
          <a:prstGeom prst="rect">
            <a:avLst/>
          </a:prstGeom>
          <a:noFill/>
          <a:extLst>
            <a:ext uri="{909E8E84-426E-40DD-AFC4-6F175D3DCCD1}">
              <a14:hiddenFill xmlns:a14="http://schemas.microsoft.com/office/drawing/2010/main">
                <a:solidFill>
                  <a:srgbClr val="FFFFFF"/>
                </a:solidFill>
              </a14:hiddenFill>
            </a:ext>
          </a:extLst>
        </p:spPr>
      </p:pic>
      <p:pic>
        <p:nvPicPr>
          <p:cNvPr id="3" name="image15.jpeg"/>
          <p:cNvPicPr/>
          <p:nvPr/>
        </p:nvPicPr>
        <p:blipFill rotWithShape="1">
          <a:blip r:embed="rId3" cstate="email">
            <a:extLst>
              <a:ext uri="{28A0092B-C50C-407E-A947-70E740481C1C}">
                <a14:useLocalDpi xmlns:a14="http://schemas.microsoft.com/office/drawing/2010/main"/>
              </a:ext>
            </a:extLst>
          </a:blip>
          <a:srcRect/>
          <a:stretch/>
        </p:blipFill>
        <p:spPr bwMode="auto">
          <a:xfrm>
            <a:off x="318473" y="302681"/>
            <a:ext cx="4159014" cy="6235176"/>
          </a:xfrm>
          <a:prstGeom prst="rect">
            <a:avLst/>
          </a:prstGeom>
          <a:ln>
            <a:noFill/>
          </a:ln>
          <a:extLst>
            <a:ext uri="{53640926-AAD7-44D8-BBD7-CCE9431645EC}">
              <a14:shadowObscured xmlns:a14="http://schemas.microsoft.com/office/drawing/2010/main"/>
            </a:ext>
          </a:extLst>
        </p:spPr>
      </p:pic>
      <p:sp>
        <p:nvSpPr>
          <p:cNvPr id="2" name="TextBox 1"/>
          <p:cNvSpPr txBox="1"/>
          <p:nvPr/>
        </p:nvSpPr>
        <p:spPr>
          <a:xfrm>
            <a:off x="4571445" y="130561"/>
            <a:ext cx="4252973" cy="6770151"/>
          </a:xfrm>
          <a:prstGeom prst="rect">
            <a:avLst/>
          </a:prstGeom>
          <a:noFill/>
        </p:spPr>
        <p:txBody>
          <a:bodyPr wrap="square" lIns="90516" tIns="45258" rIns="90516" bIns="45258" rtlCol="0">
            <a:spAutoFit/>
          </a:bodyPr>
          <a:lstStyle/>
          <a:p>
            <a:pPr algn="ctr"/>
            <a:r>
              <a:rPr lang="ru-RU" b="1" u="sng" dirty="0" smtClean="0">
                <a:solidFill>
                  <a:schemeClr val="accent1">
                    <a:lumMod val="50000"/>
                  </a:schemeClr>
                </a:solidFill>
                <a:latin typeface="Times New Roman" panose="02020603050405020304" pitchFamily="18" charset="0"/>
                <a:cs typeface="Times New Roman" panose="02020603050405020304" pitchFamily="18" charset="0"/>
              </a:rPr>
              <a:t>ШОРТ-ТРЕК</a:t>
            </a:r>
          </a:p>
          <a:p>
            <a:pPr algn="just"/>
            <a:r>
              <a:rPr lang="ru-RU" sz="1600" b="1" dirty="0">
                <a:solidFill>
                  <a:schemeClr val="accent1">
                    <a:lumMod val="50000"/>
                  </a:schemeClr>
                </a:solidFill>
                <a:latin typeface="Times New Roman" panose="02020603050405020304" pitchFamily="18" charset="0"/>
                <a:cs typeface="Times New Roman" panose="02020603050405020304" pitchFamily="18" charset="0"/>
              </a:rPr>
              <a:t>	Шорт – трек – это скоростной бег на коньках по короткой дорожке. Дорожка для шорт-трека размечается внутри площадки для хоккея с шайбой. Шорт-трек – вид конькобежного спорта.</a:t>
            </a:r>
          </a:p>
          <a:p>
            <a:pPr algn="just"/>
            <a:r>
              <a:rPr lang="ru-RU" sz="1600" b="1" dirty="0">
                <a:solidFill>
                  <a:schemeClr val="accent1">
                    <a:lumMod val="50000"/>
                  </a:schemeClr>
                </a:solidFill>
                <a:latin typeface="Times New Roman" panose="02020603050405020304" pitchFamily="18" charset="0"/>
                <a:cs typeface="Times New Roman" panose="02020603050405020304" pitchFamily="18" charset="0"/>
              </a:rPr>
              <a:t>	Отличается шорт-трек от обычного скоростного бега на коньках тем, что спортсмены соревнуются именно на хоккейной площадке, а не на беговой, без разделения на дорожки и одновременно могут соревноваться от 4 до 6 участников. Спортсменам запрещено срезать виражи, толкаться и мешать соперникам. Участники соревнуются не по времени, а друг с другом.</a:t>
            </a:r>
          </a:p>
          <a:p>
            <a:pPr algn="just"/>
            <a:r>
              <a:rPr lang="ru-RU" sz="1600" b="1" dirty="0">
                <a:solidFill>
                  <a:schemeClr val="accent1">
                    <a:lumMod val="50000"/>
                  </a:schemeClr>
                </a:solidFill>
                <a:latin typeface="Times New Roman" panose="02020603050405020304" pitchFamily="18" charset="0"/>
                <a:cs typeface="Times New Roman" panose="02020603050405020304" pitchFamily="18" charset="0"/>
              </a:rPr>
              <a:t>	Остро заточенные лезвия коньков, большая скорость, стремительное прохождение поворотов (на некоторых участках спортсмены даже касаются льда рукой, чтобы притормозить и не потерять равновесие) – все эти особенности шорт – трека являются </a:t>
            </a:r>
            <a:r>
              <a:rPr lang="ru-RU" sz="1600" b="1" dirty="0" err="1">
                <a:solidFill>
                  <a:schemeClr val="accent1">
                    <a:lumMod val="50000"/>
                  </a:schemeClr>
                </a:solidFill>
                <a:latin typeface="Times New Roman" panose="02020603050405020304" pitchFamily="18" charset="0"/>
                <a:cs typeface="Times New Roman" panose="02020603050405020304" pitchFamily="18" charset="0"/>
              </a:rPr>
              <a:t>травмоопасными</a:t>
            </a:r>
            <a:r>
              <a:rPr lang="ru-RU" sz="1600" b="1" dirty="0">
                <a:solidFill>
                  <a:schemeClr val="accent1">
                    <a:lumMod val="50000"/>
                  </a:schemeClr>
                </a:solidFill>
                <a:latin typeface="Times New Roman" panose="02020603050405020304" pitchFamily="18" charset="0"/>
                <a:cs typeface="Times New Roman" panose="02020603050405020304" pitchFamily="18" charset="0"/>
              </a:rPr>
              <a:t>, поэтому и экипировка спортсмена требуется соответствующая: шлем, жесткие перчатки, наколенники и налокотники, щитки для подбородка и шеи.</a:t>
            </a:r>
            <a:endParaRPr lang="ru-RU" sz="1600" b="1" dirty="0">
              <a:solidFill>
                <a:schemeClr val="accent1">
                  <a:lumMod val="50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219927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catherineasquithgallery.com/uploads/posts/2021-02/1613714199_64-p-myagkii-fon-dlya-prezentatsii-66.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001125" cy="6840538"/>
          </a:xfrm>
          <a:prstGeom prst="rect">
            <a:avLst/>
          </a:prstGeom>
          <a:noFill/>
          <a:extLst>
            <a:ext uri="{909E8E84-426E-40DD-AFC4-6F175D3DCCD1}">
              <a14:hiddenFill xmlns:a14="http://schemas.microsoft.com/office/drawing/2010/main">
                <a:solidFill>
                  <a:srgbClr val="FFFFFF"/>
                </a:solidFill>
              </a14:hiddenFill>
            </a:ext>
          </a:extLst>
        </p:spPr>
      </p:pic>
      <p:pic>
        <p:nvPicPr>
          <p:cNvPr id="3" name="image1.jpeg"/>
          <p:cNvPicPr/>
          <p:nvPr/>
        </p:nvPicPr>
        <p:blipFill rotWithShape="1">
          <a:blip r:embed="rId3" cstate="email">
            <a:extLst>
              <a:ext uri="{28A0092B-C50C-407E-A947-70E740481C1C}">
                <a14:useLocalDpi xmlns:a14="http://schemas.microsoft.com/office/drawing/2010/main"/>
              </a:ext>
            </a:extLst>
          </a:blip>
          <a:stretch/>
        </p:blipFill>
        <p:spPr bwMode="auto">
          <a:xfrm>
            <a:off x="148495" y="331809"/>
            <a:ext cx="4134892" cy="6156484"/>
          </a:xfrm>
          <a:prstGeom prst="rect">
            <a:avLst/>
          </a:prstGeom>
          <a:noFill/>
          <a:ln>
            <a:noFill/>
          </a:ln>
          <a:extLst>
            <a:ext uri="{53640926-AAD7-44D8-BBD7-CCE9431645EC}">
              <a14:shadowObscured xmlns:a14="http://schemas.microsoft.com/office/drawing/2010/main"/>
            </a:ext>
          </a:extLst>
        </p:spPr>
      </p:pic>
      <p:sp>
        <p:nvSpPr>
          <p:cNvPr id="2" name="TextBox 1"/>
          <p:cNvSpPr txBox="1"/>
          <p:nvPr/>
        </p:nvSpPr>
        <p:spPr>
          <a:xfrm>
            <a:off x="4713211" y="331809"/>
            <a:ext cx="3969441" cy="5631378"/>
          </a:xfrm>
          <a:prstGeom prst="rect">
            <a:avLst/>
          </a:prstGeom>
          <a:noFill/>
        </p:spPr>
        <p:txBody>
          <a:bodyPr wrap="square" lIns="90516" tIns="45258" rIns="90516" bIns="45258" rtlCol="0">
            <a:spAutoFit/>
          </a:bodyPr>
          <a:lstStyle/>
          <a:p>
            <a:pPr algn="ctr"/>
            <a:r>
              <a:rPr lang="ru-RU" sz="2000" b="1" u="sng" dirty="0">
                <a:solidFill>
                  <a:schemeClr val="tx2">
                    <a:lumMod val="50000"/>
                  </a:schemeClr>
                </a:solidFill>
                <a:latin typeface="Times New Roman" panose="02020603050405020304" pitchFamily="18" charset="0"/>
                <a:cs typeface="Times New Roman" panose="02020603050405020304" pitchFamily="18" charset="0"/>
              </a:rPr>
              <a:t>БИАТЛОН</a:t>
            </a:r>
          </a:p>
          <a:p>
            <a:pPr algn="ctr"/>
            <a:endParaRPr lang="ru-RU" sz="2000" b="1" u="sng" dirty="0">
              <a:solidFill>
                <a:schemeClr val="tx2">
                  <a:lumMod val="50000"/>
                </a:schemeClr>
              </a:solidFill>
              <a:latin typeface="Times New Roman" panose="02020603050405020304" pitchFamily="18" charset="0"/>
              <a:cs typeface="Times New Roman" panose="02020603050405020304" pitchFamily="18" charset="0"/>
            </a:endParaRPr>
          </a:p>
          <a:p>
            <a:pPr algn="just"/>
            <a:r>
              <a:rPr lang="ru-RU" sz="2000" b="1" dirty="0">
                <a:solidFill>
                  <a:schemeClr val="tx2">
                    <a:lumMod val="50000"/>
                  </a:schemeClr>
                </a:solidFill>
                <a:latin typeface="Times New Roman" panose="02020603050405020304" pitchFamily="18" charset="0"/>
                <a:cs typeface="Times New Roman" panose="02020603050405020304" pitchFamily="18" charset="0"/>
              </a:rPr>
              <a:t>	Биатлон сочетает в себе два вида спорта – лыжную гонку и стрельбу в мишень. Расстояние до мишени 50 метров. А сама мишень в диаметре 45 мм (при стрельбе лежа) и 115 мм (при стрельбе стоя.)</a:t>
            </a:r>
          </a:p>
          <a:p>
            <a:pPr algn="just"/>
            <a:r>
              <a:rPr lang="ru-RU" sz="2000" b="1" dirty="0">
                <a:solidFill>
                  <a:schemeClr val="tx2">
                    <a:lumMod val="50000"/>
                  </a:schemeClr>
                </a:solidFill>
                <a:latin typeface="Times New Roman" panose="02020603050405020304" pitchFamily="18" charset="0"/>
                <a:cs typeface="Times New Roman" panose="02020603050405020304" pitchFamily="18" charset="0"/>
              </a:rPr>
              <a:t>	Изобретателями биатлона считаются норвежские пограничники, которые состязались в скорости и меткости, пытаясь поражать мишени, расположенные на расстоянии 40-50 шагов прямо во время спуска с горы.</a:t>
            </a:r>
            <a:endParaRPr lang="ru-RU" sz="2000" b="1" dirty="0">
              <a:solidFill>
                <a:schemeClr val="tx2">
                  <a:lumMod val="50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5396315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catherineasquithgallery.com/uploads/posts/2021-02/1613714199_64-p-myagkii-fon-dlya-prezentatsii-66.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001125" cy="6840538"/>
          </a:xfrm>
          <a:prstGeom prst="rect">
            <a:avLst/>
          </a:prstGeom>
          <a:noFill/>
          <a:extLst>
            <a:ext uri="{909E8E84-426E-40DD-AFC4-6F175D3DCCD1}">
              <a14:hiddenFill xmlns:a14="http://schemas.microsoft.com/office/drawing/2010/main">
                <a:solidFill>
                  <a:srgbClr val="FFFFFF"/>
                </a:solidFill>
              </a14:hiddenFill>
            </a:ext>
          </a:extLst>
        </p:spPr>
      </p:pic>
      <p:pic>
        <p:nvPicPr>
          <p:cNvPr id="3" name="image2.jpeg"/>
          <p:cNvPicPr/>
          <p:nvPr/>
        </p:nvPicPr>
        <p:blipFill rotWithShape="1">
          <a:blip r:embed="rId3" cstate="email">
            <a:extLst>
              <a:ext uri="{28A0092B-C50C-407E-A947-70E740481C1C}">
                <a14:useLocalDpi xmlns:a14="http://schemas.microsoft.com/office/drawing/2010/main"/>
              </a:ext>
            </a:extLst>
          </a:blip>
          <a:srcRect/>
          <a:stretch/>
        </p:blipFill>
        <p:spPr bwMode="auto">
          <a:xfrm>
            <a:off x="238030" y="439546"/>
            <a:ext cx="4252973" cy="5961446"/>
          </a:xfrm>
          <a:prstGeom prst="rect">
            <a:avLst/>
          </a:prstGeom>
          <a:ln>
            <a:noFill/>
          </a:ln>
          <a:extLst>
            <a:ext uri="{53640926-AAD7-44D8-BBD7-CCE9431645EC}">
              <a14:shadowObscured xmlns:a14="http://schemas.microsoft.com/office/drawing/2010/main"/>
            </a:ext>
          </a:extLst>
        </p:spPr>
      </p:pic>
      <p:sp>
        <p:nvSpPr>
          <p:cNvPr id="4" name="TextBox 3"/>
          <p:cNvSpPr txBox="1"/>
          <p:nvPr/>
        </p:nvSpPr>
        <p:spPr>
          <a:xfrm>
            <a:off x="4713211" y="331809"/>
            <a:ext cx="4182090" cy="6585485"/>
          </a:xfrm>
          <a:prstGeom prst="rect">
            <a:avLst/>
          </a:prstGeom>
          <a:noFill/>
        </p:spPr>
        <p:txBody>
          <a:bodyPr wrap="square" lIns="90516" tIns="45258" rIns="90516" bIns="45258" rtlCol="0">
            <a:spAutoFit/>
          </a:bodyPr>
          <a:lstStyle/>
          <a:p>
            <a:pPr algn="ctr"/>
            <a:r>
              <a:rPr lang="ru-RU" b="1" u="sng" dirty="0" smtClean="0">
                <a:solidFill>
                  <a:schemeClr val="tx2">
                    <a:lumMod val="50000"/>
                  </a:schemeClr>
                </a:solidFill>
                <a:latin typeface="Times New Roman" panose="02020603050405020304" pitchFamily="18" charset="0"/>
                <a:cs typeface="Times New Roman" panose="02020603050405020304" pitchFamily="18" charset="0"/>
              </a:rPr>
              <a:t>БОБСЛЕЙ</a:t>
            </a:r>
          </a:p>
          <a:p>
            <a:endParaRPr lang="ru-RU" dirty="0" smtClean="0">
              <a:solidFill>
                <a:schemeClr val="tx2">
                  <a:lumMod val="50000"/>
                </a:schemeClr>
              </a:solidFill>
            </a:endParaRPr>
          </a:p>
          <a:p>
            <a:pPr algn="just"/>
            <a:r>
              <a:rPr lang="ru-RU" sz="1600" dirty="0">
                <a:solidFill>
                  <a:schemeClr val="tx2">
                    <a:lumMod val="50000"/>
                  </a:schemeClr>
                </a:solidFill>
                <a:latin typeface="Times New Roman" panose="02020603050405020304" pitchFamily="18" charset="0"/>
                <a:cs typeface="Times New Roman" panose="02020603050405020304" pitchFamily="18" charset="0"/>
              </a:rPr>
              <a:t>	</a:t>
            </a:r>
            <a:r>
              <a:rPr lang="ru-RU" sz="1600" b="1" dirty="0">
                <a:solidFill>
                  <a:schemeClr val="tx2">
                    <a:lumMod val="50000"/>
                  </a:schemeClr>
                </a:solidFill>
                <a:latin typeface="Times New Roman" panose="02020603050405020304" pitchFamily="18" charset="0"/>
                <a:cs typeface="Times New Roman" panose="02020603050405020304" pitchFamily="18" charset="0"/>
              </a:rPr>
              <a:t>Бобслей – зимний вид спорта, представляющий собой скоростной спуск  с гор по специально оборудованным ледовым трассам на управляемых санях – бобах. Сани для бобслея имеют руль-тормоз в отличие от спортивных саней и скелетона. Они закрытые, обтекаемой формы, похожи на гоночную машину, у которой  </a:t>
            </a:r>
            <a:r>
              <a:rPr lang="ru-RU" sz="1600" b="1" dirty="0">
                <a:solidFill>
                  <a:schemeClr val="tx2">
                    <a:lumMod val="50000"/>
                  </a:schemeClr>
                </a:solidFill>
                <a:latin typeface="Times New Roman" panose="02020603050405020304" pitchFamily="18" charset="0"/>
                <a:cs typeface="Times New Roman" panose="02020603050405020304" pitchFamily="18" charset="0"/>
              </a:rPr>
              <a:t>в</a:t>
            </a:r>
            <a:r>
              <a:rPr lang="ru-RU" sz="1600" b="1" dirty="0">
                <a:solidFill>
                  <a:schemeClr val="tx2">
                    <a:lumMod val="50000"/>
                  </a:schemeClr>
                </a:solidFill>
                <a:latin typeface="Times New Roman" panose="02020603050405020304" pitchFamily="18" charset="0"/>
                <a:cs typeface="Times New Roman" panose="02020603050405020304" pitchFamily="18" charset="0"/>
              </a:rPr>
              <a:t>место полозьев две пары или 4 конька.</a:t>
            </a:r>
          </a:p>
          <a:p>
            <a:pPr algn="just"/>
            <a:r>
              <a:rPr lang="ru-RU" sz="1600" b="1" dirty="0">
                <a:solidFill>
                  <a:schemeClr val="tx2">
                    <a:lumMod val="50000"/>
                  </a:schemeClr>
                </a:solidFill>
                <a:latin typeface="Times New Roman" panose="02020603050405020304" pitchFamily="18" charset="0"/>
                <a:cs typeface="Times New Roman" panose="02020603050405020304" pitchFamily="18" charset="0"/>
              </a:rPr>
              <a:t>	Сани для бобслея бывают двухместные (двойка), и четырехместные (четверка). 	</a:t>
            </a:r>
          </a:p>
          <a:p>
            <a:pPr algn="just"/>
            <a:r>
              <a:rPr lang="ru-RU" sz="1600" b="1" dirty="0">
                <a:solidFill>
                  <a:schemeClr val="tx2">
                    <a:lumMod val="50000"/>
                  </a:schemeClr>
                </a:solidFill>
                <a:latin typeface="Times New Roman" panose="02020603050405020304" pitchFamily="18" charset="0"/>
                <a:cs typeface="Times New Roman" panose="02020603050405020304" pitchFamily="18" charset="0"/>
              </a:rPr>
              <a:t>	</a:t>
            </a:r>
            <a:r>
              <a:rPr lang="ru-RU" sz="1600" b="1" dirty="0">
                <a:solidFill>
                  <a:schemeClr val="tx2">
                    <a:lumMod val="50000"/>
                  </a:schemeClr>
                </a:solidFill>
                <a:latin typeface="Times New Roman" panose="02020603050405020304" pitchFamily="18" charset="0"/>
                <a:cs typeface="Times New Roman" panose="02020603050405020304" pitchFamily="18" charset="0"/>
              </a:rPr>
              <a:t>Главным членом экипажа является пилот – рулевой. Он находится впереди и во время спуска с помощью руля управляет передними полозьями -коньками. Последними в санях сидит спортсмен, отвечающий за торможение, остальные двое - остальные двое сохраняют равновесие  боба на виражах, наклоняя тело, то в одну, то в другую сторону.</a:t>
            </a:r>
          </a:p>
          <a:p>
            <a:endParaRPr lang="ru-RU" dirty="0"/>
          </a:p>
        </p:txBody>
      </p:sp>
    </p:spTree>
    <p:extLst>
      <p:ext uri="{BB962C8B-B14F-4D97-AF65-F5344CB8AC3E}">
        <p14:creationId xmlns:p14="http://schemas.microsoft.com/office/powerpoint/2010/main" val="3448626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catherineasquithgallery.com/uploads/posts/2021-02/1613714199_64-p-myagkii-fon-dlya-prezentatsii-66.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05824" y="0"/>
            <a:ext cx="9001125" cy="6840538"/>
          </a:xfrm>
          <a:prstGeom prst="rect">
            <a:avLst/>
          </a:prstGeom>
          <a:noFill/>
          <a:extLst>
            <a:ext uri="{909E8E84-426E-40DD-AFC4-6F175D3DCCD1}">
              <a14:hiddenFill xmlns:a14="http://schemas.microsoft.com/office/drawing/2010/main">
                <a:solidFill>
                  <a:srgbClr val="FFFFFF"/>
                </a:solidFill>
              </a14:hiddenFill>
            </a:ext>
          </a:extLst>
        </p:spPr>
      </p:pic>
      <p:pic>
        <p:nvPicPr>
          <p:cNvPr id="3" name="image3.jpeg"/>
          <p:cNvPicPr/>
          <p:nvPr/>
        </p:nvPicPr>
        <p:blipFill rotWithShape="1">
          <a:blip r:embed="rId3" cstate="email">
            <a:extLst>
              <a:ext uri="{28A0092B-C50C-407E-A947-70E740481C1C}">
                <a14:useLocalDpi xmlns:a14="http://schemas.microsoft.com/office/drawing/2010/main"/>
              </a:ext>
            </a:extLst>
          </a:blip>
          <a:srcRect/>
          <a:stretch/>
        </p:blipFill>
        <p:spPr bwMode="auto">
          <a:xfrm>
            <a:off x="350770" y="188160"/>
            <a:ext cx="4255617" cy="6190972"/>
          </a:xfrm>
          <a:prstGeom prst="rect">
            <a:avLst/>
          </a:prstGeom>
          <a:ln>
            <a:noFill/>
          </a:ln>
          <a:extLst>
            <a:ext uri="{53640926-AAD7-44D8-BBD7-CCE9431645EC}">
              <a14:shadowObscured xmlns:a14="http://schemas.microsoft.com/office/drawing/2010/main"/>
            </a:ext>
          </a:extLst>
        </p:spPr>
      </p:pic>
      <p:sp>
        <p:nvSpPr>
          <p:cNvPr id="2" name="TextBox 1"/>
          <p:cNvSpPr txBox="1"/>
          <p:nvPr/>
        </p:nvSpPr>
        <p:spPr>
          <a:xfrm>
            <a:off x="4642328" y="188160"/>
            <a:ext cx="4111207" cy="6508249"/>
          </a:xfrm>
          <a:prstGeom prst="rect">
            <a:avLst/>
          </a:prstGeom>
          <a:noFill/>
        </p:spPr>
        <p:txBody>
          <a:bodyPr wrap="square" lIns="90516" tIns="45258" rIns="90516" bIns="45258" rtlCol="0">
            <a:spAutoFit/>
          </a:bodyPr>
          <a:lstStyle/>
          <a:p>
            <a:pPr algn="ctr"/>
            <a:r>
              <a:rPr lang="ru-RU" b="1" u="sng" dirty="0" smtClean="0">
                <a:solidFill>
                  <a:schemeClr val="tx2">
                    <a:lumMod val="50000"/>
                  </a:schemeClr>
                </a:solidFill>
                <a:latin typeface="Times New Roman" panose="02020603050405020304" pitchFamily="18" charset="0"/>
                <a:cs typeface="Times New Roman" panose="02020603050405020304" pitchFamily="18" charset="0"/>
              </a:rPr>
              <a:t>ГОРНЫЕ ЛЫЖИ</a:t>
            </a:r>
          </a:p>
          <a:p>
            <a:pPr algn="just"/>
            <a:r>
              <a:rPr lang="ru-RU" sz="1600" b="1" dirty="0">
                <a:solidFill>
                  <a:schemeClr val="tx2">
                    <a:lumMod val="50000"/>
                  </a:schemeClr>
                </a:solidFill>
                <a:latin typeface="Times New Roman" panose="02020603050405020304" pitchFamily="18" charset="0"/>
                <a:cs typeface="Times New Roman" panose="02020603050405020304" pitchFamily="18" charset="0"/>
              </a:rPr>
              <a:t>	Горнолыжный спорт представляет собой спуск с гор на лыжах по специальным трассам.</a:t>
            </a:r>
          </a:p>
          <a:p>
            <a:pPr algn="just"/>
            <a:r>
              <a:rPr lang="ru-RU" sz="1600" b="1" dirty="0">
                <a:solidFill>
                  <a:schemeClr val="tx2">
                    <a:lumMod val="50000"/>
                  </a:schemeClr>
                </a:solidFill>
                <a:latin typeface="Times New Roman" panose="02020603050405020304" pitchFamily="18" charset="0"/>
                <a:cs typeface="Times New Roman" panose="02020603050405020304" pitchFamily="18" charset="0"/>
              </a:rPr>
              <a:t>	Трасса образуется из «ворот» - красных, синих и желтых флажков, расставленных на определенном расстоянии друг от друга. Спортсмен, спускаясь по извилистому пути, обязан пересечь линию каждых «ворот» обеими ногами. За пропуск «ворот»  или пересечении их одной лыжей спортсмен строго наказывается – снимается с соревнований.</a:t>
            </a:r>
          </a:p>
          <a:p>
            <a:pPr algn="just"/>
            <a:r>
              <a:rPr lang="ru-RU" sz="1600" b="1" dirty="0">
                <a:solidFill>
                  <a:schemeClr val="tx2">
                    <a:lumMod val="50000"/>
                  </a:schemeClr>
                </a:solidFill>
                <a:latin typeface="Times New Roman" panose="02020603050405020304" pitchFamily="18" charset="0"/>
                <a:cs typeface="Times New Roman" panose="02020603050405020304" pitchFamily="18" charset="0"/>
              </a:rPr>
              <a:t>	Для скоростного спуска используются изогнутые палки. Их назначение – уменьшить сопротивление воздуха. Сами горные лыжи тоже отличаются от обычных и полозья шире.</a:t>
            </a:r>
          </a:p>
          <a:p>
            <a:pPr algn="just"/>
            <a:r>
              <a:rPr lang="ru-RU" sz="1600" b="1" dirty="0">
                <a:solidFill>
                  <a:schemeClr val="tx2">
                    <a:lumMod val="50000"/>
                  </a:schemeClr>
                </a:solidFill>
                <a:latin typeface="Times New Roman" panose="02020603050405020304" pitchFamily="18" charset="0"/>
                <a:cs typeface="Times New Roman" panose="02020603050405020304" pitchFamily="18" charset="0"/>
              </a:rPr>
              <a:t>Лыжные ботинки крепятся к лыжам при помощи ремней, защелка у которых в случае сильного удара или давления автоматически открывается и лыжи отстегиваются. Важные атрибуты экипировки горнолыжника – шлем и защитные очки.</a:t>
            </a:r>
            <a:endParaRPr lang="ru-RU" sz="1600" b="1" dirty="0">
              <a:solidFill>
                <a:schemeClr val="tx2">
                  <a:lumMod val="50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9721622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catherineasquithgallery.com/uploads/posts/2021-02/1613714199_64-p-myagkii-fon-dlya-prezentatsii-66.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001125" cy="6840538"/>
          </a:xfrm>
          <a:prstGeom prst="rect">
            <a:avLst/>
          </a:prstGeom>
          <a:noFill/>
          <a:extLst>
            <a:ext uri="{909E8E84-426E-40DD-AFC4-6F175D3DCCD1}">
              <a14:hiddenFill xmlns:a14="http://schemas.microsoft.com/office/drawing/2010/main">
                <a:solidFill>
                  <a:srgbClr val="FFFFFF"/>
                </a:solidFill>
              </a14:hiddenFill>
            </a:ext>
          </a:extLst>
        </p:spPr>
      </p:pic>
      <p:pic>
        <p:nvPicPr>
          <p:cNvPr id="3" name="image4.jpeg"/>
          <p:cNvPicPr/>
          <p:nvPr/>
        </p:nvPicPr>
        <p:blipFill rotWithShape="1">
          <a:blip r:embed="rId3" cstate="email">
            <a:extLst>
              <a:ext uri="{28A0092B-C50C-407E-A947-70E740481C1C}">
                <a14:useLocalDpi xmlns:a14="http://schemas.microsoft.com/office/drawing/2010/main"/>
              </a:ext>
            </a:extLst>
          </a:blip>
          <a:srcRect/>
          <a:stretch/>
        </p:blipFill>
        <p:spPr bwMode="auto">
          <a:xfrm>
            <a:off x="256949" y="120359"/>
            <a:ext cx="4243613" cy="6199238"/>
          </a:xfrm>
          <a:prstGeom prst="rect">
            <a:avLst/>
          </a:prstGeom>
          <a:ln>
            <a:noFill/>
          </a:ln>
          <a:extLst>
            <a:ext uri="{53640926-AAD7-44D8-BBD7-CCE9431645EC}">
              <a14:shadowObscured xmlns:a14="http://schemas.microsoft.com/office/drawing/2010/main"/>
            </a:ext>
          </a:extLst>
        </p:spPr>
      </p:pic>
      <p:sp>
        <p:nvSpPr>
          <p:cNvPr id="2" name="TextBox 1"/>
          <p:cNvSpPr txBox="1"/>
          <p:nvPr/>
        </p:nvSpPr>
        <p:spPr>
          <a:xfrm>
            <a:off x="4571445" y="259985"/>
            <a:ext cx="4252973" cy="6999438"/>
          </a:xfrm>
          <a:prstGeom prst="rect">
            <a:avLst/>
          </a:prstGeom>
          <a:noFill/>
        </p:spPr>
        <p:txBody>
          <a:bodyPr wrap="square" lIns="90516" tIns="45258" rIns="90516" bIns="45258" rtlCol="0">
            <a:spAutoFit/>
          </a:bodyPr>
          <a:lstStyle/>
          <a:p>
            <a:pPr algn="ctr"/>
            <a:r>
              <a:rPr lang="ru-RU" sz="1600" b="1" u="sng" dirty="0">
                <a:solidFill>
                  <a:schemeClr val="tx2">
                    <a:lumMod val="50000"/>
                  </a:schemeClr>
                </a:solidFill>
                <a:latin typeface="Times New Roman" panose="02020603050405020304" pitchFamily="18" charset="0"/>
                <a:cs typeface="Times New Roman" panose="02020603050405020304" pitchFamily="18" charset="0"/>
              </a:rPr>
              <a:t>КЕРЛИНГ</a:t>
            </a:r>
          </a:p>
          <a:p>
            <a:pPr algn="just"/>
            <a:r>
              <a:rPr lang="ru-RU" sz="1600" b="1" dirty="0">
                <a:solidFill>
                  <a:schemeClr val="tx2">
                    <a:lumMod val="50000"/>
                  </a:schemeClr>
                </a:solidFill>
                <a:latin typeface="Times New Roman" panose="02020603050405020304" pitchFamily="18" charset="0"/>
                <a:cs typeface="Times New Roman" panose="02020603050405020304" pitchFamily="18" charset="0"/>
              </a:rPr>
              <a:t>	</a:t>
            </a:r>
            <a:r>
              <a:rPr lang="ru-RU" sz="1600" b="1" dirty="0">
                <a:solidFill>
                  <a:schemeClr val="tx2">
                    <a:lumMod val="50000"/>
                  </a:schemeClr>
                </a:solidFill>
                <a:latin typeface="Times New Roman" panose="02020603050405020304" pitchFamily="18" charset="0"/>
                <a:cs typeface="Times New Roman" panose="02020603050405020304" pitchFamily="18" charset="0"/>
              </a:rPr>
              <a:t>Керлинг – это спортивная игра на ледяной площадке со специальной разметкой. В ней участвуют 2 команды, которые по очереди пускают по льду снаряды (они называются «камни»  или  «биты») по направлению мишени, размеченной на льду (эта важная часть разметки называется «дом»).</a:t>
            </a:r>
          </a:p>
          <a:p>
            <a:r>
              <a:rPr lang="ru-RU" sz="1600" b="1" dirty="0">
                <a:solidFill>
                  <a:schemeClr val="tx2">
                    <a:lumMod val="50000"/>
                  </a:schemeClr>
                </a:solidFill>
                <a:latin typeface="Times New Roman" panose="02020603050405020304" pitchFamily="18" charset="0"/>
                <a:cs typeface="Times New Roman" panose="02020603050405020304" pitchFamily="18" charset="0"/>
              </a:rPr>
              <a:t>	Камни изготавливаются из гранита, имеют цилиндрическую форму и скользящую поверхность, сверху прикрепляется ручка. Для «подметания» игроки используют специальные </a:t>
            </a:r>
            <a:r>
              <a:rPr lang="ru-RU" sz="1600" b="1" dirty="0" err="1">
                <a:solidFill>
                  <a:schemeClr val="tx2">
                    <a:lumMod val="50000"/>
                  </a:schemeClr>
                </a:solidFill>
                <a:latin typeface="Times New Roman" panose="02020603050405020304" pitchFamily="18" charset="0"/>
                <a:cs typeface="Times New Roman" panose="02020603050405020304" pitchFamily="18" charset="0"/>
              </a:rPr>
              <a:t>керлинговые</a:t>
            </a:r>
            <a:r>
              <a:rPr lang="ru-RU" sz="1600" b="1" dirty="0">
                <a:solidFill>
                  <a:schemeClr val="tx2">
                    <a:lumMod val="50000"/>
                  </a:schemeClr>
                </a:solidFill>
                <a:latin typeface="Times New Roman" panose="02020603050405020304" pitchFamily="18" charset="0"/>
                <a:cs typeface="Times New Roman" panose="02020603050405020304" pitchFamily="18" charset="0"/>
              </a:rPr>
              <a:t> щетки и метелки. </a:t>
            </a:r>
          </a:p>
          <a:p>
            <a:pPr algn="just"/>
            <a:r>
              <a:rPr lang="ru-RU" sz="1600" b="1" dirty="0">
                <a:solidFill>
                  <a:schemeClr val="tx2">
                    <a:lumMod val="50000"/>
                  </a:schemeClr>
                </a:solidFill>
                <a:latin typeface="Times New Roman" panose="02020603050405020304" pitchFamily="18" charset="0"/>
                <a:cs typeface="Times New Roman" panose="02020603050405020304" pitchFamily="18" charset="0"/>
              </a:rPr>
              <a:t>	Каждый игрок, его называют «</a:t>
            </a:r>
            <a:r>
              <a:rPr lang="ru-RU" sz="1600" b="1" dirty="0" err="1">
                <a:solidFill>
                  <a:schemeClr val="tx2">
                    <a:lumMod val="50000"/>
                  </a:schemeClr>
                </a:solidFill>
                <a:latin typeface="Times New Roman" panose="02020603050405020304" pitchFamily="18" charset="0"/>
                <a:cs typeface="Times New Roman" panose="02020603050405020304" pitchFamily="18" charset="0"/>
              </a:rPr>
              <a:t>керлер</a:t>
            </a:r>
            <a:r>
              <a:rPr lang="ru-RU" sz="1600" b="1" dirty="0">
                <a:solidFill>
                  <a:schemeClr val="tx2">
                    <a:lumMod val="50000"/>
                  </a:schemeClr>
                </a:solidFill>
                <a:latin typeface="Times New Roman" panose="02020603050405020304" pitchFamily="18" charset="0"/>
                <a:cs typeface="Times New Roman" panose="02020603050405020304" pitchFamily="18" charset="0"/>
              </a:rPr>
              <a:t>» (в команде их  4), делает по два броска. Команда получает очки только за те камни, которые будут находиться ближе к центру «дома», чем камни соперника. При определенных условиях, команда может даже «подметать» камень соперника, чтобы вывести его за игровую зону. Обувь </a:t>
            </a:r>
            <a:r>
              <a:rPr lang="ru-RU" sz="1600" b="1" dirty="0" err="1">
                <a:solidFill>
                  <a:schemeClr val="tx2">
                    <a:lumMod val="50000"/>
                  </a:schemeClr>
                </a:solidFill>
                <a:latin typeface="Times New Roman" panose="02020603050405020304" pitchFamily="18" charset="0"/>
                <a:cs typeface="Times New Roman" panose="02020603050405020304" pitchFamily="18" charset="0"/>
              </a:rPr>
              <a:t>керлера</a:t>
            </a:r>
            <a:r>
              <a:rPr lang="ru-RU" sz="1600" b="1" dirty="0">
                <a:solidFill>
                  <a:schemeClr val="tx2">
                    <a:lumMod val="50000"/>
                  </a:schemeClr>
                </a:solidFill>
                <a:latin typeface="Times New Roman" panose="02020603050405020304" pitchFamily="18" charset="0"/>
                <a:cs typeface="Times New Roman" panose="02020603050405020304" pitchFamily="18" charset="0"/>
              </a:rPr>
              <a:t> своеобразна. Подошва одного ботинка имеет скользящую поверхность, а другого – </a:t>
            </a:r>
            <a:r>
              <a:rPr lang="ru-RU" sz="1600" b="1" dirty="0" err="1">
                <a:solidFill>
                  <a:schemeClr val="tx2">
                    <a:lumMod val="50000"/>
                  </a:schemeClr>
                </a:solidFill>
                <a:latin typeface="Times New Roman" panose="02020603050405020304" pitchFamily="18" charset="0"/>
                <a:cs typeface="Times New Roman" panose="02020603050405020304" pitchFamily="18" charset="0"/>
              </a:rPr>
              <a:t>антискользящую</a:t>
            </a:r>
            <a:r>
              <a:rPr lang="ru-RU" sz="1600" b="1" dirty="0">
                <a:solidFill>
                  <a:schemeClr val="tx2">
                    <a:lumMod val="50000"/>
                  </a:schemeClr>
                </a:solidFill>
                <a:latin typeface="Times New Roman" panose="02020603050405020304" pitchFamily="18" charset="0"/>
                <a:cs typeface="Times New Roman" panose="02020603050405020304" pitchFamily="18" charset="0"/>
              </a:rPr>
              <a:t>. </a:t>
            </a:r>
          </a:p>
          <a:p>
            <a:endParaRPr lang="ru-RU" dirty="0"/>
          </a:p>
        </p:txBody>
      </p:sp>
    </p:spTree>
    <p:extLst>
      <p:ext uri="{BB962C8B-B14F-4D97-AF65-F5344CB8AC3E}">
        <p14:creationId xmlns:p14="http://schemas.microsoft.com/office/powerpoint/2010/main" val="20358799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catherineasquithgallery.com/uploads/posts/2021-02/1613714199_64-p-myagkii-fon-dlya-prezentatsii-66.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001125" cy="6840538"/>
          </a:xfrm>
          <a:prstGeom prst="rect">
            <a:avLst/>
          </a:prstGeom>
          <a:noFill/>
          <a:extLst>
            <a:ext uri="{909E8E84-426E-40DD-AFC4-6F175D3DCCD1}">
              <a14:hiddenFill xmlns:a14="http://schemas.microsoft.com/office/drawing/2010/main">
                <a:solidFill>
                  <a:srgbClr val="FFFFFF"/>
                </a:solidFill>
              </a14:hiddenFill>
            </a:ext>
          </a:extLst>
        </p:spPr>
      </p:pic>
      <p:pic>
        <p:nvPicPr>
          <p:cNvPr id="3" name="image5.jpeg"/>
          <p:cNvPicPr/>
          <p:nvPr/>
        </p:nvPicPr>
        <p:blipFill rotWithShape="1">
          <a:blip r:embed="rId3" cstate="email">
            <a:extLst>
              <a:ext uri="{28A0092B-C50C-407E-A947-70E740481C1C}">
                <a14:useLocalDpi xmlns:a14="http://schemas.microsoft.com/office/drawing/2010/main"/>
              </a:ext>
            </a:extLst>
          </a:blip>
          <a:srcRect/>
          <a:stretch/>
        </p:blipFill>
        <p:spPr bwMode="auto">
          <a:xfrm>
            <a:off x="105824" y="116335"/>
            <a:ext cx="4465621" cy="6536043"/>
          </a:xfrm>
          <a:prstGeom prst="rect">
            <a:avLst/>
          </a:prstGeom>
          <a:ln>
            <a:noFill/>
          </a:ln>
          <a:extLst>
            <a:ext uri="{53640926-AAD7-44D8-BBD7-CCE9431645EC}">
              <a14:shadowObscured xmlns:a14="http://schemas.microsoft.com/office/drawing/2010/main"/>
            </a:ext>
          </a:extLst>
        </p:spPr>
      </p:pic>
      <p:sp>
        <p:nvSpPr>
          <p:cNvPr id="2" name="TextBox 1"/>
          <p:cNvSpPr txBox="1"/>
          <p:nvPr/>
        </p:nvSpPr>
        <p:spPr>
          <a:xfrm>
            <a:off x="4713211" y="331810"/>
            <a:ext cx="4040324" cy="6170557"/>
          </a:xfrm>
          <a:prstGeom prst="rect">
            <a:avLst/>
          </a:prstGeom>
          <a:noFill/>
        </p:spPr>
        <p:txBody>
          <a:bodyPr wrap="square" lIns="90516" tIns="45258" rIns="90516" bIns="45258" rtlCol="0">
            <a:spAutoFit/>
          </a:bodyPr>
          <a:lstStyle/>
          <a:p>
            <a:pPr algn="ctr"/>
            <a:r>
              <a:rPr lang="ru-RU" b="1" u="sng" dirty="0" smtClean="0">
                <a:solidFill>
                  <a:schemeClr val="tx2">
                    <a:lumMod val="50000"/>
                  </a:schemeClr>
                </a:solidFill>
                <a:latin typeface="Times New Roman" panose="02020603050405020304" pitchFamily="18" charset="0"/>
                <a:cs typeface="Times New Roman" panose="02020603050405020304" pitchFamily="18" charset="0"/>
              </a:rPr>
              <a:t>КОНЬКОБЕЖНЫЙ СПОРТ</a:t>
            </a:r>
          </a:p>
          <a:p>
            <a:pPr algn="just"/>
            <a:r>
              <a:rPr lang="ru-RU" b="1" dirty="0">
                <a:solidFill>
                  <a:schemeClr val="tx2">
                    <a:lumMod val="50000"/>
                  </a:schemeClr>
                </a:solidFill>
                <a:latin typeface="Times New Roman" panose="02020603050405020304" pitchFamily="18" charset="0"/>
                <a:cs typeface="Times New Roman" panose="02020603050405020304" pitchFamily="18" charset="0"/>
              </a:rPr>
              <a:t>	</a:t>
            </a:r>
            <a:r>
              <a:rPr lang="ru-RU" b="1" dirty="0" smtClean="0">
                <a:solidFill>
                  <a:schemeClr val="tx2">
                    <a:lumMod val="50000"/>
                  </a:schemeClr>
                </a:solidFill>
                <a:latin typeface="Times New Roman" panose="02020603050405020304" pitchFamily="18" charset="0"/>
                <a:cs typeface="Times New Roman" panose="02020603050405020304" pitchFamily="18" charset="0"/>
              </a:rPr>
              <a:t>Скоростной бег на коньках – вид конькобежного спорта, в котором надо пройти определенную дистанцию на ледовом стадионе по замкнутому кругу.</a:t>
            </a:r>
          </a:p>
          <a:p>
            <a:pPr algn="just"/>
            <a:r>
              <a:rPr lang="ru-RU" b="1" dirty="0" smtClean="0">
                <a:solidFill>
                  <a:schemeClr val="tx2">
                    <a:lumMod val="50000"/>
                  </a:schemeClr>
                </a:solidFill>
                <a:latin typeface="Times New Roman" panose="02020603050405020304" pitchFamily="18" charset="0"/>
                <a:cs typeface="Times New Roman" panose="02020603050405020304" pitchFamily="18" charset="0"/>
              </a:rPr>
              <a:t>	Участники соревнований бегут парами. Один – по внешней дорожке стадиона, а другой – по внутренней. Поскольку внешняя </a:t>
            </a:r>
            <a:r>
              <a:rPr lang="ru-RU" b="1" dirty="0">
                <a:solidFill>
                  <a:schemeClr val="tx2">
                    <a:lumMod val="50000"/>
                  </a:schemeClr>
                </a:solidFill>
                <a:latin typeface="Times New Roman" panose="02020603050405020304" pitchFamily="18" charset="0"/>
                <a:cs typeface="Times New Roman" panose="02020603050405020304" pitchFamily="18" charset="0"/>
              </a:rPr>
              <a:t>д</a:t>
            </a:r>
            <a:r>
              <a:rPr lang="ru-RU" b="1" dirty="0" smtClean="0">
                <a:solidFill>
                  <a:schemeClr val="tx2">
                    <a:lumMod val="50000"/>
                  </a:schemeClr>
                </a:solidFill>
                <a:latin typeface="Times New Roman" panose="02020603050405020304" pitchFamily="18" charset="0"/>
                <a:cs typeface="Times New Roman" panose="02020603050405020304" pitchFamily="18" charset="0"/>
              </a:rPr>
              <a:t>орожка немного длиннее внутренней, спортсмены время от времени меняются дорожками.</a:t>
            </a:r>
          </a:p>
          <a:p>
            <a:pPr algn="just"/>
            <a:r>
              <a:rPr lang="ru-RU" b="1" dirty="0" smtClean="0">
                <a:solidFill>
                  <a:schemeClr val="tx2">
                    <a:lumMod val="50000"/>
                  </a:schemeClr>
                </a:solidFill>
                <a:latin typeface="Times New Roman" panose="02020603050405020304" pitchFamily="18" charset="0"/>
                <a:cs typeface="Times New Roman" panose="02020603050405020304" pitchFamily="18" charset="0"/>
              </a:rPr>
              <a:t>	Главным предметом экипировки конькобежца являются коньки. Они должны быть с длинными тонкими прямыми лезвиями. Конькобежцу необходим также гоночный обтягивающий костюм с обтягивающим капюшоном – для уменьшения сопротивления воздуха.</a:t>
            </a:r>
            <a:endParaRPr lang="ru-RU" b="1" dirty="0">
              <a:solidFill>
                <a:schemeClr val="tx2">
                  <a:lumMod val="50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824989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catherineasquithgallery.com/uploads/posts/2021-02/1613714199_64-p-myagkii-fon-dlya-prezentatsii-66.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001125" cy="6840538"/>
          </a:xfrm>
          <a:prstGeom prst="rect">
            <a:avLst/>
          </a:prstGeom>
          <a:noFill/>
          <a:extLst>
            <a:ext uri="{909E8E84-426E-40DD-AFC4-6F175D3DCCD1}">
              <a14:hiddenFill xmlns:a14="http://schemas.microsoft.com/office/drawing/2010/main">
                <a:solidFill>
                  <a:srgbClr val="FFFFFF"/>
                </a:solidFill>
              </a14:hiddenFill>
            </a:ext>
          </a:extLst>
        </p:spPr>
      </p:pic>
      <p:pic>
        <p:nvPicPr>
          <p:cNvPr id="4" name="image6.jpeg"/>
          <p:cNvPicPr/>
          <p:nvPr/>
        </p:nvPicPr>
        <p:blipFill rotWithShape="1">
          <a:blip r:embed="rId3" cstate="email">
            <a:extLst>
              <a:ext uri="{28A0092B-C50C-407E-A947-70E740481C1C}">
                <a14:useLocalDpi xmlns:a14="http://schemas.microsoft.com/office/drawing/2010/main"/>
              </a:ext>
            </a:extLst>
          </a:blip>
          <a:srcRect/>
          <a:stretch/>
        </p:blipFill>
        <p:spPr bwMode="auto">
          <a:xfrm>
            <a:off x="389356" y="331809"/>
            <a:ext cx="4111207" cy="6033271"/>
          </a:xfrm>
          <a:prstGeom prst="rect">
            <a:avLst/>
          </a:prstGeom>
          <a:ln>
            <a:noFill/>
          </a:ln>
          <a:extLst>
            <a:ext uri="{53640926-AAD7-44D8-BBD7-CCE9431645EC}">
              <a14:shadowObscured xmlns:a14="http://schemas.microsoft.com/office/drawing/2010/main"/>
            </a:ext>
          </a:extLst>
        </p:spPr>
      </p:pic>
      <p:sp>
        <p:nvSpPr>
          <p:cNvPr id="2" name="TextBox 1"/>
          <p:cNvSpPr txBox="1"/>
          <p:nvPr/>
        </p:nvSpPr>
        <p:spPr>
          <a:xfrm>
            <a:off x="4571445" y="331809"/>
            <a:ext cx="4182090" cy="6446851"/>
          </a:xfrm>
          <a:prstGeom prst="rect">
            <a:avLst/>
          </a:prstGeom>
          <a:noFill/>
        </p:spPr>
        <p:txBody>
          <a:bodyPr wrap="square" lIns="90516" tIns="45258" rIns="90516" bIns="45258" rtlCol="0">
            <a:spAutoFit/>
          </a:bodyPr>
          <a:lstStyle/>
          <a:p>
            <a:pPr algn="ctr"/>
            <a:r>
              <a:rPr lang="ru-RU" b="1" u="sng" dirty="0" smtClean="0">
                <a:solidFill>
                  <a:schemeClr val="tx2">
                    <a:lumMod val="50000"/>
                  </a:schemeClr>
                </a:solidFill>
                <a:latin typeface="Times New Roman" panose="02020603050405020304" pitchFamily="18" charset="0"/>
                <a:cs typeface="Times New Roman" panose="02020603050405020304" pitchFamily="18" charset="0"/>
              </a:rPr>
              <a:t>ЛЫЖНОЕ ДВОЕБОРЬЕ</a:t>
            </a:r>
          </a:p>
          <a:p>
            <a:pPr algn="just"/>
            <a:r>
              <a:rPr lang="ru-RU" b="1" dirty="0" smtClean="0">
                <a:solidFill>
                  <a:schemeClr val="tx2">
                    <a:lumMod val="50000"/>
                  </a:schemeClr>
                </a:solidFill>
                <a:latin typeface="Times New Roman" panose="02020603050405020304" pitchFamily="18" charset="0"/>
                <a:cs typeface="Times New Roman" panose="02020603050405020304" pitchFamily="18" charset="0"/>
              </a:rPr>
              <a:t>	Лыжное двоеборье – это сочетание лыжных гонок и прыжков с нескольких видов трамплина (1 прыжок и гонка на 10 км).</a:t>
            </a:r>
          </a:p>
          <a:p>
            <a:pPr algn="just"/>
            <a:r>
              <a:rPr lang="ru-RU" b="1" dirty="0" smtClean="0">
                <a:solidFill>
                  <a:schemeClr val="tx2">
                    <a:lumMod val="50000"/>
                  </a:schemeClr>
                </a:solidFill>
                <a:latin typeface="Times New Roman" panose="02020603050405020304" pitchFamily="18" charset="0"/>
                <a:cs typeface="Times New Roman" panose="02020603050405020304" pitchFamily="18" charset="0"/>
              </a:rPr>
              <a:t>	Соединить прыжки на лыжах с трамплина с лыжными гонками придумали норвежцы. В Норвегии эта лыжная забава издавна была неизменной частью зимних праздников.</a:t>
            </a:r>
          </a:p>
          <a:p>
            <a:pPr algn="just"/>
            <a:r>
              <a:rPr lang="ru-RU" b="1" dirty="0" smtClean="0">
                <a:solidFill>
                  <a:schemeClr val="tx2">
                    <a:lumMod val="50000"/>
                  </a:schemeClr>
                </a:solidFill>
                <a:latin typeface="Times New Roman" panose="02020603050405020304" pitchFamily="18" charset="0"/>
                <a:cs typeface="Times New Roman" panose="02020603050405020304" pitchFamily="18" charset="0"/>
              </a:rPr>
              <a:t>	В настоящее время соревнования по лыжному двоеборью проходят в два дня. В первый день спортсмены – двоеборцы соревнуются в прыжках с трамплина. Во второй день эти спортсмены состязаются на лыжне.</a:t>
            </a:r>
          </a:p>
          <a:p>
            <a:pPr algn="just"/>
            <a:r>
              <a:rPr lang="ru-RU" b="1" dirty="0" smtClean="0">
                <a:solidFill>
                  <a:schemeClr val="tx2">
                    <a:lumMod val="50000"/>
                  </a:schemeClr>
                </a:solidFill>
                <a:latin typeface="Times New Roman" panose="02020603050405020304" pitchFamily="18" charset="0"/>
                <a:cs typeface="Times New Roman" panose="02020603050405020304" pitchFamily="18" charset="0"/>
              </a:rPr>
              <a:t>	Тот спортсмен, который прыгнул дальше всех, выходит на лыжную дистанцию первым. Двоеборье побеждает тот, кто первым приходит в лыжной гонке.</a:t>
            </a:r>
            <a:endParaRPr lang="ru-RU" b="1" dirty="0">
              <a:solidFill>
                <a:schemeClr val="tx2">
                  <a:lumMod val="50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883366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catherineasquithgallery.com/uploads/posts/2021-02/1613714199_64-p-myagkii-fon-dlya-prezentatsii-66.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001125" cy="6840538"/>
          </a:xfrm>
          <a:prstGeom prst="rect">
            <a:avLst/>
          </a:prstGeom>
          <a:noFill/>
          <a:extLst>
            <a:ext uri="{909E8E84-426E-40DD-AFC4-6F175D3DCCD1}">
              <a14:hiddenFill xmlns:a14="http://schemas.microsoft.com/office/drawing/2010/main">
                <a:solidFill>
                  <a:srgbClr val="FFFFFF"/>
                </a:solidFill>
              </a14:hiddenFill>
            </a:ext>
          </a:extLst>
        </p:spPr>
      </p:pic>
      <p:pic>
        <p:nvPicPr>
          <p:cNvPr id="3" name="image7.jpeg"/>
          <p:cNvPicPr/>
          <p:nvPr/>
        </p:nvPicPr>
        <p:blipFill rotWithShape="1">
          <a:blip r:embed="rId3" cstate="email">
            <a:extLst>
              <a:ext uri="{28A0092B-C50C-407E-A947-70E740481C1C}">
                <a14:useLocalDpi xmlns:a14="http://schemas.microsoft.com/office/drawing/2010/main"/>
              </a:ext>
            </a:extLst>
          </a:blip>
          <a:srcRect/>
          <a:stretch/>
        </p:blipFill>
        <p:spPr bwMode="auto">
          <a:xfrm>
            <a:off x="176707" y="331809"/>
            <a:ext cx="4252973" cy="5964725"/>
          </a:xfrm>
          <a:prstGeom prst="rect">
            <a:avLst/>
          </a:prstGeom>
          <a:ln>
            <a:noFill/>
          </a:ln>
          <a:extLst>
            <a:ext uri="{53640926-AAD7-44D8-BBD7-CCE9431645EC}">
              <a14:shadowObscured xmlns:a14="http://schemas.microsoft.com/office/drawing/2010/main"/>
            </a:ext>
          </a:extLst>
        </p:spPr>
      </p:pic>
      <p:sp>
        <p:nvSpPr>
          <p:cNvPr id="4" name="TextBox 3"/>
          <p:cNvSpPr txBox="1"/>
          <p:nvPr/>
        </p:nvSpPr>
        <p:spPr>
          <a:xfrm>
            <a:off x="4571445" y="259985"/>
            <a:ext cx="4252973" cy="6538949"/>
          </a:xfrm>
          <a:prstGeom prst="rect">
            <a:avLst/>
          </a:prstGeom>
          <a:noFill/>
        </p:spPr>
        <p:txBody>
          <a:bodyPr wrap="square" lIns="90516" tIns="45258" rIns="90516" bIns="45258" rtlCol="0">
            <a:spAutoFit/>
          </a:bodyPr>
          <a:lstStyle/>
          <a:p>
            <a:pPr algn="ctr"/>
            <a:r>
              <a:rPr lang="ru-RU" sz="2000" b="1" u="sng" dirty="0">
                <a:solidFill>
                  <a:schemeClr val="tx2">
                    <a:lumMod val="50000"/>
                  </a:schemeClr>
                </a:solidFill>
                <a:latin typeface="Times New Roman" panose="02020603050405020304" pitchFamily="18" charset="0"/>
                <a:cs typeface="Times New Roman" panose="02020603050405020304" pitchFamily="18" charset="0"/>
              </a:rPr>
              <a:t>ЛЫЖНЫЕ ГОНКИ</a:t>
            </a:r>
          </a:p>
          <a:p>
            <a:pPr algn="just"/>
            <a:r>
              <a:rPr lang="ru-RU" sz="2000" b="1" dirty="0">
                <a:solidFill>
                  <a:schemeClr val="tx2">
                    <a:lumMod val="50000"/>
                  </a:schemeClr>
                </a:solidFill>
                <a:latin typeface="Times New Roman" panose="02020603050405020304" pitchFamily="18" charset="0"/>
                <a:cs typeface="Times New Roman" panose="02020603050405020304" pitchFamily="18" charset="0"/>
              </a:rPr>
              <a:t>	Лыжи – плоские деревянные или пластиковые полозья для хождения или бега по снегу.  Они были изобретены человеком очень давно.</a:t>
            </a:r>
          </a:p>
          <a:p>
            <a:pPr algn="just"/>
            <a:r>
              <a:rPr lang="ru-RU" sz="2000" b="1" dirty="0">
                <a:solidFill>
                  <a:schemeClr val="tx2">
                    <a:lumMod val="50000"/>
                  </a:schemeClr>
                </a:solidFill>
                <a:latin typeface="Times New Roman" panose="02020603050405020304" pitchFamily="18" charset="0"/>
                <a:cs typeface="Times New Roman" panose="02020603050405020304" pitchFamily="18" charset="0"/>
              </a:rPr>
              <a:t>	Лыжные гонки считаются самым популярным видом лыжных соревнований. Задача спортсмена лыжника как можно быстрее преодолеть дистанцию на лыжах.</a:t>
            </a:r>
          </a:p>
          <a:p>
            <a:pPr algn="just"/>
            <a:r>
              <a:rPr lang="ru-RU" sz="2000" b="1" dirty="0">
                <a:solidFill>
                  <a:schemeClr val="tx2">
                    <a:lumMod val="50000"/>
                  </a:schemeClr>
                </a:solidFill>
                <a:latin typeface="Times New Roman" panose="02020603050405020304" pitchFamily="18" charset="0"/>
                <a:cs typeface="Times New Roman" panose="02020603050405020304" pitchFamily="18" charset="0"/>
              </a:rPr>
              <a:t>	Существует два стиля передвижения на лыжах: классический и свободный. При классическом стиле лыжник проходит по подготовленной лыжне. Свободный стиль называют еще «коньковой ход», когда лыжник передвигается как будто на коньках.</a:t>
            </a:r>
            <a:endParaRPr lang="ru-RU" sz="2000" b="1" dirty="0">
              <a:solidFill>
                <a:schemeClr val="tx2">
                  <a:lumMod val="50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634240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catherineasquithgallery.com/uploads/posts/2021-02/1613714199_64-p-myagkii-fon-dlya-prezentatsii-66.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6087" y="-40"/>
            <a:ext cx="9027212" cy="6860363"/>
          </a:xfrm>
          <a:prstGeom prst="rect">
            <a:avLst/>
          </a:prstGeom>
          <a:noFill/>
          <a:extLst>
            <a:ext uri="{909E8E84-426E-40DD-AFC4-6F175D3DCCD1}">
              <a14:hiddenFill xmlns:a14="http://schemas.microsoft.com/office/drawing/2010/main">
                <a:solidFill>
                  <a:srgbClr val="FFFFFF"/>
                </a:solidFill>
              </a14:hiddenFill>
            </a:ext>
          </a:extLst>
        </p:spPr>
      </p:pic>
      <p:pic>
        <p:nvPicPr>
          <p:cNvPr id="3" name="image8.jpeg"/>
          <p:cNvPicPr/>
          <p:nvPr/>
        </p:nvPicPr>
        <p:blipFill rotWithShape="1">
          <a:blip r:embed="rId3" cstate="email">
            <a:extLst>
              <a:ext uri="{28A0092B-C50C-407E-A947-70E740481C1C}">
                <a14:useLocalDpi xmlns:a14="http://schemas.microsoft.com/office/drawing/2010/main"/>
              </a:ext>
            </a:extLst>
          </a:blip>
          <a:srcRect/>
          <a:stretch/>
        </p:blipFill>
        <p:spPr bwMode="auto">
          <a:xfrm>
            <a:off x="176707" y="335831"/>
            <a:ext cx="4252973" cy="5929193"/>
          </a:xfrm>
          <a:prstGeom prst="rect">
            <a:avLst/>
          </a:prstGeom>
          <a:ln>
            <a:noFill/>
          </a:ln>
          <a:extLst>
            <a:ext uri="{53640926-AAD7-44D8-BBD7-CCE9431645EC}">
              <a14:shadowObscured xmlns:a14="http://schemas.microsoft.com/office/drawing/2010/main"/>
            </a:ext>
          </a:extLst>
        </p:spPr>
      </p:pic>
      <p:sp>
        <p:nvSpPr>
          <p:cNvPr id="2" name="TextBox 1"/>
          <p:cNvSpPr txBox="1"/>
          <p:nvPr/>
        </p:nvSpPr>
        <p:spPr>
          <a:xfrm>
            <a:off x="4642328" y="331810"/>
            <a:ext cx="4111207" cy="6170557"/>
          </a:xfrm>
          <a:prstGeom prst="rect">
            <a:avLst/>
          </a:prstGeom>
          <a:noFill/>
        </p:spPr>
        <p:txBody>
          <a:bodyPr wrap="square" lIns="90516" tIns="45258" rIns="90516" bIns="45258" rtlCol="0">
            <a:spAutoFit/>
          </a:bodyPr>
          <a:lstStyle/>
          <a:p>
            <a:pPr algn="ctr"/>
            <a:r>
              <a:rPr lang="ru-RU" b="1" u="sng" dirty="0" smtClean="0">
                <a:solidFill>
                  <a:schemeClr val="tx2">
                    <a:lumMod val="50000"/>
                  </a:schemeClr>
                </a:solidFill>
                <a:latin typeface="Times New Roman" panose="02020603050405020304" pitchFamily="18" charset="0"/>
                <a:cs typeface="Times New Roman" panose="02020603050405020304" pitchFamily="18" charset="0"/>
              </a:rPr>
              <a:t>ПРЫЖКИ С ТРАМПЛИНА</a:t>
            </a:r>
          </a:p>
          <a:p>
            <a:pPr algn="just"/>
            <a:r>
              <a:rPr lang="ru-RU" b="1" dirty="0" smtClean="0">
                <a:solidFill>
                  <a:schemeClr val="tx2">
                    <a:lumMod val="50000"/>
                  </a:schemeClr>
                </a:solidFill>
                <a:latin typeface="Times New Roman" panose="02020603050405020304" pitchFamily="18" charset="0"/>
                <a:cs typeface="Times New Roman" panose="02020603050405020304" pitchFamily="18" charset="0"/>
              </a:rPr>
              <a:t>	Прыжки на лыжах с трамплина – вид спорта, включающий прыжки на лыжах со специально оборудованных трамплинов.</a:t>
            </a:r>
          </a:p>
          <a:p>
            <a:pPr algn="just"/>
            <a:r>
              <a:rPr lang="ru-RU" b="1" dirty="0" smtClean="0">
                <a:solidFill>
                  <a:schemeClr val="tx2">
                    <a:lumMod val="50000"/>
                  </a:schemeClr>
                </a:solidFill>
                <a:latin typeface="Times New Roman" panose="02020603050405020304" pitchFamily="18" charset="0"/>
                <a:cs typeface="Times New Roman" panose="02020603050405020304" pitchFamily="18" charset="0"/>
              </a:rPr>
              <a:t>	Трамплин – это сооружение, от которого отталкиваются для прыжка. Трамплины могут быть разными по высоте – 70, 90 и 120м. От спортсмена требуются смелость, быстрота и четкая координация движений.</a:t>
            </a:r>
          </a:p>
          <a:p>
            <a:pPr algn="just"/>
            <a:r>
              <a:rPr lang="ru-RU" b="1" dirty="0" smtClean="0">
                <a:solidFill>
                  <a:schemeClr val="tx2">
                    <a:lumMod val="50000"/>
                  </a:schemeClr>
                </a:solidFill>
                <a:latin typeface="Times New Roman" panose="02020603050405020304" pitchFamily="18" charset="0"/>
                <a:cs typeface="Times New Roman" panose="02020603050405020304" pitchFamily="18" charset="0"/>
              </a:rPr>
              <a:t>	Полет – самый зрелищный и опасный момент прыжка. Спортсмен «ложится»  на воздушную подушку, которая проносит его на сотню метров вперед. Его тело наклоняется вперед и вытягивается. Лететь надо ровно: лыжи не болтаются, руки рядом с корпусом. Но самое сложное – красиво приземлиться</a:t>
            </a:r>
            <a:r>
              <a:rPr lang="ru-RU" dirty="0" smtClean="0"/>
              <a:t>. </a:t>
            </a:r>
            <a:endParaRPr lang="ru-RU" dirty="0"/>
          </a:p>
        </p:txBody>
      </p:sp>
    </p:spTree>
    <p:extLst>
      <p:ext uri="{BB962C8B-B14F-4D97-AF65-F5344CB8AC3E}">
        <p14:creationId xmlns:p14="http://schemas.microsoft.com/office/powerpoint/2010/main" val="1569187369"/>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288</TotalTime>
  <Words>47</Words>
  <Application>Microsoft Office PowerPoint</Application>
  <PresentationFormat>Произвольный</PresentationFormat>
  <Paragraphs>71</Paragraphs>
  <Slides>16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16</vt:i4>
      </vt:variant>
    </vt:vector>
  </HeadingPairs>
  <TitlesOfParts>
    <vt:vector size="17" baseType="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Алексей</dc:creator>
  <cp:lastModifiedBy>Алексей</cp:lastModifiedBy>
  <cp:revision>44</cp:revision>
  <dcterms:created xsi:type="dcterms:W3CDTF">2022-02-06T14:39:54Z</dcterms:created>
  <dcterms:modified xsi:type="dcterms:W3CDTF">2023-02-15T21:46:47Z</dcterms:modified>
</cp:coreProperties>
</file>