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911" autoAdjust="0"/>
    <p:restoredTop sz="94660"/>
  </p:normalViewPr>
  <p:slideViewPr>
    <p:cSldViewPr>
      <p:cViewPr varScale="1">
        <p:scale>
          <a:sx n="76" d="100"/>
          <a:sy n="76" d="100"/>
        </p:scale>
        <p:origin x="-3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6B75F4-7D6C-4117-843C-2B8B28FCB5C7}" type="doc">
      <dgm:prSet loTypeId="urn:microsoft.com/office/officeart/2005/8/layout/default#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38CCDC4-BBC0-4C01-8CC6-ECAE2301635D}">
      <dgm:prSet phldrT="[Текст]"/>
      <dgm:spPr/>
      <dgm:t>
        <a:bodyPr/>
        <a:lstStyle/>
        <a:p>
          <a:r>
            <a:rPr lang="ru-RU" dirty="0" smtClean="0"/>
            <a:t>тепловое (излишний нагрев)</a:t>
          </a:r>
          <a:endParaRPr lang="ru-RU" dirty="0"/>
        </a:p>
      </dgm:t>
    </dgm:pt>
    <dgm:pt modelId="{4E905A51-CDF2-4871-8CAC-167F4063CFC9}" type="parTrans" cxnId="{929F3FA5-9FEA-4DEE-BADC-694C51C47608}">
      <dgm:prSet/>
      <dgm:spPr/>
      <dgm:t>
        <a:bodyPr/>
        <a:lstStyle/>
        <a:p>
          <a:endParaRPr lang="ru-RU"/>
        </a:p>
      </dgm:t>
    </dgm:pt>
    <dgm:pt modelId="{0DA6B2CB-5588-49BA-B130-B4257BC483E9}" type="sibTrans" cxnId="{929F3FA5-9FEA-4DEE-BADC-694C51C47608}">
      <dgm:prSet/>
      <dgm:spPr/>
      <dgm:t>
        <a:bodyPr/>
        <a:lstStyle/>
        <a:p>
          <a:endParaRPr lang="ru-RU"/>
        </a:p>
      </dgm:t>
    </dgm:pt>
    <dgm:pt modelId="{536FA4EC-6415-4489-BF68-E78021C40432}">
      <dgm:prSet phldrT="[Текст]"/>
      <dgm:spPr/>
      <dgm:t>
        <a:bodyPr/>
        <a:lstStyle/>
        <a:p>
          <a:r>
            <a:rPr lang="ru-RU" dirty="0" smtClean="0"/>
            <a:t>световое (излишнее освещение)</a:t>
          </a:r>
          <a:endParaRPr lang="ru-RU" dirty="0"/>
        </a:p>
      </dgm:t>
    </dgm:pt>
    <dgm:pt modelId="{33E78959-1A23-4A64-81D6-82B8FD49A021}" type="parTrans" cxnId="{69F3FC0D-9CDF-43D6-9363-D6348630FBC5}">
      <dgm:prSet/>
      <dgm:spPr/>
      <dgm:t>
        <a:bodyPr/>
        <a:lstStyle/>
        <a:p>
          <a:endParaRPr lang="ru-RU"/>
        </a:p>
      </dgm:t>
    </dgm:pt>
    <dgm:pt modelId="{22D0D72D-0619-433A-934F-37A1B003A1B8}" type="sibTrans" cxnId="{69F3FC0D-9CDF-43D6-9363-D6348630FBC5}">
      <dgm:prSet/>
      <dgm:spPr/>
      <dgm:t>
        <a:bodyPr/>
        <a:lstStyle/>
        <a:p>
          <a:endParaRPr lang="ru-RU"/>
        </a:p>
      </dgm:t>
    </dgm:pt>
    <dgm:pt modelId="{055E947B-0712-4A69-BFE2-CDCB117AC3DC}">
      <dgm:prSet phldrT="[Текст]"/>
      <dgm:spPr/>
      <dgm:t>
        <a:bodyPr/>
        <a:lstStyle/>
        <a:p>
          <a:r>
            <a:rPr lang="ru-RU" dirty="0" smtClean="0"/>
            <a:t>шумовое</a:t>
          </a:r>
          <a:endParaRPr lang="ru-RU" dirty="0"/>
        </a:p>
      </dgm:t>
    </dgm:pt>
    <dgm:pt modelId="{B38B6A79-60D7-40FF-918F-5C90AE75A63A}" type="parTrans" cxnId="{12804D1D-0CA6-4110-83F5-CC7F9894D541}">
      <dgm:prSet/>
      <dgm:spPr/>
      <dgm:t>
        <a:bodyPr/>
        <a:lstStyle/>
        <a:p>
          <a:endParaRPr lang="ru-RU"/>
        </a:p>
      </dgm:t>
    </dgm:pt>
    <dgm:pt modelId="{C60B0FDD-3D0C-4440-B97A-0165BB312222}" type="sibTrans" cxnId="{12804D1D-0CA6-4110-83F5-CC7F9894D541}">
      <dgm:prSet/>
      <dgm:spPr/>
      <dgm:t>
        <a:bodyPr/>
        <a:lstStyle/>
        <a:p>
          <a:endParaRPr lang="ru-RU"/>
        </a:p>
      </dgm:t>
    </dgm:pt>
    <dgm:pt modelId="{41E5CAE8-BB2A-4F96-9C26-C29F648D318B}">
      <dgm:prSet phldrT="[Текст]"/>
      <dgm:spPr/>
      <dgm:t>
        <a:bodyPr/>
        <a:lstStyle/>
        <a:p>
          <a:r>
            <a:rPr lang="ru-RU" dirty="0" smtClean="0"/>
            <a:t>электромагнитное</a:t>
          </a:r>
          <a:endParaRPr lang="ru-RU" dirty="0"/>
        </a:p>
      </dgm:t>
    </dgm:pt>
    <dgm:pt modelId="{B75660E9-47B9-4F4A-B7B4-139884944BDC}" type="parTrans" cxnId="{2C2E187C-A8F4-49DF-B085-D08666510BC8}">
      <dgm:prSet/>
      <dgm:spPr/>
      <dgm:t>
        <a:bodyPr/>
        <a:lstStyle/>
        <a:p>
          <a:endParaRPr lang="ru-RU"/>
        </a:p>
      </dgm:t>
    </dgm:pt>
    <dgm:pt modelId="{5CBA47BB-95F1-4A7C-816A-CCB2735507CD}" type="sibTrans" cxnId="{2C2E187C-A8F4-49DF-B085-D08666510BC8}">
      <dgm:prSet/>
      <dgm:spPr/>
      <dgm:t>
        <a:bodyPr/>
        <a:lstStyle/>
        <a:p>
          <a:endParaRPr lang="ru-RU"/>
        </a:p>
      </dgm:t>
    </dgm:pt>
    <dgm:pt modelId="{D9500EEC-F303-430A-B2BF-E77660362AA6}">
      <dgm:prSet phldrT="[Текст]"/>
      <dgm:spPr/>
      <dgm:t>
        <a:bodyPr/>
        <a:lstStyle/>
        <a:p>
          <a:r>
            <a:rPr lang="ru-RU" dirty="0" smtClean="0"/>
            <a:t>радиоактивное</a:t>
          </a:r>
          <a:endParaRPr lang="ru-RU" dirty="0"/>
        </a:p>
      </dgm:t>
    </dgm:pt>
    <dgm:pt modelId="{68DC7E19-568C-4EDE-9177-9441BFC39BFA}" type="parTrans" cxnId="{9ED45353-4265-4EA8-ABCE-A0A89870937B}">
      <dgm:prSet/>
      <dgm:spPr/>
      <dgm:t>
        <a:bodyPr/>
        <a:lstStyle/>
        <a:p>
          <a:endParaRPr lang="ru-RU"/>
        </a:p>
      </dgm:t>
    </dgm:pt>
    <dgm:pt modelId="{032E4127-6351-4584-8183-7C03BEB6F62E}" type="sibTrans" cxnId="{9ED45353-4265-4EA8-ABCE-A0A89870937B}">
      <dgm:prSet/>
      <dgm:spPr/>
      <dgm:t>
        <a:bodyPr/>
        <a:lstStyle/>
        <a:p>
          <a:endParaRPr lang="ru-RU"/>
        </a:p>
      </dgm:t>
    </dgm:pt>
    <dgm:pt modelId="{0714A2D8-05B9-4C48-99D3-EEBA3D4F1A95}" type="pres">
      <dgm:prSet presAssocID="{B66B75F4-7D6C-4117-843C-2B8B28FCB5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5F2059-71B5-4A33-BD2D-527923BA13CC}" type="pres">
      <dgm:prSet presAssocID="{538CCDC4-BBC0-4C01-8CC6-ECAE230163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2E67B-87EA-438F-8138-B09AF2829934}" type="pres">
      <dgm:prSet presAssocID="{0DA6B2CB-5588-49BA-B130-B4257BC483E9}" presName="sibTrans" presStyleCnt="0"/>
      <dgm:spPr/>
    </dgm:pt>
    <dgm:pt modelId="{9090DE1E-E6AF-42D8-8DBA-C15576E6C3D7}" type="pres">
      <dgm:prSet presAssocID="{536FA4EC-6415-4489-BF68-E78021C4043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1B5D7-75E4-406D-9993-0A60E1F90DE6}" type="pres">
      <dgm:prSet presAssocID="{22D0D72D-0619-433A-934F-37A1B003A1B8}" presName="sibTrans" presStyleCnt="0"/>
      <dgm:spPr/>
    </dgm:pt>
    <dgm:pt modelId="{7CBBC6F8-BC36-417F-A6DA-7D8CB2BF9854}" type="pres">
      <dgm:prSet presAssocID="{055E947B-0712-4A69-BFE2-CDCB117AC3D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46DCA-A2BA-44B0-A69E-96114719570B}" type="pres">
      <dgm:prSet presAssocID="{C60B0FDD-3D0C-4440-B97A-0165BB312222}" presName="sibTrans" presStyleCnt="0"/>
      <dgm:spPr/>
    </dgm:pt>
    <dgm:pt modelId="{CAD6810A-DAB4-413F-AF42-4001C0585C0D}" type="pres">
      <dgm:prSet presAssocID="{41E5CAE8-BB2A-4F96-9C26-C29F648D318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20FDC-F7E5-4764-B72A-D570DBF487BC}" type="pres">
      <dgm:prSet presAssocID="{5CBA47BB-95F1-4A7C-816A-CCB2735507CD}" presName="sibTrans" presStyleCnt="0"/>
      <dgm:spPr/>
    </dgm:pt>
    <dgm:pt modelId="{39DB687A-177A-4ED8-8916-EA17AECB22EE}" type="pres">
      <dgm:prSet presAssocID="{D9500EEC-F303-430A-B2BF-E77660362A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644FF9-02D5-419D-93A3-7835329B734E}" type="presOf" srcId="{055E947B-0712-4A69-BFE2-CDCB117AC3DC}" destId="{7CBBC6F8-BC36-417F-A6DA-7D8CB2BF9854}" srcOrd="0" destOrd="0" presId="urn:microsoft.com/office/officeart/2005/8/layout/default#1"/>
    <dgm:cxn modelId="{2C2E187C-A8F4-49DF-B085-D08666510BC8}" srcId="{B66B75F4-7D6C-4117-843C-2B8B28FCB5C7}" destId="{41E5CAE8-BB2A-4F96-9C26-C29F648D318B}" srcOrd="3" destOrd="0" parTransId="{B75660E9-47B9-4F4A-B7B4-139884944BDC}" sibTransId="{5CBA47BB-95F1-4A7C-816A-CCB2735507CD}"/>
    <dgm:cxn modelId="{60F169D7-EBE9-492E-A499-99B0D5603ABE}" type="presOf" srcId="{D9500EEC-F303-430A-B2BF-E77660362AA6}" destId="{39DB687A-177A-4ED8-8916-EA17AECB22EE}" srcOrd="0" destOrd="0" presId="urn:microsoft.com/office/officeart/2005/8/layout/default#1"/>
    <dgm:cxn modelId="{9ED45353-4265-4EA8-ABCE-A0A89870937B}" srcId="{B66B75F4-7D6C-4117-843C-2B8B28FCB5C7}" destId="{D9500EEC-F303-430A-B2BF-E77660362AA6}" srcOrd="4" destOrd="0" parTransId="{68DC7E19-568C-4EDE-9177-9441BFC39BFA}" sibTransId="{032E4127-6351-4584-8183-7C03BEB6F62E}"/>
    <dgm:cxn modelId="{2244AE5F-508D-4BBE-8F67-2D0D08E5131F}" type="presOf" srcId="{41E5CAE8-BB2A-4F96-9C26-C29F648D318B}" destId="{CAD6810A-DAB4-413F-AF42-4001C0585C0D}" srcOrd="0" destOrd="0" presId="urn:microsoft.com/office/officeart/2005/8/layout/default#1"/>
    <dgm:cxn modelId="{12804D1D-0CA6-4110-83F5-CC7F9894D541}" srcId="{B66B75F4-7D6C-4117-843C-2B8B28FCB5C7}" destId="{055E947B-0712-4A69-BFE2-CDCB117AC3DC}" srcOrd="2" destOrd="0" parTransId="{B38B6A79-60D7-40FF-918F-5C90AE75A63A}" sibTransId="{C60B0FDD-3D0C-4440-B97A-0165BB312222}"/>
    <dgm:cxn modelId="{75180EBD-1350-4AB9-AA6B-3A6CAD4A1FA1}" type="presOf" srcId="{536FA4EC-6415-4489-BF68-E78021C40432}" destId="{9090DE1E-E6AF-42D8-8DBA-C15576E6C3D7}" srcOrd="0" destOrd="0" presId="urn:microsoft.com/office/officeart/2005/8/layout/default#1"/>
    <dgm:cxn modelId="{929F3FA5-9FEA-4DEE-BADC-694C51C47608}" srcId="{B66B75F4-7D6C-4117-843C-2B8B28FCB5C7}" destId="{538CCDC4-BBC0-4C01-8CC6-ECAE2301635D}" srcOrd="0" destOrd="0" parTransId="{4E905A51-CDF2-4871-8CAC-167F4063CFC9}" sibTransId="{0DA6B2CB-5588-49BA-B130-B4257BC483E9}"/>
    <dgm:cxn modelId="{E5C23B85-A292-429F-A67D-776BEC874FCB}" type="presOf" srcId="{538CCDC4-BBC0-4C01-8CC6-ECAE2301635D}" destId="{455F2059-71B5-4A33-BD2D-527923BA13CC}" srcOrd="0" destOrd="0" presId="urn:microsoft.com/office/officeart/2005/8/layout/default#1"/>
    <dgm:cxn modelId="{0CFCB35A-873E-428E-8C07-53D3FC0150E6}" type="presOf" srcId="{B66B75F4-7D6C-4117-843C-2B8B28FCB5C7}" destId="{0714A2D8-05B9-4C48-99D3-EEBA3D4F1A95}" srcOrd="0" destOrd="0" presId="urn:microsoft.com/office/officeart/2005/8/layout/default#1"/>
    <dgm:cxn modelId="{69F3FC0D-9CDF-43D6-9363-D6348630FBC5}" srcId="{B66B75F4-7D6C-4117-843C-2B8B28FCB5C7}" destId="{536FA4EC-6415-4489-BF68-E78021C40432}" srcOrd="1" destOrd="0" parTransId="{33E78959-1A23-4A64-81D6-82B8FD49A021}" sibTransId="{22D0D72D-0619-433A-934F-37A1B003A1B8}"/>
    <dgm:cxn modelId="{360AC74A-A50D-4CCB-9BE8-DBA5BE88ED2D}" type="presParOf" srcId="{0714A2D8-05B9-4C48-99D3-EEBA3D4F1A95}" destId="{455F2059-71B5-4A33-BD2D-527923BA13CC}" srcOrd="0" destOrd="0" presId="urn:microsoft.com/office/officeart/2005/8/layout/default#1"/>
    <dgm:cxn modelId="{2545100C-5B3F-41E2-B967-8D1C3D0830EB}" type="presParOf" srcId="{0714A2D8-05B9-4C48-99D3-EEBA3D4F1A95}" destId="{B502E67B-87EA-438F-8138-B09AF2829934}" srcOrd="1" destOrd="0" presId="urn:microsoft.com/office/officeart/2005/8/layout/default#1"/>
    <dgm:cxn modelId="{2BB60F59-388A-4F9D-92D0-3683A31F588B}" type="presParOf" srcId="{0714A2D8-05B9-4C48-99D3-EEBA3D4F1A95}" destId="{9090DE1E-E6AF-42D8-8DBA-C15576E6C3D7}" srcOrd="2" destOrd="0" presId="urn:microsoft.com/office/officeart/2005/8/layout/default#1"/>
    <dgm:cxn modelId="{88E7068D-579A-4D97-99CD-592BF675A373}" type="presParOf" srcId="{0714A2D8-05B9-4C48-99D3-EEBA3D4F1A95}" destId="{2731B5D7-75E4-406D-9993-0A60E1F90DE6}" srcOrd="3" destOrd="0" presId="urn:microsoft.com/office/officeart/2005/8/layout/default#1"/>
    <dgm:cxn modelId="{06DEB246-4735-476C-9C8F-5F2937C87DFA}" type="presParOf" srcId="{0714A2D8-05B9-4C48-99D3-EEBA3D4F1A95}" destId="{7CBBC6F8-BC36-417F-A6DA-7D8CB2BF9854}" srcOrd="4" destOrd="0" presId="urn:microsoft.com/office/officeart/2005/8/layout/default#1"/>
    <dgm:cxn modelId="{22A0FD0C-80E6-46DE-BEF1-99BFFEECC2F5}" type="presParOf" srcId="{0714A2D8-05B9-4C48-99D3-EEBA3D4F1A95}" destId="{7F746DCA-A2BA-44B0-A69E-96114719570B}" srcOrd="5" destOrd="0" presId="urn:microsoft.com/office/officeart/2005/8/layout/default#1"/>
    <dgm:cxn modelId="{93043B88-5FE9-4252-8915-8E07058E4972}" type="presParOf" srcId="{0714A2D8-05B9-4C48-99D3-EEBA3D4F1A95}" destId="{CAD6810A-DAB4-413F-AF42-4001C0585C0D}" srcOrd="6" destOrd="0" presId="urn:microsoft.com/office/officeart/2005/8/layout/default#1"/>
    <dgm:cxn modelId="{9F869D33-A372-40BB-8206-DC932648FB7B}" type="presParOf" srcId="{0714A2D8-05B9-4C48-99D3-EEBA3D4F1A95}" destId="{F0F20FDC-F7E5-4764-B72A-D570DBF487BC}" srcOrd="7" destOrd="0" presId="urn:microsoft.com/office/officeart/2005/8/layout/default#1"/>
    <dgm:cxn modelId="{47F7EF78-229F-4EC3-B7A7-E497A3B3901D}" type="presParOf" srcId="{0714A2D8-05B9-4C48-99D3-EEBA3D4F1A95}" destId="{39DB687A-177A-4ED8-8916-EA17AECB22E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F2059-71B5-4A33-BD2D-527923BA13CC}">
      <dsp:nvSpPr>
        <dsp:cNvPr id="0" name=""/>
        <dsp:cNvSpPr/>
      </dsp:nvSpPr>
      <dsp:spPr>
        <a:xfrm>
          <a:off x="923894" y="2232"/>
          <a:ext cx="2283783" cy="1370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тепловое (излишний нагрев)</a:t>
          </a:r>
          <a:endParaRPr lang="ru-RU" sz="1900" kern="1200" dirty="0"/>
        </a:p>
      </dsp:txBody>
      <dsp:txXfrm>
        <a:off x="923894" y="2232"/>
        <a:ext cx="2283783" cy="1370270"/>
      </dsp:txXfrm>
    </dsp:sp>
    <dsp:sp modelId="{9090DE1E-E6AF-42D8-8DBA-C15576E6C3D7}">
      <dsp:nvSpPr>
        <dsp:cNvPr id="0" name=""/>
        <dsp:cNvSpPr/>
      </dsp:nvSpPr>
      <dsp:spPr>
        <a:xfrm>
          <a:off x="3436056" y="2232"/>
          <a:ext cx="2283783" cy="1370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световое (излишнее освещение)</a:t>
          </a:r>
          <a:endParaRPr lang="ru-RU" sz="1900" kern="1200" dirty="0"/>
        </a:p>
      </dsp:txBody>
      <dsp:txXfrm>
        <a:off x="3436056" y="2232"/>
        <a:ext cx="2283783" cy="1370270"/>
      </dsp:txXfrm>
    </dsp:sp>
    <dsp:sp modelId="{7CBBC6F8-BC36-417F-A6DA-7D8CB2BF9854}">
      <dsp:nvSpPr>
        <dsp:cNvPr id="0" name=""/>
        <dsp:cNvSpPr/>
      </dsp:nvSpPr>
      <dsp:spPr>
        <a:xfrm>
          <a:off x="923894" y="1600880"/>
          <a:ext cx="2283783" cy="1370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шумовое</a:t>
          </a:r>
          <a:endParaRPr lang="ru-RU" sz="1900" kern="1200" dirty="0"/>
        </a:p>
      </dsp:txBody>
      <dsp:txXfrm>
        <a:off x="923894" y="1600880"/>
        <a:ext cx="2283783" cy="1370270"/>
      </dsp:txXfrm>
    </dsp:sp>
    <dsp:sp modelId="{CAD6810A-DAB4-413F-AF42-4001C0585C0D}">
      <dsp:nvSpPr>
        <dsp:cNvPr id="0" name=""/>
        <dsp:cNvSpPr/>
      </dsp:nvSpPr>
      <dsp:spPr>
        <a:xfrm>
          <a:off x="3436056" y="1600880"/>
          <a:ext cx="2283783" cy="1370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электромагнитное</a:t>
          </a:r>
          <a:endParaRPr lang="ru-RU" sz="1900" kern="1200" dirty="0"/>
        </a:p>
      </dsp:txBody>
      <dsp:txXfrm>
        <a:off x="3436056" y="1600880"/>
        <a:ext cx="2283783" cy="1370270"/>
      </dsp:txXfrm>
    </dsp:sp>
    <dsp:sp modelId="{39DB687A-177A-4ED8-8916-EA17AECB22EE}">
      <dsp:nvSpPr>
        <dsp:cNvPr id="0" name=""/>
        <dsp:cNvSpPr/>
      </dsp:nvSpPr>
      <dsp:spPr>
        <a:xfrm>
          <a:off x="2179975" y="3199529"/>
          <a:ext cx="2283783" cy="13702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радиоактивное</a:t>
          </a:r>
          <a:endParaRPr lang="ru-RU" sz="1900" kern="1200" dirty="0"/>
        </a:p>
      </dsp:txBody>
      <dsp:txXfrm>
        <a:off x="2179975" y="3199529"/>
        <a:ext cx="2283783" cy="1370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4B82B-754E-4BC2-A8B9-2D7C41EE6B88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2E559-13A1-4064-A911-0B9A50916B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248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2E559-13A1-4064-A911-0B9A50916B1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623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www.neoteo.com/Portals/0/imagenes/cache/BB23x550y10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4.radikal.ru/i146/0904/95/9ff05bda57c2.jpg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zoovet.ru/fotoalbum/153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kvartvopros-dm.ru/wp-content/031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www.systems.izhev.ru/image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hyperlink" Target="http://img-2004-12.photosight.ru/24/71020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dailymail.co.uk/i/pix/2007/08_03/laptopsilverDM2208_468x402.jpg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bms.24open.ru/images/a47946bea541591db10a9f0468cfa9a5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mi2.ru/data/fckuploads/press_02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nns.ru/uploads/posts/1185967342_our_friends_1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5.jpeg"/><Relationship Id="rId3" Type="http://schemas.openxmlformats.org/officeDocument/2006/relationships/diagramLayout" Target="../diagrams/layout1.xml"/><Relationship Id="rId7" Type="http://schemas.openxmlformats.org/officeDocument/2006/relationships/hyperlink" Target="http://www.e-crimea.info/pictures/h_7Vldi4H6cPosgKaWS5RA80XCmMbUEenw_.jpg" TargetMode="External"/><Relationship Id="rId12" Type="http://schemas.openxmlformats.org/officeDocument/2006/relationships/hyperlink" Target="http://assets1.lookatme.ru/7868167526/assets/article_image-image/f8/ed/219444/article_image-image-article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4.jpe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7.jpeg"/><Relationship Id="rId10" Type="http://schemas.openxmlformats.org/officeDocument/2006/relationships/hyperlink" Target="http://www.el-kaluga.ru/images/meteorit/i/6776.jpg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928670"/>
            <a:ext cx="5143536" cy="75564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Экология жилища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лексей\Desktop\экология\immagine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00240"/>
            <a:ext cx="4933952" cy="43070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642918"/>
            <a:ext cx="871543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Присмотрись к проводам от электроприборов. Как они лежат? Беспорядочным клубком, который не распутывался со времен Всемирного потопа? Да еще прямо под кроватью? А ты удивляешься, почему утром просыпаешься с такой же тяжелой головой, с какой вечером лег спать! Провода, лежащие беспорядочно или свернутые колечком, создают большое электромагнитное поле.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В качестве профилактической меры лучше выключать из розеток все электроприборы, находящиеся рядом со спальным местом, даже ночник на прикроватном столике, и ни в коем случае не заряжать мобильный телефон у изголовья. Кроме того, не включай одновременно слишком много техники, если тебе не нужно все и сразу. Не закрепляй провода по периметру комнаты, и особенно за кроватью или диваном, где ты проводишь много времени. Кабели от интернета и телефона – исключение. Это очень маломощные кабели, и их бояться не стоит. </a:t>
            </a:r>
          </a:p>
        </p:txBody>
      </p:sp>
      <p:pic>
        <p:nvPicPr>
          <p:cNvPr id="7" name="Picture 6" descr="Картинка 5 из 33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6422" b="4587"/>
          <a:stretch>
            <a:fillRect/>
          </a:stretch>
        </p:blipFill>
        <p:spPr bwMode="auto">
          <a:xfrm>
            <a:off x="500034" y="4857760"/>
            <a:ext cx="2466443" cy="1643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0" descr="Картинка 3 из 44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5039" b="7055"/>
          <a:stretch>
            <a:fillRect/>
          </a:stretch>
        </p:blipFill>
        <p:spPr bwMode="auto">
          <a:xfrm>
            <a:off x="3357554" y="4857760"/>
            <a:ext cx="2492165" cy="1643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Картинка 35 из 44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4857760"/>
            <a:ext cx="2470355" cy="1643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85720" y="857232"/>
            <a:ext cx="492922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Микроклимат:</a:t>
            </a:r>
          </a:p>
          <a:p>
            <a:pPr algn="just"/>
            <a:r>
              <a:rPr kumimoji="0" lang="ru-RU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Микроклимат складывается из нескольких параметров: влажность, температура и движение воздуха. Если использовать только синтетические материалы, свежий воздух не проникает в комнату и влажность увеличивается, а если какой-то материал (например, гипсокартон) поглощает влагу, воздух, наоборот, становится слишком сухим.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Растения – наши домашние экологические агенты: они восстанавливают комфортный микроклимат и борются со всеми вредителями сразу.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Кондиционеры, ионизаторы, озонаторы оздоравливают воздух и улучшают микроклимат в помещении. Лучший вариант – очистители на водной основе. </a:t>
            </a:r>
          </a:p>
        </p:txBody>
      </p:sp>
      <p:pic>
        <p:nvPicPr>
          <p:cNvPr id="7" name="Picture 22" descr="Картинка 2 из 33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071546"/>
            <a:ext cx="3214710" cy="24125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0" descr="Картинка 38 из 504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2520" b="3367"/>
          <a:stretch>
            <a:fillRect/>
          </a:stretch>
        </p:blipFill>
        <p:spPr bwMode="auto">
          <a:xfrm>
            <a:off x="5500694" y="3929066"/>
            <a:ext cx="3176810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785794"/>
            <a:ext cx="85725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риска: 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Для детей и беременных экологическая безопасность жилья имеет первостепенное значение. Течение беременности и иммунитет будущей мамы во многом зависят от домашнего микроклимата.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Пожилые люди тоже достаточно чувствительны к экологии, но экологический фактор просто усугубляет уже имеющиеся заболевания. 	Любые вредные выделения либо сами аллергенны, либо усугубляют имеющуюся аллергию. Поэтому для аллергиков заботиться об экологии собственной квартиры – задача номер один.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4" descr="Картинка 8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184" t="5999" r="4184" b="5999"/>
          <a:stretch>
            <a:fillRect/>
          </a:stretch>
        </p:blipFill>
        <p:spPr bwMode="auto">
          <a:xfrm>
            <a:off x="428596" y="3643314"/>
            <a:ext cx="2877304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8" descr="Картинка 4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591" t="787" r="591" b="11024"/>
          <a:stretch>
            <a:fillRect/>
          </a:stretch>
        </p:blipFill>
        <p:spPr bwMode="auto">
          <a:xfrm>
            <a:off x="3143240" y="4071942"/>
            <a:ext cx="2857520" cy="1913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40" descr="Картинка 28 из 4726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b="21624"/>
          <a:stretch>
            <a:fillRect/>
          </a:stretch>
        </p:blipFill>
        <p:spPr bwMode="auto">
          <a:xfrm>
            <a:off x="5857884" y="4500570"/>
            <a:ext cx="2857520" cy="1922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786578" y="785794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1142984"/>
            <a:ext cx="842968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чаще проветривать квартиру, «пылесосить» ковры и паласы, делать влажную уборку.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приобретать мебель, предметы быта и материалы для ремонта с учетом их экологических качеств.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Соблюдать правила эксплуатации газовых и печных отопительных приборов.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пользования такими приборами, как фены, электробритвы, микроволновые печи, электрические утюги, нужно сократить до минимума.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садиться близко к экрану телевизора или персонального компьютера.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Убрать электробудильник и телефонный от изголовья постели.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Завести комнатные цветы.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приборы включать только в заземленные розетки.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Приобретая очередной бытовой прибор, помнить, что чем меньше его мощность, тем меньше уровень его поля, то есть, вредность.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Размещать технику на расстоянии не менее полутора метров от места, где постоянно находитесь: спите, отдыхаете или работаете.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возможности приобретать аппаратуру с автоматическим управлением и не включать всю технику в розетки одновременно.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714356"/>
            <a:ext cx="857256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уменьшить негативное воздействие электромагнитного излучения мобильного телефона?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Ограничиться только необходимыми звонками и сократить время звонков.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разрешать пользоваться телефоном только в экстренных случаях.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беспроводные наушники (Bluetooth).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класть телефон в карман или вешать на ремень во включенном состоянии.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 мобильного телефона без наушников дождаться соединения, а потом поднести телефон к уху.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использовать телефон в закрытых металлических помещениях (лифте).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осуществлять звонки при низком уровне связи в одно деление.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Покупать мобильные телефоны с низким коэффициентом поглощения.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5" descr="C:\Users\Алексей\Desktop\экология\1280918007_emi.jpg"/>
          <p:cNvPicPr>
            <a:picLocks noChangeAspect="1" noChangeArrowheads="1"/>
          </p:cNvPicPr>
          <p:nvPr/>
        </p:nvPicPr>
        <p:blipFill>
          <a:blip r:embed="rId2"/>
          <a:srcRect b="2006"/>
          <a:stretch>
            <a:fillRect/>
          </a:stretch>
        </p:blipFill>
        <p:spPr bwMode="auto">
          <a:xfrm>
            <a:off x="3357554" y="4357694"/>
            <a:ext cx="2571768" cy="21371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0" descr="C:\Users\Алексей\Desktop\экология\untitled.bmp"/>
          <p:cNvPicPr>
            <a:picLocks noChangeAspect="1" noChangeArrowheads="1"/>
          </p:cNvPicPr>
          <p:nvPr/>
        </p:nvPicPr>
        <p:blipFill>
          <a:blip r:embed="rId3"/>
          <a:srcRect r="1380" b="7762"/>
          <a:stretch>
            <a:fillRect/>
          </a:stretch>
        </p:blipFill>
        <p:spPr bwMode="auto">
          <a:xfrm>
            <a:off x="6215074" y="4357694"/>
            <a:ext cx="2578485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3" descr="C:\Users\Алексей\Desktop\экология\0212.jpg"/>
          <p:cNvPicPr>
            <a:picLocks noChangeAspect="1" noChangeArrowheads="1"/>
          </p:cNvPicPr>
          <p:nvPr/>
        </p:nvPicPr>
        <p:blipFill>
          <a:blip r:embed="rId4"/>
          <a:srcRect t="4344" r="2129" b="14119"/>
          <a:stretch>
            <a:fillRect/>
          </a:stretch>
        </p:blipFill>
        <p:spPr bwMode="auto">
          <a:xfrm>
            <a:off x="428596" y="4357694"/>
            <a:ext cx="2609688" cy="2131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6" descr="C:\Users\Алексей\Desktop\экология\harm%20of%20cell_ws.jpg"/>
          <p:cNvPicPr>
            <a:picLocks noChangeAspect="1" noChangeArrowheads="1"/>
          </p:cNvPicPr>
          <p:nvPr/>
        </p:nvPicPr>
        <p:blipFill>
          <a:blip r:embed="rId2"/>
          <a:srcRect r="4724"/>
          <a:stretch>
            <a:fillRect/>
          </a:stretch>
        </p:blipFill>
        <p:spPr bwMode="auto">
          <a:xfrm>
            <a:off x="1571604" y="857232"/>
            <a:ext cx="6054197" cy="56395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642918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Экология жилища - это создание и поддержание оптимальной жилой среды. Для этого учитываются климат и ландшафт участка, ориентация и размещение дома, материалы стен и перекрытий, система кондиционирования и вентиляции, звуковой и световой комфорт.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Квартира - это экосистема, напоминающая город в миниатюре. Как и город, она существует за счёт поступления энергии и ресурсов, а её главные обитатели - люди и животные. Но квартира - не только укрытие от неблагоприятных условий окружающего мира, но и мощный фактор, в значительной степени определяющий состояние здоровья человека.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Понять биологическую роль жилища поможет теория трех оболочек человека. Первая оболочка — это кожный покров, вторая оболочка — одежда, третья — стены и крыша дома, пол и перекрытия. Все оболочки  подвергаются воздействию окружающей среды.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28926" y="4500570"/>
            <a:ext cx="32147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Согласно информации Всемирной организации здравоохранения, обычный горожанин проводит в помещении как минимум 80% жизни.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Алексей\Desktop\экология\190735-Sepik[1].jpg"/>
          <p:cNvPicPr>
            <a:picLocks noChangeAspect="1" noChangeArrowheads="1"/>
          </p:cNvPicPr>
          <p:nvPr/>
        </p:nvPicPr>
        <p:blipFill>
          <a:blip r:embed="rId2" cstate="print"/>
          <a:srcRect l="12655" r="5624"/>
          <a:stretch>
            <a:fillRect/>
          </a:stretch>
        </p:blipFill>
        <p:spPr bwMode="auto">
          <a:xfrm>
            <a:off x="428596" y="4643446"/>
            <a:ext cx="2280426" cy="1743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9" descr="C:\Users\Алексей\Desktop\экология\gashol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572008"/>
            <a:ext cx="2379569" cy="1767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714356"/>
            <a:ext cx="864399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Измерением экологии квартир занимаются специальные организации. Специалисты берут пробы воздуха, исследуют электромагнитную ситуацию, измеряют общий радиационный фон, ставят "диагноз" и выписывают "курс лечения" для квартиры. Когда все процедуры будут закончены, выдается экологический сертификат. Таким образом, от чего в квартире ждать подвоха, можно узнать заранее. И соблюдать экологическую гигиену.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2571744"/>
            <a:ext cx="47149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качество среды в жилище влияют: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-наружный воздух;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-продукты неполного сгорания газа;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-вещества, возникающие в процессе приготовления пищи;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-вещества, выделяемые мебелью, книгами, одеждой и т.д.;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-продукты табакокурения;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-бытовая химия и средства гигиены;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-комнатные растения;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-соблюдение санитарных норм проживания (количество людей и домашних животных);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-электромагнитное загрязнение.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 descr="C:\Users\Алексей\Desktop\экология\22ed719b254b86cc638fd48d5bc55feb_big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643182"/>
            <a:ext cx="2286015" cy="1714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 descr="C:\Users\Алексей\Desktop\экология\16581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714884"/>
            <a:ext cx="2321804" cy="17497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786182" y="1571612"/>
            <a:ext cx="514353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Жилище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подвергается воздействию окружающей среды. температуры окружающего воздуха; относительной влажности воздуха; теплому или холодному излучению поверхностей; движению воздуха; электромагнитным излучениям и радиации.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4357694"/>
            <a:ext cx="457203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 экологической точки зрения существует несколько видов загрязнений: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химическое, биологическое, физическое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оценкам некоторых специалистов, есть квартиры, где концентрация загрязняющих веществ в 100 раз выше, чем на улице.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:\Users\Алексей\Desktop\экология\image6_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000396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10" descr="C:\Users\Алексей\Desktop\экология\index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000504"/>
            <a:ext cx="3535098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715140" y="928670"/>
            <a:ext cx="2063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виноват?</a:t>
            </a:r>
            <a:endParaRPr lang="ru-RU" sz="2400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714356"/>
            <a:ext cx="871543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Химическое загрязнение:</a:t>
            </a:r>
          </a:p>
          <a:p>
            <a:pPr algn="just"/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этому виду относятся вредные вещества, выделяющиеся из материалов или попадающие с улицы: фенол, формальдегид, ароматические углеводороды, меркаптаны, соединения серы, со временем вызывающие болезни органов дыхания и нервной системы, поражение сердца и сосудов, аллергические реакции. Отравление фенолом и формальдегидом происходит при вдыхании их паров и при всасывании через кожу.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496"/>
            <a:ext cx="57150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Основной источник фенола в помещении – строительные и отделочные материалы, мебель из ДСП (древесно-стружечной плиты), ламинат. В навесных потолках может содержаться асбест. Вдыхание асбестовой пыли может привести к тяжелому поражению легких и даже к раку. 	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При покупке стоит удостовериться в наличии защитных слоев на используемых материалах, чтобы нигде не выглядывали голые ДСП. Если мебель из ДСП вылежалась на складе полгода, то ничего страшного нет.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Если использовать асбестосодержащие материалы, то их нужно изолировать.</a:t>
            </a:r>
          </a:p>
        </p:txBody>
      </p:sp>
      <p:pic>
        <p:nvPicPr>
          <p:cNvPr id="6" name="Picture 16" descr="Картинка 17 из 23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928934"/>
            <a:ext cx="2511760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714356"/>
            <a:ext cx="871543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Биологическое загрязнение: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этому виду относятся: плесневые грибы, различные бактерии, вирусы. Плесневые грибы – самая распространенная причина аллергии, в высоких концентрациях они подавляют иммунную систему. Плесневые грибы очень любят сырость, их излюбленные места обитания – квартиры на первых и последних этажах. Место, где появилась плесень, нужно обработать либо любым хлорсодержащим, либо специальным противогрибковым средством.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 ворсе ковролина весьма охотно поселяются грибы, поэтому его надо регулярно чистить в химчистке. Кстати, там же (а еще в постельном белье, на книжных полках, в старых мягких игрушках и среди пожелтевших страниц журналов и в других местах, где "живет" пыль) обитают пылевые клещи – еще одни возбудители аллергии. Способ борьбы – регулярная влажная уборка. </a:t>
            </a:r>
          </a:p>
        </p:txBody>
      </p:sp>
      <p:pic>
        <p:nvPicPr>
          <p:cNvPr id="5" name="Picture 18" descr="C:\Users\Алексей\Desktop\экология\105107_odolel-sosed-allergik[1].jpg"/>
          <p:cNvPicPr>
            <a:picLocks noChangeAspect="1" noChangeArrowheads="1"/>
          </p:cNvPicPr>
          <p:nvPr/>
        </p:nvPicPr>
        <p:blipFill>
          <a:blip r:embed="rId2"/>
          <a:srcRect t="6717"/>
          <a:stretch>
            <a:fillRect/>
          </a:stretch>
        </p:blipFill>
        <p:spPr bwMode="auto">
          <a:xfrm>
            <a:off x="1000100" y="4500570"/>
            <a:ext cx="3000396" cy="19850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1" descr="Картинка 1 из 113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500570"/>
            <a:ext cx="3021562" cy="1995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785794"/>
            <a:ext cx="3706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Физическое загрязнение: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1285852" y="1643050"/>
          <a:ext cx="6643734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9" descr="Картинка 2 из 25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3286124"/>
            <a:ext cx="1671650" cy="12858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1" descr="http://im5-tub.yandex.net/i?id=109038649-0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1500174"/>
            <a:ext cx="1697302" cy="12668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31" descr="Картинка 7 из 25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7382" r="2953"/>
          <a:stretch>
            <a:fillRect/>
          </a:stretch>
        </p:blipFill>
        <p:spPr bwMode="auto">
          <a:xfrm>
            <a:off x="285720" y="5072074"/>
            <a:ext cx="1665422" cy="1233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5" descr="Картинка 2 из 175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 r="12700"/>
          <a:stretch>
            <a:fillRect/>
          </a:stretch>
        </p:blipFill>
        <p:spPr bwMode="auto">
          <a:xfrm>
            <a:off x="7215206" y="1500174"/>
            <a:ext cx="1694959" cy="12858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43" descr="http://im8-tub.yandex.net/i?id=70528220-04"/>
          <p:cNvPicPr>
            <a:picLocks noChangeAspect="1" noChangeArrowheads="1"/>
          </p:cNvPicPr>
          <p:nvPr/>
        </p:nvPicPr>
        <p:blipFill>
          <a:blip r:embed="rId14"/>
          <a:srcRect b="1030"/>
          <a:stretch>
            <a:fillRect/>
          </a:stretch>
        </p:blipFill>
        <p:spPr bwMode="auto">
          <a:xfrm>
            <a:off x="7215206" y="3286124"/>
            <a:ext cx="1714512" cy="1278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39" descr="http://im3-tub.yandex.net/i?id=153638551-00"/>
          <p:cNvPicPr>
            <a:picLocks noChangeAspect="1" noChangeArrowheads="1"/>
          </p:cNvPicPr>
          <p:nvPr/>
        </p:nvPicPr>
        <p:blipFill>
          <a:blip r:embed="rId15"/>
          <a:srcRect r="10499"/>
          <a:stretch>
            <a:fillRect/>
          </a:stretch>
        </p:blipFill>
        <p:spPr bwMode="auto">
          <a:xfrm>
            <a:off x="7215206" y="5000636"/>
            <a:ext cx="1714512" cy="12620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714356"/>
            <a:ext cx="86439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городах большой проблемой в последнее время стало повышенное электромагнитное поле промышленных частот (50 Гц). Такое поле создается электрокабелями, трансформаторными подстанциями, различным промышленным оборудованием, компьютерами и оргтехникой, бытовыми приборами. </a:t>
            </a:r>
          </a:p>
        </p:txBody>
      </p:sp>
      <p:pic>
        <p:nvPicPr>
          <p:cNvPr id="6" name="Picture 49" descr="C:\Users\Алексей\Desktop\экология\230fab19ef132ca4d509aa3ac768cd5a_big.jpg"/>
          <p:cNvPicPr>
            <a:picLocks noChangeAspect="1" noChangeArrowheads="1"/>
          </p:cNvPicPr>
          <p:nvPr/>
        </p:nvPicPr>
        <p:blipFill>
          <a:blip r:embed="rId2"/>
          <a:srcRect l="12598" r="6299"/>
          <a:stretch>
            <a:fillRect/>
          </a:stretch>
        </p:blipFill>
        <p:spPr bwMode="auto">
          <a:xfrm>
            <a:off x="5214942" y="2357430"/>
            <a:ext cx="2143140" cy="18920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2357430"/>
            <a:ext cx="45720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Электромагнитное поле - промоутер всех заболеваний. Оно взаимодействует с электромагнитным полем человека и частично подавляет его. Конечно, организм приспосабливается, но лишь до определенной степени. Электромагнитное излучение приводит к проблемам с сердцем, онкологическим заболеваниям, расшатыванию нервной системы и даже психическим расстройствам. Но чаще всего электромагнитный смог просто ослабляет организм, снижает иммунитет, и у человека обостряются все хронические болезни.</a:t>
            </a:r>
            <a:endParaRPr lang="ru-RU" dirty="0"/>
          </a:p>
        </p:txBody>
      </p:sp>
      <p:pic>
        <p:nvPicPr>
          <p:cNvPr id="8" name="Picture 51" descr="C:\Users\Алексей\Desktop\экология\Pribory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572008"/>
            <a:ext cx="2143139" cy="1898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18" name="Picture 50" descr="C:\Users\Алексей\Desktop\экология\2044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8066680" cy="557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969</TotalTime>
  <Words>366</Words>
  <Application>Microsoft Office PowerPoint</Application>
  <PresentationFormat>Экран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Экология жилища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в доме</dc:title>
  <dc:creator>Алексей</dc:creator>
  <cp:lastModifiedBy>1</cp:lastModifiedBy>
  <cp:revision>92</cp:revision>
  <dcterms:created xsi:type="dcterms:W3CDTF">2010-10-02T17:41:27Z</dcterms:created>
  <dcterms:modified xsi:type="dcterms:W3CDTF">2023-02-17T04:32:02Z</dcterms:modified>
</cp:coreProperties>
</file>