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9" r:id="rId1"/>
  </p:sldMasterIdLst>
  <p:sldIdLst>
    <p:sldId id="256" r:id="rId2"/>
    <p:sldId id="264" r:id="rId3"/>
    <p:sldId id="263" r:id="rId4"/>
    <p:sldId id="260" r:id="rId5"/>
    <p:sldId id="257" r:id="rId6"/>
    <p:sldId id="258" r:id="rId7"/>
    <p:sldId id="259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00"/>
    <a:srgbClr val="33CC33"/>
    <a:srgbClr val="CC0066"/>
    <a:srgbClr val="FF33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83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B01F1-CD4D-4711-B758-F6360FDF81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C8446-9868-4511-AFDE-D8C182121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91BD-FBF1-4AC4-802A-386E7D195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3E7F7-6A18-48C0-BAA2-D827C6350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2B267-9DF4-4A41-8F45-BFF3995B9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DFECA-F226-44DF-920B-9F1FEA924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77078-48C3-42AB-A88B-C6DF161574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80B8D-C117-4D71-A2BE-BD2521E7C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262B8-BF02-407A-AFAE-B0947491C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78A52-0C7C-41D2-93EC-7D18CD9B0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7B000BE-98EF-4D5C-A362-547DBAA96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7E8A5D-07CB-4714-97D6-B0DE87C88AA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85860"/>
            <a:ext cx="8170766" cy="914392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Во что играют </a:t>
            </a:r>
            <a:r>
              <a:rPr lang="ru-RU" sz="6700" dirty="0" smtClean="0"/>
              <a:t>наши дети</a:t>
            </a:r>
            <a:endParaRPr lang="ru-RU" sz="670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43042" y="3286124"/>
            <a:ext cx="6500858" cy="1752600"/>
          </a:xfrm>
        </p:spPr>
        <p:txBody>
          <a:bodyPr>
            <a:normAutofit/>
          </a:bodyPr>
          <a:lstStyle/>
          <a:p>
            <a:r>
              <a:rPr lang="ru-RU" sz="5400" i="1" dirty="0">
                <a:solidFill>
                  <a:srgbClr val="FF0066"/>
                </a:solidFill>
                <a:latin typeface="Agency FB" pitchFamily="34" charset="0"/>
              </a:rPr>
              <a:t>«С детьми играть </a:t>
            </a:r>
            <a:r>
              <a:rPr lang="ru-RU" sz="5400" i="1" dirty="0" smtClean="0">
                <a:solidFill>
                  <a:srgbClr val="FF0066"/>
                </a:solidFill>
                <a:latin typeface="Agency FB" pitchFamily="34" charset="0"/>
              </a:rPr>
              <a:t>-</a:t>
            </a:r>
            <a:r>
              <a:rPr lang="ru-RU" sz="5400" i="1" dirty="0" smtClean="0">
                <a:solidFill>
                  <a:srgbClr val="FF0066"/>
                </a:solidFill>
                <a:latin typeface="Agency FB" pitchFamily="34" charset="0"/>
              </a:rPr>
              <a:t>ум </a:t>
            </a:r>
            <a:r>
              <a:rPr lang="ru-RU" sz="5400" i="1" dirty="0">
                <a:solidFill>
                  <a:srgbClr val="FF0066"/>
                </a:solidFill>
                <a:latin typeface="Agency FB" pitchFamily="34" charset="0"/>
              </a:rPr>
              <a:t>развивать».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ИГРА?</a:t>
            </a:r>
            <a:endParaRPr lang="ru-RU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2428868"/>
            <a:ext cx="8229600" cy="6192837"/>
          </a:xfrm>
        </p:spPr>
        <p:txBody>
          <a:bodyPr/>
          <a:lstStyle/>
          <a:p>
            <a:r>
              <a:rPr lang="ru-RU" dirty="0">
                <a:solidFill>
                  <a:srgbClr val="CC0066"/>
                </a:solidFill>
              </a:rPr>
              <a:t>Игра – дело серьезное.</a:t>
            </a:r>
          </a:p>
          <a:p>
            <a:r>
              <a:rPr lang="ru-RU" dirty="0">
                <a:solidFill>
                  <a:srgbClr val="CC0066"/>
                </a:solidFill>
              </a:rPr>
              <a:t>Игра – это труд.</a:t>
            </a:r>
          </a:p>
          <a:p>
            <a:r>
              <a:rPr lang="ru-RU" dirty="0">
                <a:solidFill>
                  <a:srgbClr val="CC0066"/>
                </a:solidFill>
              </a:rPr>
              <a:t>Игра – это школа произвольного поведения.</a:t>
            </a:r>
          </a:p>
          <a:p>
            <a:r>
              <a:rPr lang="ru-RU" dirty="0">
                <a:solidFill>
                  <a:srgbClr val="CC0066"/>
                </a:solidFill>
              </a:rPr>
              <a:t>Игра – это школа морали в действии.</a:t>
            </a:r>
          </a:p>
          <a:p>
            <a:r>
              <a:rPr lang="ru-RU" dirty="0">
                <a:solidFill>
                  <a:srgbClr val="CC0066"/>
                </a:solidFill>
              </a:rPr>
              <a:t>Игра – ведущая деятельность в детском возрасте.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5837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142984"/>
            <a:ext cx="8229600" cy="553878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sz="2800" b="1" dirty="0">
                <a:solidFill>
                  <a:srgbClr val="CC0066"/>
                </a:solidFill>
              </a:rPr>
              <a:t>   </a:t>
            </a:r>
            <a:r>
              <a:rPr lang="ru-RU" sz="2800" b="1" dirty="0" smtClean="0">
                <a:solidFill>
                  <a:srgbClr val="CC0066"/>
                </a:solidFill>
              </a:rPr>
              <a:t>Обучение </a:t>
            </a:r>
            <a:r>
              <a:rPr lang="ru-RU" sz="2800" b="1" dirty="0">
                <a:solidFill>
                  <a:srgbClr val="CC0066"/>
                </a:solidFill>
              </a:rPr>
              <a:t>и игры не враги, цели которых противоположны и </a:t>
            </a:r>
            <a:r>
              <a:rPr lang="ru-RU" sz="2800" b="1" dirty="0" err="1">
                <a:solidFill>
                  <a:srgbClr val="CC0066"/>
                </a:solidFill>
              </a:rPr>
              <a:t>несогласимы</a:t>
            </a:r>
            <a:r>
              <a:rPr lang="ru-RU" sz="2800" b="1" dirty="0">
                <a:solidFill>
                  <a:srgbClr val="CC0066"/>
                </a:solidFill>
              </a:rPr>
              <a:t>, - это друзья, товарищи, которым сама природа указала идти одной дорогою и взаимно поддерживать друг друга…Игры особенно способны развивать активную сторону человеческой природы, столько же активность ума, сколько чувства и воли.</a:t>
            </a:r>
          </a:p>
          <a:p>
            <a:pPr>
              <a:buFont typeface="Wingdings" pitchFamily="2" charset="2"/>
              <a:buNone/>
            </a:pPr>
            <a:endParaRPr lang="ru-RU" sz="2800" b="1" dirty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400" dirty="0"/>
              <a:t>                                        </a:t>
            </a:r>
            <a:r>
              <a:rPr lang="ru-RU" sz="2400" b="1" i="1" dirty="0" err="1">
                <a:solidFill>
                  <a:schemeClr val="hlink"/>
                </a:solidFill>
              </a:rPr>
              <a:t>П.Ф.Каптерев</a:t>
            </a:r>
            <a:r>
              <a:rPr lang="ru-RU" sz="2400" b="1" i="1" dirty="0">
                <a:solidFill>
                  <a:schemeClr val="hlink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FF0066"/>
                </a:solidFill>
              </a:rPr>
              <a:t>Правила организации игр.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-612775" y="1600200"/>
            <a:ext cx="9299575" cy="4530725"/>
          </a:xfrm>
        </p:spPr>
        <p:txBody>
          <a:bodyPr/>
          <a:lstStyle/>
          <a:p>
            <a:pPr lvl="3">
              <a:lnSpc>
                <a:spcPct val="90000"/>
              </a:lnSpc>
            </a:pPr>
            <a:r>
              <a:rPr lang="ru-RU" sz="1600" b="1" i="1" dirty="0">
                <a:solidFill>
                  <a:schemeClr val="accent1"/>
                </a:solidFill>
              </a:rPr>
              <a:t>Правило первое.</a:t>
            </a:r>
            <a:r>
              <a:rPr lang="ru-RU" sz="1600" dirty="0">
                <a:solidFill>
                  <a:schemeClr val="accent1"/>
                </a:solidFill>
              </a:rPr>
              <a:t> </a:t>
            </a:r>
            <a:r>
              <a:rPr lang="ru-RU" sz="1600" dirty="0">
                <a:solidFill>
                  <a:srgbClr val="C00000"/>
                </a:solidFill>
              </a:rPr>
              <a:t>Игра не должна включать даже малейшую возможность риска, угрожающего здоровью детей. Однако, нельзя и выбрасывать из нее трудные правила, которые выполнить нелегко.</a:t>
            </a:r>
          </a:p>
          <a:p>
            <a:pPr lvl="3">
              <a:lnSpc>
                <a:spcPct val="90000"/>
              </a:lnSpc>
            </a:pPr>
            <a:r>
              <a:rPr lang="ru-RU" sz="1600" b="1" i="1" dirty="0">
                <a:solidFill>
                  <a:schemeClr val="accent1"/>
                </a:solidFill>
              </a:rPr>
              <a:t>Правило второе.</a:t>
            </a:r>
            <a:r>
              <a:rPr lang="ru-RU" sz="1600" dirty="0">
                <a:solidFill>
                  <a:schemeClr val="accent1"/>
                </a:solidFill>
              </a:rPr>
              <a:t> </a:t>
            </a:r>
            <a:r>
              <a:rPr lang="ru-RU" sz="1600" dirty="0">
                <a:solidFill>
                  <a:srgbClr val="C00000"/>
                </a:solidFill>
              </a:rPr>
              <a:t>Игра не должна быть излишне азартной, унижать достоинство играющих. Иногда дети придумывают обидные клички, оценки за поражение в игре.</a:t>
            </a:r>
          </a:p>
          <a:p>
            <a:pPr lvl="3">
              <a:lnSpc>
                <a:spcPct val="90000"/>
              </a:lnSpc>
            </a:pPr>
            <a:r>
              <a:rPr lang="ru-RU" sz="1600" b="1" i="1" dirty="0">
                <a:solidFill>
                  <a:schemeClr val="accent1"/>
                </a:solidFill>
              </a:rPr>
              <a:t>Правило третье.</a:t>
            </a:r>
            <a:r>
              <a:rPr lang="ru-RU" sz="1600" dirty="0">
                <a:solidFill>
                  <a:schemeClr val="accent1"/>
                </a:solidFill>
              </a:rPr>
              <a:t> </a:t>
            </a:r>
            <a:r>
              <a:rPr lang="ru-RU" sz="1600" dirty="0">
                <a:solidFill>
                  <a:srgbClr val="C00000"/>
                </a:solidFill>
              </a:rPr>
              <a:t>Не будьте занудами. Ваше внедрение в мир детской игры – введение туда новых, развивающих и обучающих элементов – должно быть естественным и желанным. Или учитесь играть вместе с детьми, незаметно предлагая свои варианты какого-то интересного дела, или оставьте их в покое. Добровольность – основа игры.</a:t>
            </a:r>
          </a:p>
          <a:p>
            <a:pPr lvl="3">
              <a:lnSpc>
                <a:spcPct val="90000"/>
              </a:lnSpc>
            </a:pPr>
            <a:r>
              <a:rPr lang="ru-RU" sz="1600" b="1" i="1" dirty="0">
                <a:solidFill>
                  <a:schemeClr val="accent1"/>
                </a:solidFill>
              </a:rPr>
              <a:t>Правило четвертое.</a:t>
            </a:r>
            <a:r>
              <a:rPr lang="ru-RU" sz="1600" dirty="0">
                <a:solidFill>
                  <a:schemeClr val="accent1"/>
                </a:solidFill>
              </a:rPr>
              <a:t> </a:t>
            </a:r>
            <a:r>
              <a:rPr lang="ru-RU" sz="1600" dirty="0">
                <a:solidFill>
                  <a:srgbClr val="C00000"/>
                </a:solidFill>
              </a:rPr>
              <a:t>Не ждите от ребенка быстрых и замечательных результатов. Может случиться и так, что вы их вообще не дождетесь! Не торопите ребенка, не проявляйте свое нетерпение.</a:t>
            </a:r>
          </a:p>
          <a:p>
            <a:pPr lvl="3">
              <a:lnSpc>
                <a:spcPct val="90000"/>
              </a:lnSpc>
            </a:pPr>
            <a:r>
              <a:rPr lang="ru-RU" sz="1600" b="1" i="1" dirty="0">
                <a:solidFill>
                  <a:schemeClr val="accent1"/>
                </a:solidFill>
              </a:rPr>
              <a:t>Правило пятое.</a:t>
            </a:r>
            <a:r>
              <a:rPr lang="ru-RU" sz="1600" dirty="0">
                <a:solidFill>
                  <a:schemeClr val="accent1"/>
                </a:solidFill>
              </a:rPr>
              <a:t> </a:t>
            </a:r>
            <a:r>
              <a:rPr lang="ru-RU" sz="1600" dirty="0">
                <a:solidFill>
                  <a:srgbClr val="C00000"/>
                </a:solidFill>
              </a:rPr>
              <a:t>Поддерживайте активный, творческий подход к игре. Дети большие фантазеры и выдумщики. Но игра – дело серьезное, и нельзя превращать е в уступку ребенку, в милость по принципу «чем бы дитя не тешилось».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>
                <a:solidFill>
                  <a:srgbClr val="FF0066"/>
                </a:solidFill>
              </a:rPr>
              <a:t>Функции игры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>
                <a:solidFill>
                  <a:schemeClr val="hlink"/>
                </a:solidFill>
              </a:rPr>
              <a:t>Развлекательная</a:t>
            </a:r>
            <a:r>
              <a:rPr lang="ru-RU" sz="2400">
                <a:solidFill>
                  <a:schemeClr val="hlink"/>
                </a:solidFill>
              </a:rPr>
              <a:t> </a:t>
            </a:r>
            <a:r>
              <a:rPr lang="ru-RU" sz="2000" i="1">
                <a:solidFill>
                  <a:srgbClr val="FF3300"/>
                </a:solidFill>
              </a:rPr>
              <a:t>(развлечение, пробуждение интереса);</a:t>
            </a:r>
          </a:p>
          <a:p>
            <a:r>
              <a:rPr lang="ru-RU" sz="2400" b="1">
                <a:solidFill>
                  <a:schemeClr val="hlink"/>
                </a:solidFill>
              </a:rPr>
              <a:t>Коммуникативная</a:t>
            </a:r>
            <a:r>
              <a:rPr lang="ru-RU" sz="2400">
                <a:solidFill>
                  <a:schemeClr val="hlink"/>
                </a:solidFill>
              </a:rPr>
              <a:t> </a:t>
            </a:r>
            <a:r>
              <a:rPr lang="ru-RU" sz="2000" i="1">
                <a:solidFill>
                  <a:srgbClr val="FF3300"/>
                </a:solidFill>
              </a:rPr>
              <a:t>(освоение диалектики общения)</a:t>
            </a:r>
          </a:p>
          <a:p>
            <a:r>
              <a:rPr lang="ru-RU" sz="2400" b="1">
                <a:solidFill>
                  <a:schemeClr val="hlink"/>
                </a:solidFill>
              </a:rPr>
              <a:t>Игротерапевтическая</a:t>
            </a:r>
            <a:r>
              <a:rPr lang="ru-RU" sz="2400">
                <a:solidFill>
                  <a:schemeClr val="hlink"/>
                </a:solidFill>
              </a:rPr>
              <a:t> </a:t>
            </a:r>
            <a:r>
              <a:rPr lang="ru-RU" sz="2000" i="1">
                <a:solidFill>
                  <a:srgbClr val="FF3300"/>
                </a:solidFill>
              </a:rPr>
              <a:t>(преодоление трудностей)</a:t>
            </a:r>
          </a:p>
          <a:p>
            <a:r>
              <a:rPr lang="ru-RU" sz="2400" b="1">
                <a:solidFill>
                  <a:schemeClr val="hlink"/>
                </a:solidFill>
              </a:rPr>
              <a:t>Диагностическая</a:t>
            </a:r>
            <a:r>
              <a:rPr lang="ru-RU" sz="2000">
                <a:solidFill>
                  <a:schemeClr val="hlink"/>
                </a:solidFill>
              </a:rPr>
              <a:t> </a:t>
            </a:r>
            <a:r>
              <a:rPr lang="ru-RU" sz="2000" i="1">
                <a:solidFill>
                  <a:srgbClr val="FF3300"/>
                </a:solidFill>
              </a:rPr>
              <a:t>(самопознание в процессе игры)</a:t>
            </a:r>
          </a:p>
          <a:p>
            <a:r>
              <a:rPr lang="ru-RU" sz="2400" b="1">
                <a:solidFill>
                  <a:schemeClr val="hlink"/>
                </a:solidFill>
              </a:rPr>
              <a:t>Коррекционная</a:t>
            </a:r>
            <a:r>
              <a:rPr lang="ru-RU" sz="2400">
                <a:solidFill>
                  <a:schemeClr val="hlink"/>
                </a:solidFill>
              </a:rPr>
              <a:t> </a:t>
            </a:r>
            <a:r>
              <a:rPr lang="ru-RU" sz="2000" i="1">
                <a:solidFill>
                  <a:srgbClr val="FF3300"/>
                </a:solidFill>
              </a:rPr>
              <a:t>(внесение позитивных изменений в структуру личностных показателей)</a:t>
            </a:r>
          </a:p>
          <a:p>
            <a:r>
              <a:rPr lang="ru-RU" sz="2400" b="1">
                <a:solidFill>
                  <a:schemeClr val="hlink"/>
                </a:solidFill>
              </a:rPr>
              <a:t>Самореализация</a:t>
            </a:r>
            <a:r>
              <a:rPr lang="ru-RU" sz="2400">
                <a:solidFill>
                  <a:schemeClr val="hlink"/>
                </a:solidFill>
              </a:rPr>
              <a:t> </a:t>
            </a:r>
            <a:r>
              <a:rPr lang="ru-RU" sz="2000">
                <a:solidFill>
                  <a:srgbClr val="FF3300"/>
                </a:solidFill>
              </a:rPr>
              <a:t>(в игре как на полигоне человеческой практики)</a:t>
            </a:r>
          </a:p>
          <a:p>
            <a:r>
              <a:rPr lang="ru-RU" sz="2400" b="1">
                <a:solidFill>
                  <a:schemeClr val="hlink"/>
                </a:solidFill>
              </a:rPr>
              <a:t>Социализация</a:t>
            </a:r>
            <a:r>
              <a:rPr lang="ru-RU" sz="2400">
                <a:solidFill>
                  <a:schemeClr val="hlink"/>
                </a:solidFill>
              </a:rPr>
              <a:t> </a:t>
            </a:r>
            <a:r>
              <a:rPr lang="ru-RU" sz="2000" i="1">
                <a:solidFill>
                  <a:srgbClr val="FF3300"/>
                </a:solidFill>
              </a:rPr>
              <a:t>(усвоение норм человеческого общежития)</a:t>
            </a:r>
          </a:p>
          <a:p>
            <a:endParaRPr lang="ru-RU" sz="2000" i="1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07154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66"/>
                </a:solidFill>
              </a:rPr>
              <a:t/>
            </a:r>
            <a:br>
              <a:rPr lang="ru-RU" dirty="0" smtClean="0">
                <a:solidFill>
                  <a:srgbClr val="FF0066"/>
                </a:solidFill>
              </a:rPr>
            </a:br>
            <a:r>
              <a:rPr lang="ru-RU" dirty="0" smtClean="0">
                <a:solidFill>
                  <a:srgbClr val="FF0066"/>
                </a:solidFill>
              </a:rPr>
              <a:t/>
            </a:r>
            <a:br>
              <a:rPr lang="ru-RU" dirty="0" smtClean="0">
                <a:solidFill>
                  <a:srgbClr val="FF0066"/>
                </a:solidFill>
              </a:rPr>
            </a:br>
            <a:r>
              <a:rPr lang="ru-RU" dirty="0" smtClean="0">
                <a:solidFill>
                  <a:srgbClr val="FF0066"/>
                </a:solidFill>
              </a:rPr>
              <a:t/>
            </a:r>
            <a:br>
              <a:rPr lang="ru-RU" dirty="0" smtClean="0">
                <a:solidFill>
                  <a:srgbClr val="FF0066"/>
                </a:solidFill>
              </a:rPr>
            </a:br>
            <a:r>
              <a:rPr lang="ru-RU" dirty="0" smtClean="0">
                <a:solidFill>
                  <a:srgbClr val="FF0066"/>
                </a:solidFill>
              </a:rPr>
              <a:t>Классификация </a:t>
            </a:r>
            <a:r>
              <a:rPr lang="ru-RU" dirty="0">
                <a:solidFill>
                  <a:srgbClr val="FF0066"/>
                </a:solidFill>
              </a:rPr>
              <a:t>педагогических </a:t>
            </a:r>
            <a:r>
              <a:rPr lang="ru-RU" dirty="0" smtClean="0">
                <a:solidFill>
                  <a:srgbClr val="FF0066"/>
                </a:solidFill>
              </a:rPr>
              <a:t>    </a:t>
            </a:r>
            <a:br>
              <a:rPr lang="ru-RU" dirty="0" smtClean="0">
                <a:solidFill>
                  <a:srgbClr val="FF0066"/>
                </a:solidFill>
              </a:rPr>
            </a:br>
            <a:r>
              <a:rPr lang="ru-RU" dirty="0" smtClean="0">
                <a:solidFill>
                  <a:srgbClr val="FF0066"/>
                </a:solidFill>
              </a:rPr>
              <a:t> </a:t>
            </a:r>
            <a:r>
              <a:rPr lang="ru-RU" dirty="0" smtClean="0">
                <a:solidFill>
                  <a:srgbClr val="FF0066"/>
                </a:solidFill>
              </a:rPr>
              <a:t>                          </a:t>
            </a:r>
            <a:r>
              <a:rPr lang="ru-RU" dirty="0" smtClean="0">
                <a:solidFill>
                  <a:srgbClr val="FF0066"/>
                </a:solidFill>
              </a:rPr>
              <a:t>игр</a:t>
            </a:r>
            <a:endParaRPr lang="ru-RU" dirty="0">
              <a:solidFill>
                <a:srgbClr val="FF0066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2468880"/>
            <a:ext cx="8229600" cy="438912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folHlink"/>
                </a:solidFill>
              </a:rPr>
              <a:t>По области деятельности игры бывают:</a:t>
            </a:r>
            <a:r>
              <a:rPr lang="ru-RU" sz="1800" dirty="0"/>
              <a:t> </a:t>
            </a:r>
            <a:r>
              <a:rPr lang="ru-RU" sz="1800" dirty="0">
                <a:solidFill>
                  <a:srgbClr val="FF3300"/>
                </a:solidFill>
              </a:rPr>
              <a:t>физические, трудовые, социальные, интеллектуальные, психологические</a:t>
            </a:r>
            <a:r>
              <a:rPr lang="ru-RU" sz="1800" dirty="0"/>
              <a:t>.</a:t>
            </a:r>
          </a:p>
          <a:p>
            <a:r>
              <a:rPr lang="ru-RU" sz="2000" b="1" dirty="0">
                <a:solidFill>
                  <a:schemeClr val="folHlink"/>
                </a:solidFill>
              </a:rPr>
              <a:t>По характеру педагогического процесса игры бывают:</a:t>
            </a:r>
            <a:r>
              <a:rPr lang="ru-RU" sz="1800" dirty="0"/>
              <a:t> </a:t>
            </a:r>
            <a:r>
              <a:rPr lang="ru-RU" sz="1800" dirty="0">
                <a:solidFill>
                  <a:srgbClr val="FF3300"/>
                </a:solidFill>
              </a:rPr>
              <a:t>контролирующие, обучающие, познавательные, развивающие, коммуникативные, диагностические, творческие;</a:t>
            </a:r>
          </a:p>
          <a:p>
            <a:r>
              <a:rPr lang="ru-RU" sz="2000" b="1" dirty="0">
                <a:solidFill>
                  <a:schemeClr val="folHlink"/>
                </a:solidFill>
              </a:rPr>
              <a:t>По игровой методике игры бывают:</a:t>
            </a:r>
            <a:r>
              <a:rPr lang="ru-RU" sz="1800" dirty="0"/>
              <a:t> </a:t>
            </a:r>
            <a:r>
              <a:rPr lang="ru-RU" sz="1800" dirty="0">
                <a:solidFill>
                  <a:srgbClr val="FF3300"/>
                </a:solidFill>
              </a:rPr>
              <a:t>предметные, сюжетные, ролевые, деловые, имитационные;</a:t>
            </a:r>
          </a:p>
          <a:p>
            <a:r>
              <a:rPr lang="ru-RU" sz="2000" b="1" dirty="0">
                <a:solidFill>
                  <a:schemeClr val="folHlink"/>
                </a:solidFill>
              </a:rPr>
              <a:t>По предметной области игры бывают:</a:t>
            </a:r>
            <a:r>
              <a:rPr lang="ru-RU" sz="1800" dirty="0"/>
              <a:t> </a:t>
            </a:r>
            <a:r>
              <a:rPr lang="ru-RU" sz="1800" dirty="0">
                <a:solidFill>
                  <a:srgbClr val="FF3300"/>
                </a:solidFill>
              </a:rPr>
              <a:t>математические, литературные, трудовые, спортивные, народные, экологические;</a:t>
            </a:r>
          </a:p>
          <a:p>
            <a:r>
              <a:rPr lang="ru-RU" sz="2000" b="1" dirty="0">
                <a:solidFill>
                  <a:schemeClr val="folHlink"/>
                </a:solidFill>
              </a:rPr>
              <a:t>По игровой сфере игры бывают:</a:t>
            </a:r>
            <a:r>
              <a:rPr lang="ru-RU" sz="1800" dirty="0"/>
              <a:t> </a:t>
            </a:r>
            <a:r>
              <a:rPr lang="ru-RU" sz="1800" dirty="0">
                <a:solidFill>
                  <a:srgbClr val="FF3300"/>
                </a:solidFill>
              </a:rPr>
              <a:t>без предметов и с предметами, настольные, комнатные, уличные, компьютерные, технические со средствами передвижения.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128586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hlink"/>
                </a:solidFill>
              </a:rPr>
              <a:t>Назовите </a:t>
            </a:r>
            <a:r>
              <a:rPr lang="ru-RU" sz="3600" dirty="0">
                <a:solidFill>
                  <a:schemeClr val="hlink"/>
                </a:solidFill>
              </a:rPr>
              <a:t>слова – ассоциации, возникающие при </a:t>
            </a:r>
            <a:r>
              <a:rPr lang="ru-RU" sz="3600" dirty="0" smtClean="0">
                <a:solidFill>
                  <a:schemeClr val="hlink"/>
                </a:solidFill>
              </a:rPr>
              <a:t>словосочетании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4000" b="1" i="1" dirty="0">
                <a:solidFill>
                  <a:srgbClr val="FF0066"/>
                </a:solidFill>
              </a:rPr>
              <a:t>«любимая игра»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2000240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4000" b="1" dirty="0">
                <a:solidFill>
                  <a:schemeClr val="folHlink"/>
                </a:solidFill>
              </a:rPr>
              <a:t>Интерес</a:t>
            </a:r>
          </a:p>
          <a:p>
            <a:pPr algn="ctr"/>
            <a:r>
              <a:rPr lang="ru-RU" sz="4000" b="1" dirty="0">
                <a:solidFill>
                  <a:srgbClr val="FF9900"/>
                </a:solidFill>
              </a:rPr>
              <a:t>Удовольствие</a:t>
            </a:r>
          </a:p>
          <a:p>
            <a:pPr algn="r"/>
            <a:r>
              <a:rPr lang="ru-RU" sz="4000" b="1" dirty="0">
                <a:solidFill>
                  <a:srgbClr val="33CC33"/>
                </a:solidFill>
              </a:rPr>
              <a:t>Развитие</a:t>
            </a:r>
          </a:p>
          <a:p>
            <a:pPr algn="r">
              <a:buFont typeface="Wingdings" pitchFamily="2" charset="2"/>
              <a:buNone/>
            </a:pPr>
            <a:endParaRPr lang="ru-RU" sz="4000" b="1" dirty="0">
              <a:solidFill>
                <a:srgbClr val="33CC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>
                <a:solidFill>
                  <a:schemeClr val="folHlink"/>
                </a:solidFill>
              </a:rPr>
              <a:t>Уважаемые родители! Ответьте, пожалуйста, на следующие вопросы.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400">
                <a:solidFill>
                  <a:srgbClr val="FF3300"/>
                </a:solidFill>
              </a:rPr>
              <a:t>Какие игры можно организовать с ребенком, если вы заняты на кухне?</a:t>
            </a:r>
          </a:p>
          <a:p>
            <a:r>
              <a:rPr lang="ru-RU" sz="2400">
                <a:solidFill>
                  <a:srgbClr val="FF3300"/>
                </a:solidFill>
              </a:rPr>
              <a:t>Как быть, если любая неудача вызывает в игре у ребенка угнетенное состояние или слезы?</a:t>
            </a:r>
          </a:p>
          <a:p>
            <a:r>
              <a:rPr lang="ru-RU" sz="2400">
                <a:solidFill>
                  <a:srgbClr val="FF3300"/>
                </a:solidFill>
              </a:rPr>
              <a:t>Какие подвижные игры вы можете назвать?</a:t>
            </a:r>
          </a:p>
          <a:p>
            <a:r>
              <a:rPr lang="ru-RU" sz="2400">
                <a:solidFill>
                  <a:srgbClr val="FF3300"/>
                </a:solidFill>
              </a:rPr>
              <a:t>Что делать, если ребенок просит вас поиграть, а вы смотрите телевизор?</a:t>
            </a:r>
          </a:p>
          <a:p>
            <a:r>
              <a:rPr lang="ru-RU" sz="2400">
                <a:solidFill>
                  <a:srgbClr val="FF3300"/>
                </a:solidFill>
              </a:rPr>
              <a:t>Чем вы руководствуетесь, когда покупаете игрушки?</a:t>
            </a:r>
          </a:p>
          <a:p>
            <a:r>
              <a:rPr lang="ru-RU" sz="2400">
                <a:solidFill>
                  <a:srgbClr val="FF3300"/>
                </a:solidFill>
              </a:rPr>
              <a:t>Есть ли у вас игры, сделанные своими руками?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>
                <a:solidFill>
                  <a:srgbClr val="CC0066"/>
                </a:solidFill>
              </a:rPr>
              <a:t>Уважаемые родители!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   </a:t>
            </a:r>
          </a:p>
          <a:p>
            <a:pPr>
              <a:buFont typeface="Wingdings" pitchFamily="2" charset="2"/>
              <a:buNone/>
            </a:pPr>
            <a:r>
              <a:rPr lang="ru-RU">
                <a:solidFill>
                  <a:schemeClr val="hlink"/>
                </a:solidFill>
              </a:rPr>
              <a:t>Самое главное – это те счастливые </a:t>
            </a:r>
          </a:p>
          <a:p>
            <a:pPr>
              <a:buFont typeface="Wingdings" pitchFamily="2" charset="2"/>
              <a:buNone/>
            </a:pPr>
            <a:r>
              <a:rPr lang="ru-RU">
                <a:solidFill>
                  <a:schemeClr val="hlink"/>
                </a:solidFill>
              </a:rPr>
              <a:t>минуты и часы, которые вы проводите со </a:t>
            </a:r>
          </a:p>
          <a:p>
            <a:pPr>
              <a:buFont typeface="Wingdings" pitchFamily="2" charset="2"/>
              <a:buNone/>
            </a:pPr>
            <a:r>
              <a:rPr lang="ru-RU">
                <a:solidFill>
                  <a:schemeClr val="hlink"/>
                </a:solidFill>
              </a:rPr>
              <a:t>своим ребенком. Играйте, радуйтесь </a:t>
            </a:r>
          </a:p>
          <a:p>
            <a:pPr>
              <a:buFont typeface="Wingdings" pitchFamily="2" charset="2"/>
              <a:buNone/>
            </a:pPr>
            <a:r>
              <a:rPr lang="ru-RU">
                <a:solidFill>
                  <a:schemeClr val="hlink"/>
                </a:solidFill>
              </a:rPr>
              <a:t>открытиям и победам – разве не ради </a:t>
            </a:r>
          </a:p>
          <a:p>
            <a:pPr>
              <a:buFont typeface="Wingdings" pitchFamily="2" charset="2"/>
              <a:buNone/>
            </a:pPr>
            <a:r>
              <a:rPr lang="ru-RU">
                <a:solidFill>
                  <a:schemeClr val="hlink"/>
                </a:solidFill>
              </a:rPr>
              <a:t>этого мы придумываем игры и затеи.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3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3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3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4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53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53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53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20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53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53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53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20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53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53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53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800"/>
                            </p:stCondLst>
                            <p:childTnLst>
                              <p:par>
                                <p:cTn id="3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53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53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53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532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532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532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/>
      <p:bldP spid="5325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274</TotalTime>
  <Words>562</Words>
  <Application>Microsoft PowerPoint</Application>
  <PresentationFormat>Экран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Во что играют наши дети</vt:lpstr>
      <vt:lpstr>ЧТО ТАКОЕ ИГРА?</vt:lpstr>
      <vt:lpstr>Слайд 3</vt:lpstr>
      <vt:lpstr>Правила организации игр.</vt:lpstr>
      <vt:lpstr>Функции игры</vt:lpstr>
      <vt:lpstr>   Классификация педагогических                                 игр</vt:lpstr>
      <vt:lpstr>      Назовите слова – ассоциации, возникающие при словосочетании «любимая игра»</vt:lpstr>
      <vt:lpstr>Уважаемые родители! Ответьте, пожалуйста, на следующие вопросы.</vt:lpstr>
      <vt:lpstr>Уважаемые родители!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Алексей</dc:creator>
  <cp:lastModifiedBy>Белянкин</cp:lastModifiedBy>
  <cp:revision>10</cp:revision>
  <dcterms:created xsi:type="dcterms:W3CDTF">1601-01-01T00:00:00Z</dcterms:created>
  <dcterms:modified xsi:type="dcterms:W3CDTF">2010-03-07T18:48:43Z</dcterms:modified>
</cp:coreProperties>
</file>