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sldIdLst>
    <p:sldId id="256" r:id="rId2"/>
    <p:sldId id="257" r:id="rId3"/>
    <p:sldId id="258" r:id="rId4"/>
    <p:sldId id="263" r:id="rId5"/>
    <p:sldId id="265" r:id="rId6"/>
    <p:sldId id="264" r:id="rId7"/>
    <p:sldId id="259" r:id="rId8"/>
    <p:sldId id="260" r:id="rId9"/>
    <p:sldId id="261" r:id="rId10"/>
    <p:sldId id="262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660066"/>
    <a:srgbClr val="FFCC00"/>
    <a:srgbClr val="0033CC"/>
    <a:srgbClr val="FF0000"/>
    <a:srgbClr val="0000CC"/>
    <a:srgbClr val="000099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9" d="100"/>
          <a:sy n="89" d="100"/>
        </p:scale>
        <p:origin x="-270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7827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5A5A4C-D322-4B38-A0D5-6B7574B8B6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04A079-A6C3-499B-BD06-ECF82D9115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293966-279C-4FCD-A4C1-97B647E1CC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0CB3A9-76F2-45B1-8226-C77FF7D7B3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644A11-E231-4CCA-A95E-852907E583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0248A4-EC17-452D-92A1-CE72470D7D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30CB2B-2C74-4EB1-8684-0FA8045BAE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E0DF65-5CFB-4C68-8D76-99822BE219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C64757-AE08-4C2F-BAB9-7C9D116DF0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0787FD-8C10-4C7B-BB7C-FBAC2FF97B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29FEA-FAF3-4B93-8CDD-D956210F0C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D835D8-3D70-43A6-9A18-9B335789B6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6803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68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fld id="{3E09EA5D-10BB-4BBC-B502-AE0E99659F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&#1084;&#1091;&#1079;&#1099;&#1082;&#1072;\&#1087;&#1086;&#1089;&#1083;&#1091;&#1096;&#1072;&#1081;%20&#1087;&#1086;&#1083;&#1091;&#1095;&#1096;&#1077;!!!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0" y="1143000"/>
            <a:ext cx="8686800" cy="2819400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Проект по экономике. </a:t>
            </a:r>
            <a:br>
              <a:rPr lang="ru-RU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«Защита прав потребителей.»</a:t>
            </a:r>
          </a:p>
        </p:txBody>
      </p:sp>
      <p:pic>
        <p:nvPicPr>
          <p:cNvPr id="4102" name="Picture 6" descr="BD20657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00350" y="381000"/>
            <a:ext cx="35433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5" name="послушай получше!!!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624840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2024" fill="hold"/>
                                        <p:tgtEl>
                                          <p:spTgt spid="41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15"/>
                </p:tgtEl>
              </p:cMediaNode>
            </p:audio>
          </p:childTnLst>
        </p:cTn>
      </p:par>
    </p:tnLst>
    <p:bldLst>
      <p:bldP spid="409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Заключение.</a:t>
            </a:r>
          </a:p>
        </p:txBody>
      </p:sp>
      <p:sp>
        <p:nvSpPr>
          <p:cNvPr id="79876" name="Rectangle 4"/>
          <p:cNvSpPr>
            <a:spLocks noChangeArrowheads="1"/>
          </p:cNvSpPr>
          <p:nvPr/>
        </p:nvSpPr>
        <p:spPr bwMode="auto">
          <a:xfrm>
            <a:off x="1447800" y="1219200"/>
            <a:ext cx="7696200" cy="1844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32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Правительством РФ был создан закон «О защите прав потребителей», содержащие нормы о защите прав потребителей. </a:t>
            </a:r>
          </a:p>
        </p:txBody>
      </p:sp>
      <p:pic>
        <p:nvPicPr>
          <p:cNvPr id="79877" name="Picture 5" descr="AG00218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5029200"/>
            <a:ext cx="19812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9" name="Rectangle 7"/>
          <p:cNvSpPr>
            <a:spLocks noChangeArrowheads="1"/>
          </p:cNvSpPr>
          <p:nvPr/>
        </p:nvSpPr>
        <p:spPr bwMode="auto">
          <a:xfrm>
            <a:off x="304800" y="3581400"/>
            <a:ext cx="7807325" cy="2012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2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Такие акты отражали интересы производителей и продавцов, что привело к ущемлению прав потребителей. Закон «О защите прав потребителей» позволил прекратить такую практику.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9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98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98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9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9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9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4" grpId="0"/>
      <p:bldP spid="79876" grpId="0"/>
      <p:bldP spid="7987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21" name="Picture 5" descr="J007618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909638"/>
            <a:ext cx="8001000" cy="594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19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endParaRPr lang="ru-RU" sz="480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9600" smtClean="0"/>
              <a:t>Конец.</a:t>
            </a:r>
          </a:p>
        </p:txBody>
      </p:sp>
      <p:pic>
        <p:nvPicPr>
          <p:cNvPr id="86020" name="Picture 4" descr="AG00373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5029200"/>
            <a:ext cx="1000125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6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860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Потребители и их права.</a:t>
            </a:r>
          </a:p>
        </p:txBody>
      </p:sp>
      <p:sp>
        <p:nvSpPr>
          <p:cNvPr id="6041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48000" y="1447800"/>
            <a:ext cx="6096000" cy="51816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Защита прав потребителей – понятие, недавно вошедшее в нашу действительность. Работы по ее правовому и организационному обеспечению выдвинули ее число основных направлений социально – экономической политики государства.</a:t>
            </a:r>
          </a:p>
        </p:txBody>
      </p:sp>
      <p:pic>
        <p:nvPicPr>
          <p:cNvPr id="60421" name="Picture 5" descr="AG00004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885950"/>
            <a:ext cx="3200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0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8" grpId="0"/>
      <p:bldP spid="6041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8" name="Rectangle 18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609600" y="990600"/>
            <a:ext cx="8534400" cy="4419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b="1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smtClean="0"/>
              <a:t>Безопасность товаров и услуг при: </a:t>
            </a:r>
          </a:p>
          <a:p>
            <a:pPr eaLnBrk="1" hangingPunct="1">
              <a:defRPr/>
            </a:pPr>
            <a:r>
              <a:rPr lang="ru-RU" sz="3600" smtClean="0"/>
              <a:t>Использовании; </a:t>
            </a:r>
          </a:p>
          <a:p>
            <a:pPr eaLnBrk="1" hangingPunct="1">
              <a:defRPr/>
            </a:pPr>
            <a:r>
              <a:rPr lang="ru-RU" sz="3600" smtClean="0"/>
              <a:t>Хранении;</a:t>
            </a:r>
          </a:p>
          <a:p>
            <a:pPr eaLnBrk="1" hangingPunct="1">
              <a:defRPr/>
            </a:pPr>
            <a:r>
              <a:rPr lang="ru-RU" sz="3600" smtClean="0"/>
              <a:t>Транспортировки;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Не только для жизни, здоровья, имущества, но и для окружающей среды.</a:t>
            </a:r>
          </a:p>
        </p:txBody>
      </p:sp>
      <p:pic>
        <p:nvPicPr>
          <p:cNvPr id="61460" name="Picture 20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057400"/>
            <a:ext cx="2362200" cy="157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1" name="Picture 2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3200400"/>
            <a:ext cx="2438400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3" name="Rectangle 23"/>
          <p:cNvSpPr>
            <a:spLocks noChangeArrowheads="1"/>
          </p:cNvSpPr>
          <p:nvPr/>
        </p:nvSpPr>
        <p:spPr bwMode="auto">
          <a:xfrm>
            <a:off x="990600" y="304800"/>
            <a:ext cx="7162800" cy="1311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>
                <a:effectLst>
                  <a:outerShdw blurRad="38100" dist="38100" dir="2700000" algn="tl">
                    <a:srgbClr val="FFFFFF"/>
                  </a:outerShdw>
                </a:effectLst>
              </a:rPr>
              <a:t>Потребитель имеет право на: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1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1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61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1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1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61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1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1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61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1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1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61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1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1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900" decel="100000" fill="hold"/>
                                        <p:tgtEl>
                                          <p:spTgt spid="61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1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1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8" grpId="0" build="p"/>
      <p:bldP spid="6146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4800" y="228600"/>
            <a:ext cx="6324600" cy="1981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smtClean="0"/>
              <a:t>Потребитель в праве обменять непродовольственный товар надлежащего качества на аналогичный товар у продавца, у которого этот товар не подошел по форме, габаритам или по иным причинам. </a:t>
            </a:r>
          </a:p>
        </p:txBody>
      </p:sp>
      <p:pic>
        <p:nvPicPr>
          <p:cNvPr id="80900" name="Picture 4" descr="AG00222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57400"/>
            <a:ext cx="2438400" cy="229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901" name="Rectangle 5"/>
          <p:cNvSpPr>
            <a:spLocks noChangeArrowheads="1"/>
          </p:cNvSpPr>
          <p:nvPr/>
        </p:nvSpPr>
        <p:spPr bwMode="auto">
          <a:xfrm>
            <a:off x="533400" y="4495800"/>
            <a:ext cx="5105400" cy="1800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Срок обмена</a:t>
            </a:r>
            <a: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 товара ненадлежащего качества 14 дней, не считая дня покупки товара.</a:t>
            </a:r>
          </a:p>
        </p:txBody>
      </p:sp>
      <p:pic>
        <p:nvPicPr>
          <p:cNvPr id="80902" name="Picture 6" descr="J007613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4419600"/>
            <a:ext cx="2133600" cy="147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908" name="Rectangle 12"/>
          <p:cNvSpPr>
            <a:spLocks noChangeArrowheads="1"/>
          </p:cNvSpPr>
          <p:nvPr/>
        </p:nvSpPr>
        <p:spPr bwMode="auto">
          <a:xfrm>
            <a:off x="2895600" y="2359025"/>
            <a:ext cx="6019800" cy="1552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В случае, если аналогичный товар отсутствует в продаже на день обращения потребителя к продавцу, он в праве потребовать возврат денежной суммы за уплаченный товар.</a:t>
            </a:r>
            <a:r>
              <a:rPr lang="ru-RU" sz="24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0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09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09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0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09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09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9" grpId="0" build="p"/>
      <p:bldP spid="80901" grpId="0"/>
      <p:bldP spid="8090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4800" y="1447800"/>
            <a:ext cx="8534400" cy="9906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1. Безвозмездное устранение недостатков в выполненной работе;</a:t>
            </a:r>
            <a:endParaRPr lang="ru-RU" sz="2800" smtClean="0">
              <a:solidFill>
                <a:srgbClr val="0033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3972" name="Rectangle 4"/>
          <p:cNvSpPr>
            <a:spLocks noChangeArrowheads="1"/>
          </p:cNvSpPr>
          <p:nvPr/>
        </p:nvSpPr>
        <p:spPr bwMode="auto">
          <a:xfrm>
            <a:off x="2743200" y="2362200"/>
            <a:ext cx="6400800" cy="3743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defRPr/>
            </a:pPr>
            <a:r>
              <a:rPr lang="ru-RU" sz="240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2. Соответствующего уменьшения вознаграждения за выполненную работу;</a:t>
            </a:r>
          </a:p>
          <a:p>
            <a:pPr marL="342900" indent="-342900">
              <a:defRPr/>
            </a:pPr>
            <a:r>
              <a:rPr lang="ru-RU" sz="240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3. Безвозмездного изготовления другой вещи из однородного материала такого же качества или повторного выполнения работы;</a:t>
            </a:r>
          </a:p>
          <a:p>
            <a:pPr marL="342900" indent="-342900">
              <a:defRPr/>
            </a:pPr>
            <a:r>
              <a:rPr lang="ru-RU" sz="240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4. Возмещение понесенных им расходов по исправлению недостатков своими средствами или третьем лицом.</a:t>
            </a:r>
          </a:p>
        </p:txBody>
      </p:sp>
      <p:pic>
        <p:nvPicPr>
          <p:cNvPr id="83973" name="Picture 5" descr="AG00370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89250"/>
            <a:ext cx="274320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983" name="Rectangle 15"/>
          <p:cNvSpPr>
            <a:spLocks noChangeArrowheads="1"/>
          </p:cNvSpPr>
          <p:nvPr/>
        </p:nvSpPr>
        <p:spPr bwMode="auto">
          <a:xfrm>
            <a:off x="457200" y="381000"/>
            <a:ext cx="6461125" cy="10779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Потребитель при обнаружении недостатков в выполненной работе </a:t>
            </a: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вправе по своему выбору потребовать: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39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39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39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3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39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39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839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839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1" grpId="0" build="p"/>
      <p:bldP spid="83972" grpId="0"/>
      <p:bldP spid="8398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209800" y="5486400"/>
            <a:ext cx="6438900" cy="685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200" b="1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200" b="1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200" b="1" smtClean="0"/>
          </a:p>
        </p:txBody>
      </p:sp>
      <p:pic>
        <p:nvPicPr>
          <p:cNvPr id="82949" name="Picture 5" descr="J009575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374900"/>
            <a:ext cx="4572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950" name="Picture 6" descr="J009575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935288"/>
            <a:ext cx="457200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951" name="Picture 7" descr="J009575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517900"/>
            <a:ext cx="4572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952" name="Picture 8" descr="J009575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051300"/>
            <a:ext cx="4572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953" name="Picture 9" descr="J009575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584700"/>
            <a:ext cx="4572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955" name="Rectangle 11"/>
          <p:cNvSpPr>
            <a:spLocks noChangeArrowheads="1"/>
          </p:cNvSpPr>
          <p:nvPr/>
        </p:nvSpPr>
        <p:spPr bwMode="auto">
          <a:xfrm>
            <a:off x="457200" y="533400"/>
            <a:ext cx="7772400" cy="1244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Обмен непродовольственного товара надлежащего качества производится, если указанный товар:</a:t>
            </a:r>
            <a:endParaRPr lang="ru-RU"/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304800" y="1731963"/>
            <a:ext cx="5768975" cy="579437"/>
            <a:chOff x="192" y="1091"/>
            <a:chExt cx="3634" cy="365"/>
          </a:xfrm>
        </p:grpSpPr>
        <p:pic>
          <p:nvPicPr>
            <p:cNvPr id="7183" name="Picture 4" descr="J0095753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2" y="1160"/>
              <a:ext cx="288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956" name="Rectangle 12"/>
            <p:cNvSpPr>
              <a:spLocks noChangeArrowheads="1"/>
            </p:cNvSpPr>
            <p:nvPr/>
          </p:nvSpPr>
          <p:spPr bwMode="auto">
            <a:xfrm>
              <a:off x="624" y="1091"/>
              <a:ext cx="3202" cy="3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3200" b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не был в употреблении,</a:t>
              </a:r>
            </a:p>
          </p:txBody>
        </p:sp>
      </p:grpSp>
      <p:sp>
        <p:nvSpPr>
          <p:cNvPr id="82958" name="Rectangle 14"/>
          <p:cNvSpPr>
            <a:spLocks noChangeArrowheads="1"/>
          </p:cNvSpPr>
          <p:nvPr/>
        </p:nvSpPr>
        <p:spPr bwMode="auto">
          <a:xfrm>
            <a:off x="990600" y="2286000"/>
            <a:ext cx="6283325" cy="530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сохранены его товарный вид,</a:t>
            </a:r>
          </a:p>
        </p:txBody>
      </p:sp>
      <p:sp>
        <p:nvSpPr>
          <p:cNvPr id="82959" name="Rectangle 15"/>
          <p:cNvSpPr>
            <a:spLocks noChangeArrowheads="1"/>
          </p:cNvSpPr>
          <p:nvPr/>
        </p:nvSpPr>
        <p:spPr bwMode="auto">
          <a:xfrm>
            <a:off x="990600" y="2849563"/>
            <a:ext cx="5780088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потребительские свойства,</a:t>
            </a:r>
          </a:p>
        </p:txBody>
      </p:sp>
      <p:sp>
        <p:nvSpPr>
          <p:cNvPr id="82960" name="Rectangle 16"/>
          <p:cNvSpPr>
            <a:spLocks noChangeArrowheads="1"/>
          </p:cNvSpPr>
          <p:nvPr/>
        </p:nvSpPr>
        <p:spPr bwMode="auto">
          <a:xfrm>
            <a:off x="990600" y="3429000"/>
            <a:ext cx="1947863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пломбы,</a:t>
            </a:r>
          </a:p>
        </p:txBody>
      </p:sp>
      <p:sp>
        <p:nvSpPr>
          <p:cNvPr id="82961" name="Rectangle 17"/>
          <p:cNvSpPr>
            <a:spLocks noChangeArrowheads="1"/>
          </p:cNvSpPr>
          <p:nvPr/>
        </p:nvSpPr>
        <p:spPr bwMode="auto">
          <a:xfrm>
            <a:off x="990600" y="3962400"/>
            <a:ext cx="4562475" cy="530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фабричные ярлыки,</a:t>
            </a:r>
            <a:r>
              <a:rPr lang="ru-RU" sz="3200"/>
              <a:t>  </a:t>
            </a:r>
          </a:p>
        </p:txBody>
      </p:sp>
      <p:sp>
        <p:nvSpPr>
          <p:cNvPr id="82962" name="Rectangle 18"/>
          <p:cNvSpPr>
            <a:spLocks noChangeArrowheads="1"/>
          </p:cNvSpPr>
          <p:nvPr/>
        </p:nvSpPr>
        <p:spPr bwMode="auto">
          <a:xfrm>
            <a:off x="914400" y="4419600"/>
            <a:ext cx="6934200" cy="12636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товарный чек, выданные потребителю вместе с проданным указанным товаром.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29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29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29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29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29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29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29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29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29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29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29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29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29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29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29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29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29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29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29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29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2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2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55" grpId="0"/>
      <p:bldP spid="82958" grpId="0"/>
      <p:bldP spid="82959" grpId="0"/>
      <p:bldP spid="82960" grpId="0"/>
      <p:bldP spid="82961" grpId="0"/>
      <p:bldP spid="8296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6" name="Rectangle 8"/>
          <p:cNvSpPr>
            <a:spLocks noGrp="1" noRot="1" noChangeArrowheads="1"/>
          </p:cNvSpPr>
          <p:nvPr>
            <p:ph type="subTitle" idx="1"/>
          </p:nvPr>
        </p:nvSpPr>
        <p:spPr>
          <a:xfrm>
            <a:off x="381000" y="1524000"/>
            <a:ext cx="7086600" cy="53340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На товары должны устанавливаться сроки службы (годности).</a:t>
            </a:r>
          </a:p>
          <a:p>
            <a:pPr eaLnBrk="1" hangingPunct="1">
              <a:defRPr/>
            </a:pPr>
            <a:r>
              <a:rPr lang="ru-RU" smtClean="0"/>
              <a:t>Для обеспечении безопасной реализации товар должен обладать сертификатами.</a:t>
            </a:r>
          </a:p>
          <a:p>
            <a:pPr eaLnBrk="1" hangingPunct="1">
              <a:defRPr/>
            </a:pPr>
            <a:r>
              <a:rPr lang="ru-RU" smtClean="0"/>
              <a:t>Изготовитель обязан предоставить потребителю</a:t>
            </a:r>
            <a:r>
              <a:rPr lang="ru-RU" b="1" smtClean="0"/>
              <a:t> информацию</a:t>
            </a:r>
            <a:r>
              <a:rPr lang="ru-RU" smtClean="0"/>
              <a:t> о правильной эксплуатации, хранению и транспортировки.</a:t>
            </a:r>
          </a:p>
        </p:txBody>
      </p:sp>
      <p:pic>
        <p:nvPicPr>
          <p:cNvPr id="68617" name="Picture 9" descr="AG00003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2743200"/>
            <a:ext cx="2057400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8" name="Picture 10" descr="AG00346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04800"/>
            <a:ext cx="6705600" cy="92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3" name="Rectangle 5"/>
          <p:cNvSpPr>
            <a:spLocks noGrp="1" noRot="1" noChangeArrowheads="1"/>
          </p:cNvSpPr>
          <p:nvPr>
            <p:ph type="ctrTitle"/>
          </p:nvPr>
        </p:nvSpPr>
        <p:spPr>
          <a:xfrm>
            <a:off x="2362200" y="152400"/>
            <a:ext cx="6019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2300" b="1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Требования к товарам.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86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86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8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8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86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86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86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86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8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686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686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686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686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686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686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686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686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686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6" grpId="0" build="p"/>
      <p:bldP spid="686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57200" y="609600"/>
            <a:ext cx="8229600" cy="51816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000" b="1" smtClean="0"/>
              <a:t>Убытки потребителя</a:t>
            </a:r>
          </a:p>
        </p:txBody>
      </p:sp>
      <p:pic>
        <p:nvPicPr>
          <p:cNvPr id="70662" name="Picture 6" descr="AG00041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179961">
            <a:off x="2090738" y="2024062"/>
            <a:ext cx="20574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1" name="Picture 5" descr="AG00041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350192">
            <a:off x="5132388" y="1954212"/>
            <a:ext cx="205740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3" name="Rectangle 7"/>
          <p:cNvSpPr>
            <a:spLocks noChangeArrowheads="1"/>
          </p:cNvSpPr>
          <p:nvPr/>
        </p:nvSpPr>
        <p:spPr bwMode="auto">
          <a:xfrm>
            <a:off x="5638800" y="3048000"/>
            <a:ext cx="2819400" cy="1066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/>
              <a:t>отзыв товара</a:t>
            </a:r>
          </a:p>
        </p:txBody>
      </p:sp>
      <p:sp>
        <p:nvSpPr>
          <p:cNvPr id="70665" name="Rectangle 9"/>
          <p:cNvSpPr>
            <a:spLocks noChangeArrowheads="1"/>
          </p:cNvSpPr>
          <p:nvPr/>
        </p:nvSpPr>
        <p:spPr bwMode="auto">
          <a:xfrm>
            <a:off x="381000" y="3124200"/>
            <a:ext cx="3962400" cy="1066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/>
              <a:t>Нарушение требования</a:t>
            </a:r>
          </a:p>
        </p:txBody>
      </p:sp>
      <p:sp>
        <p:nvSpPr>
          <p:cNvPr id="70672" name="AutoShape 16"/>
          <p:cNvSpPr>
            <a:spLocks noChangeArrowheads="1"/>
          </p:cNvSpPr>
          <p:nvPr/>
        </p:nvSpPr>
        <p:spPr bwMode="auto">
          <a:xfrm rot="10800000">
            <a:off x="2362200" y="3124200"/>
            <a:ext cx="4953000" cy="2209800"/>
          </a:xfrm>
          <a:custGeom>
            <a:avLst/>
            <a:gdLst>
              <a:gd name="T0" fmla="*/ 2476500 w 21600"/>
              <a:gd name="T1" fmla="*/ 0 h 21600"/>
              <a:gd name="T2" fmla="*/ 619125 w 21600"/>
              <a:gd name="T3" fmla="*/ 1104900 h 21600"/>
              <a:gd name="T4" fmla="*/ 2476500 w 21600"/>
              <a:gd name="T5" fmla="*/ 552450 h 21600"/>
              <a:gd name="T6" fmla="*/ 4333875 w 21600"/>
              <a:gd name="T7" fmla="*/ 11049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0000CC"/>
          </a:solidFill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9224" name="Text Box 17"/>
          <p:cNvSpPr txBox="1">
            <a:spLocks noChangeArrowheads="1"/>
          </p:cNvSpPr>
          <p:nvPr/>
        </p:nvSpPr>
        <p:spPr bwMode="auto">
          <a:xfrm>
            <a:off x="3032125" y="5675313"/>
            <a:ext cx="344487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/>
          </a:p>
        </p:txBody>
      </p:sp>
      <p:sp>
        <p:nvSpPr>
          <p:cNvPr id="70674" name="Text Box 18"/>
          <p:cNvSpPr txBox="1">
            <a:spLocks noChangeArrowheads="1"/>
          </p:cNvSpPr>
          <p:nvPr/>
        </p:nvSpPr>
        <p:spPr bwMode="auto">
          <a:xfrm>
            <a:off x="2362200" y="5334000"/>
            <a:ext cx="5029200" cy="1187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/>
              <a:t>Подлежат возмещению изготовителем в полном объеме.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0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0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06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06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0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06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06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0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70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0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9" grpId="0" build="p"/>
      <p:bldP spid="70663" grpId="0"/>
      <p:bldP spid="70665" grpId="0"/>
      <p:bldP spid="70672" grpId="0" animBg="1"/>
      <p:bldP spid="7067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>Общественная защита потребителя.</a:t>
            </a:r>
          </a:p>
        </p:txBody>
      </p:sp>
      <p:sp>
        <p:nvSpPr>
          <p:cNvPr id="7168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28600" y="1600200"/>
            <a:ext cx="5943600" cy="2514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smtClean="0"/>
              <a:t>Общественная защита потребителя осуществляется организациями потребителей, которые создаются как по территориальному признаку (районные, городские), так и в зависимости от конкретного интереса группы потребителей (например, автолюбителей). </a:t>
            </a:r>
            <a:endParaRPr lang="ru-RU" sz="2400" b="1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71685" name="Picture 5" descr="J009574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1747838"/>
            <a:ext cx="2647950" cy="168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6" name="Rectangle 6"/>
          <p:cNvSpPr>
            <a:spLocks noChangeArrowheads="1"/>
          </p:cNvSpPr>
          <p:nvPr/>
        </p:nvSpPr>
        <p:spPr bwMode="auto">
          <a:xfrm>
            <a:off x="3327400" y="4267200"/>
            <a:ext cx="5816600" cy="2282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Они могут объединяться в союзы, конфедерации и т. д. Так, в настоящее время на территории России существует общественная организация </a:t>
            </a: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«Союз потребителей Российской Федерации».</a:t>
            </a:r>
          </a:p>
        </p:txBody>
      </p:sp>
      <p:pic>
        <p:nvPicPr>
          <p:cNvPr id="71687" name="Picture 7" descr="AG00344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4267200"/>
            <a:ext cx="2209800" cy="197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1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6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6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1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/>
      <p:bldP spid="71683" grpId="0" build="p"/>
      <p:bldP spid="71686" grpId="0"/>
    </p:bldLst>
  </p:timing>
</p:sld>
</file>

<file path=ppt/theme/theme1.xml><?xml version="1.0" encoding="utf-8"?>
<a:theme xmlns:a="http://schemas.openxmlformats.org/drawingml/2006/main" name="Облака">
  <a:themeElements>
    <a:clrScheme name="Облака 9">
      <a:dk1>
        <a:srgbClr val="000000"/>
      </a:dk1>
      <a:lt1>
        <a:srgbClr val="FEA24E"/>
      </a:lt1>
      <a:dk2>
        <a:srgbClr val="CC6600"/>
      </a:dk2>
      <a:lt2>
        <a:srgbClr val="808080"/>
      </a:lt2>
      <a:accent1>
        <a:srgbClr val="FBEECD"/>
      </a:accent1>
      <a:accent2>
        <a:srgbClr val="ECD044"/>
      </a:accent2>
      <a:accent3>
        <a:srgbClr val="FECEB2"/>
      </a:accent3>
      <a:accent4>
        <a:srgbClr val="000000"/>
      </a:accent4>
      <a:accent5>
        <a:srgbClr val="FDF5E3"/>
      </a:accent5>
      <a:accent6>
        <a:srgbClr val="D6BC3D"/>
      </a:accent6>
      <a:hlink>
        <a:srgbClr val="E42B00"/>
      </a:hlink>
      <a:folHlink>
        <a:srgbClr val="996633"/>
      </a:folHlink>
    </a:clrScheme>
    <a:fontScheme name="Облака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Clouds</Template>
  <TotalTime>382</TotalTime>
  <Words>406</Words>
  <Application>Microsoft Office PowerPoint</Application>
  <PresentationFormat>Экран (4:3)</PresentationFormat>
  <Paragraphs>42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Облака</vt:lpstr>
      <vt:lpstr>Проект по экономике.  «Защита прав потребителей.»</vt:lpstr>
      <vt:lpstr>Потребители и их права.</vt:lpstr>
      <vt:lpstr>Презентация PowerPoint</vt:lpstr>
      <vt:lpstr>Презентация PowerPoint</vt:lpstr>
      <vt:lpstr>Презентация PowerPoint</vt:lpstr>
      <vt:lpstr>Презентация PowerPoint</vt:lpstr>
      <vt:lpstr>Требования к товарам.</vt:lpstr>
      <vt:lpstr>Презентация PowerPoint</vt:lpstr>
      <vt:lpstr>Общественная защита потребителя.</vt:lpstr>
      <vt:lpstr>Заключение.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1</dc:creator>
  <cp:lastModifiedBy>1</cp:lastModifiedBy>
  <cp:revision>15</cp:revision>
  <cp:lastPrinted>1601-01-01T00:00:00Z</cp:lastPrinted>
  <dcterms:created xsi:type="dcterms:W3CDTF">1601-01-01T00:00:00Z</dcterms:created>
  <dcterms:modified xsi:type="dcterms:W3CDTF">2017-01-27T00:58:20Z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