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63" r:id="rId6"/>
    <p:sldId id="266" r:id="rId7"/>
    <p:sldId id="259" r:id="rId8"/>
    <p:sldId id="262" r:id="rId9"/>
    <p:sldId id="260" r:id="rId10"/>
    <p:sldId id="264" r:id="rId11"/>
    <p:sldId id="265" r:id="rId12"/>
    <p:sldId id="269" r:id="rId13"/>
    <p:sldId id="261" r:id="rId14"/>
    <p:sldId id="270" r:id="rId15"/>
    <p:sldId id="271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20"/>
    <a:srgbClr val="007A37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3568" y="476673"/>
            <a:ext cx="7772400" cy="72008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16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ru-RU" sz="16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424936" cy="5760640"/>
          </a:xfrm>
        </p:spPr>
        <p:txBody>
          <a:bodyPr/>
          <a:lstStyle/>
          <a:p>
            <a:endParaRPr lang="ru-RU" dirty="0" smtClean="0"/>
          </a:p>
          <a:p>
            <a:r>
              <a:rPr lang="ru-RU" sz="7200" b="1" dirty="0" smtClean="0">
                <a:solidFill>
                  <a:srgbClr val="C00000"/>
                </a:solidFill>
              </a:rPr>
              <a:t>Необычные способы умножения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5431" y="3936357"/>
            <a:ext cx="2209815" cy="2071702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softEdge rad="127000"/>
          </a:effectLst>
          <a:scene3d>
            <a:camera prst="orthographicFront"/>
            <a:lightRig rig="threePt" dir="t"/>
          </a:scene3d>
          <a:sp3d>
            <a:bevelT prst="slope"/>
          </a:sp3d>
        </p:spPr>
      </p:pic>
    </p:spTree>
    <p:extLst>
      <p:ext uri="{BB962C8B-B14F-4D97-AF65-F5344CB8AC3E}">
        <p14:creationId xmlns:p14="http://schemas.microsoft.com/office/powerpoint/2010/main" xmlns="" val="320922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568952" cy="61926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sz="3600" b="1" dirty="0"/>
              <a:t>Умножение для числа 9</a:t>
            </a:r>
            <a:r>
              <a:rPr lang="ru-RU" sz="3600" dirty="0"/>
              <a:t> - 9·1, 9·2 ... 9·10 - легче выветривается из памяти и труднее пересчитывается вручную методом сложения, </a:t>
            </a:r>
            <a:r>
              <a:rPr lang="ru-RU" sz="3600" dirty="0" smtClean="0"/>
              <a:t>но именно </a:t>
            </a:r>
            <a:r>
              <a:rPr lang="ru-RU" sz="3600" dirty="0"/>
              <a:t>для числа </a:t>
            </a:r>
            <a:r>
              <a:rPr lang="ru-RU" sz="3600" dirty="0" smtClean="0"/>
              <a:t>9, есть легкий способ умножения "</a:t>
            </a:r>
            <a:r>
              <a:rPr lang="ru-RU" sz="3600" dirty="0"/>
              <a:t>на пальцах". Растопырьте пальцы на обеих руках и поверните руки ладонями от себя. Мысленно присвойте пальцам последовательно числа от 1 до 10, начиная с мизинца левой руки и заканчивая мизинцем правой руки (это изображено на рисунке). </a:t>
            </a:r>
          </a:p>
        </p:txBody>
      </p:sp>
    </p:spTree>
    <p:extLst>
      <p:ext uri="{BB962C8B-B14F-4D97-AF65-F5344CB8AC3E}">
        <p14:creationId xmlns:p14="http://schemas.microsoft.com/office/powerpoint/2010/main" xmlns="" val="28243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Японский способ</a:t>
            </a:r>
            <a:endParaRPr lang="ru-RU" sz="66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96" t="-2129" r="25002" b="22622"/>
          <a:stretch/>
        </p:blipFill>
        <p:spPr bwMode="auto">
          <a:xfrm>
            <a:off x="395536" y="1196752"/>
            <a:ext cx="8280920" cy="5224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3249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     Многим </a:t>
            </a:r>
            <a:r>
              <a:rPr lang="ru-RU" dirty="0"/>
              <a:t>покажется, что такой способ японского или китайского умножения слишком сложен и запутан, но это только на первый взгляд. Именно </a:t>
            </a:r>
            <a:r>
              <a:rPr lang="ru-RU" dirty="0" smtClean="0"/>
              <a:t>изображение </a:t>
            </a:r>
            <a:r>
              <a:rPr lang="ru-RU" dirty="0"/>
              <a:t>всех точек пересечения прямых (множителей) на одной плоскости, дает </a:t>
            </a:r>
            <a:r>
              <a:rPr lang="ru-RU" dirty="0" smtClean="0"/>
              <a:t>нам возможность увидеть, как происходит умножение чисел, тогда </a:t>
            </a:r>
            <a:r>
              <a:rPr lang="ru-RU" dirty="0"/>
              <a:t>как традиционный способ умножения подразумевает большое количество арифметических действий только в уме. Китайское или японское умножение помогает не только быстро и эффективно умножать двухзначные и трехзначные числа друг на друга без калькулятора, но и развивает эрудицию. Согласитесь, не каждый сможет похвастаться тем, что на практике владеет древнейшим китайским методом </a:t>
            </a:r>
            <a:r>
              <a:rPr lang="ru-RU" dirty="0" smtClean="0"/>
              <a:t>умножения.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108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prstTxWarp prst="textDeflateBottom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Умножение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етодом решетки.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28688" y="2286000"/>
            <a:ext cx="6143625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928688" y="3000375"/>
            <a:ext cx="6143625" cy="714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928688" y="3786188"/>
            <a:ext cx="6143625" cy="7143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41287" y="3071813"/>
            <a:ext cx="1573213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248694" y="3107531"/>
            <a:ext cx="164465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4537075" y="3035300"/>
            <a:ext cx="1500188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6286500" y="3071813"/>
            <a:ext cx="1573213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714500" y="1500188"/>
            <a:ext cx="366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3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000500" y="1428750"/>
            <a:ext cx="366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4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6215063" y="1428750"/>
            <a:ext cx="366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7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7286625" y="2071688"/>
            <a:ext cx="366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2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7286625" y="3000375"/>
            <a:ext cx="285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9</a:t>
            </a: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V="1">
            <a:off x="928688" y="2286000"/>
            <a:ext cx="2143125" cy="7858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3071813" y="2286000"/>
            <a:ext cx="4000500" cy="15716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857250" y="2286000"/>
            <a:ext cx="4286250" cy="15716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5286375" y="3000375"/>
            <a:ext cx="1785938" cy="7858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2714625" y="2535238"/>
            <a:ext cx="339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4857750" y="2500313"/>
            <a:ext cx="339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 flipH="1">
            <a:off x="5357813" y="2357438"/>
            <a:ext cx="35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 flipH="1">
            <a:off x="6643688" y="2500313"/>
            <a:ext cx="214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 flipH="1">
            <a:off x="6643688" y="3286125"/>
            <a:ext cx="35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F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 flipH="1">
            <a:off x="5357813" y="3071813"/>
            <a:ext cx="35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 flipH="1">
            <a:off x="4714875" y="3286125"/>
            <a:ext cx="3476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 flipH="1">
            <a:off x="3143250" y="3071813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 flipH="1">
            <a:off x="2500313" y="3357563"/>
            <a:ext cx="366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 flipH="1">
            <a:off x="928688" y="3071813"/>
            <a:ext cx="35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6143625" y="3929063"/>
            <a:ext cx="428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B0F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4429125" y="3929063"/>
            <a:ext cx="339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accent2"/>
                </a:solidFill>
                <a:latin typeface="Calibri" pitchFamily="34" charset="0"/>
              </a:rPr>
              <a:t>6</a:t>
            </a:r>
          </a:p>
        </p:txBody>
      </p: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2000250" y="3929063"/>
            <a:ext cx="511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7030A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500063" y="3929063"/>
            <a:ext cx="714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B05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2571750" y="4857750"/>
            <a:ext cx="3290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2060"/>
                </a:solidFill>
                <a:latin typeface="Calibri" pitchFamily="34" charset="0"/>
              </a:rPr>
              <a:t>347•29=10063</a:t>
            </a:r>
          </a:p>
        </p:txBody>
      </p:sp>
    </p:spTree>
    <p:extLst>
      <p:ext uri="{BB962C8B-B14F-4D97-AF65-F5344CB8AC3E}">
        <p14:creationId xmlns:p14="http://schemas.microsoft.com/office/powerpoint/2010/main" xmlns="" val="1118217516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F1F8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1F8C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F1F8C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1F8C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F1F8C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1F8C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F1F8C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1F8C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F1F8C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1F8C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000"/>
                            </p:stCondLst>
                            <p:childTnLst>
                              <p:par>
                                <p:cTn id="10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500"/>
                            </p:stCondLst>
                            <p:childTnLst>
                              <p:par>
                                <p:cTn id="1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7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93" decel="100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193" decel="100000"/>
                                        <p:tgtEl>
                                          <p:spTgt spid="7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2" dur="193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4" dur="193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5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1"/>
                            </p:stCondLst>
                            <p:childTnLst>
                              <p:par>
                                <p:cTn id="1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1001"/>
                            </p:stCondLst>
                            <p:childTnLst>
                              <p:par>
                                <p:cTn id="14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  <p:bldP spid="36" grpId="0"/>
      <p:bldP spid="36" grpId="1"/>
      <p:bldP spid="37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9" grpId="0"/>
      <p:bldP spid="60" grpId="0"/>
      <p:bldP spid="61" grpId="0"/>
      <p:bldP spid="72" grpId="0"/>
      <p:bldP spid="73" grpId="0"/>
      <p:bldP spid="74" grpId="0"/>
      <p:bldP spid="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Способ   </a:t>
            </a:r>
            <a:r>
              <a:rPr lang="ru-RU" b="1" dirty="0">
                <a:solidFill>
                  <a:srgbClr val="002060"/>
                </a:solidFill>
              </a:rPr>
              <a:t>«МАЛЕНЬКИЙ З</a:t>
            </a:r>
            <a:r>
              <a:rPr lang="ru-RU" sz="4000" b="1" dirty="0">
                <a:solidFill>
                  <a:srgbClr val="002060"/>
                </a:solidFill>
              </a:rPr>
              <a:t>А</a:t>
            </a:r>
            <a:r>
              <a:rPr lang="ru-RU" b="1" dirty="0">
                <a:solidFill>
                  <a:srgbClr val="002060"/>
                </a:solidFill>
              </a:rPr>
              <a:t>МОК»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648072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5503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chemeClr val="accent6">
                    <a:lumMod val="75000"/>
                  </a:schemeClr>
                </a:solidFill>
              </a:rPr>
              <a:t>Крестьянский 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способ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3082" y="1601300"/>
            <a:ext cx="6768752" cy="4728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62778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Вывод 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Я нашёл много интересных способов умножения, но смог овладеть только тремя.</a:t>
            </a:r>
          </a:p>
          <a:p>
            <a:pPr marL="0" indent="0">
              <a:buNone/>
            </a:pPr>
            <a:r>
              <a:rPr lang="ru-RU" dirty="0" smtClean="0"/>
              <a:t>     Из </a:t>
            </a:r>
            <a:r>
              <a:rPr lang="ru-RU" dirty="0"/>
              <a:t>всех найденных </a:t>
            </a:r>
            <a:r>
              <a:rPr lang="ru-RU" dirty="0" smtClean="0"/>
              <a:t>способов умножения более интересными мне показались древнерусский и японский способы.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Самым </a:t>
            </a:r>
            <a:r>
              <a:rPr lang="ru-RU" dirty="0"/>
              <a:t>простым мне показался </a:t>
            </a:r>
            <a:r>
              <a:rPr lang="ru-RU" dirty="0" smtClean="0"/>
              <a:t>метод умножения на 9. </a:t>
            </a:r>
            <a:r>
              <a:rPr lang="ru-RU" dirty="0"/>
              <a:t>Я показал его своим одноклассникам, и он  им  тоже очень понравился.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7695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ru-RU" sz="6600" b="1" dirty="0" err="1">
                <a:solidFill>
                  <a:prstClr val="black"/>
                </a:solidFill>
                <a:ea typeface="+mn-ea"/>
                <a:cs typeface="+mn-cs"/>
              </a:rPr>
              <a:t>Чалбанов</a:t>
            </a:r>
            <a:r>
              <a:rPr lang="ru-RU" sz="6600" b="1" dirty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ru-RU" sz="6600" b="1" dirty="0" smtClean="0">
                <a:solidFill>
                  <a:prstClr val="black"/>
                </a:solidFill>
                <a:ea typeface="+mn-ea"/>
                <a:cs typeface="+mn-cs"/>
              </a:rPr>
              <a:t>Андрей</a:t>
            </a:r>
            <a:br>
              <a:rPr lang="ru-RU" sz="6600" b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6600" b="1" dirty="0" smtClean="0">
                <a:solidFill>
                  <a:prstClr val="black"/>
                </a:solidFill>
                <a:ea typeface="+mn-ea"/>
                <a:cs typeface="+mn-cs"/>
              </a:rPr>
              <a:t>2 </a:t>
            </a:r>
            <a:r>
              <a:rPr lang="ru-RU" sz="6600" b="1" dirty="0">
                <a:solidFill>
                  <a:prstClr val="black"/>
                </a:solidFill>
                <a:ea typeface="+mn-ea"/>
                <a:cs typeface="+mn-cs"/>
              </a:rPr>
              <a:t>«Б» класс</a:t>
            </a:r>
            <a:br>
              <a:rPr lang="ru-RU" sz="66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МБОУ СОШ № 1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96825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539553" y="285750"/>
            <a:ext cx="8318697" cy="6072188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Цель работы: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</a:t>
            </a:r>
            <a:r>
              <a:rPr lang="ru-RU" b="1" i="1" dirty="0" smtClean="0"/>
              <a:t>Показать  необычные способы умножения.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Задачи: 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i="1" dirty="0" smtClean="0"/>
              <a:t>Найти необычные способы  умножения.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i="1" dirty="0" smtClean="0"/>
              <a:t>Научиться их применять.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i="1" dirty="0" smtClean="0"/>
              <a:t>Выбрать для себя самые интересные или более легкие и использовать их при счете.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8195" name="Picture 2" descr="C:\Documents and Settings\Татьяна\Мои документы\Мои рисунки\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357188"/>
            <a:ext cx="1928812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4775997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Введение 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Что такое умножение, я узнал еще в первом классе. И для того, чтобы узнать сколько получится при умножении чисел, мы использовали способ сложения одинаковых чисел.</a:t>
            </a:r>
          </a:p>
          <a:p>
            <a:pPr marL="0" indent="0">
              <a:buNone/>
            </a:pPr>
            <a:r>
              <a:rPr lang="ru-RU" dirty="0" smtClean="0"/>
              <a:t>     Когда моя учительница сказала, что есть еще и другие способы умножения, мне захотелось узнать о них побольше.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8729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Немного истории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sz="3300" dirty="0" smtClean="0"/>
              <a:t>Те </a:t>
            </a:r>
            <a:r>
              <a:rPr lang="ru-RU" sz="3300" dirty="0"/>
              <a:t>способы вычислений, которыми мы пользуемся сейчас, не всегда были так просты и удобны. В старину  пользовались </a:t>
            </a:r>
            <a:r>
              <a:rPr lang="ru-RU" sz="3300" dirty="0" smtClean="0"/>
              <a:t>неудобными и </a:t>
            </a:r>
            <a:r>
              <a:rPr lang="ru-RU" sz="3300" dirty="0"/>
              <a:t>медленными приемами. И если бы школьник 21 века  мог перенестись на пять веков назад, он поразил бы наших предков быстротой </a:t>
            </a:r>
            <a:r>
              <a:rPr lang="ru-RU" sz="3300" dirty="0" smtClean="0"/>
              <a:t>своих </a:t>
            </a:r>
            <a:r>
              <a:rPr lang="ru-RU" sz="3300" dirty="0"/>
              <a:t>вычислений. Молва о нем облетела бы окрестные школы и монастыри, затмив славу </a:t>
            </a:r>
            <a:r>
              <a:rPr lang="ru-RU" sz="3300" dirty="0" smtClean="0"/>
              <a:t>самых лучших счетчиков </a:t>
            </a:r>
            <a:r>
              <a:rPr lang="ru-RU" sz="3300" dirty="0"/>
              <a:t>той эпохи, и со всех сторон приезжали бы учиться у нового великого мастера.</a:t>
            </a:r>
          </a:p>
          <a:p>
            <a:pPr marL="0" indent="0">
              <a:buNone/>
            </a:pPr>
            <a:r>
              <a:rPr lang="ru-RU" sz="3300" dirty="0" smtClean="0"/>
              <a:t>     Особенно </a:t>
            </a:r>
            <a:r>
              <a:rPr lang="ru-RU" sz="3300" dirty="0"/>
              <a:t>трудны  в старину были действия умножения и деления.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2000201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Виды умножения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Умножение на </a:t>
            </a:r>
            <a:r>
              <a:rPr lang="ru-RU" dirty="0" smtClean="0"/>
              <a:t>пальцах (</a:t>
            </a:r>
            <a:r>
              <a:rPr lang="ru-RU" dirty="0" smtClean="0"/>
              <a:t> </a:t>
            </a:r>
            <a:r>
              <a:rPr lang="ru-RU" dirty="0" smtClean="0"/>
              <a:t>Древнерусский </a:t>
            </a:r>
            <a:r>
              <a:rPr lang="ru-RU" dirty="0" smtClean="0"/>
              <a:t>способ).</a:t>
            </a:r>
            <a:endParaRPr lang="ru-RU" dirty="0"/>
          </a:p>
          <a:p>
            <a:r>
              <a:rPr lang="ru-RU" dirty="0"/>
              <a:t>Умножение на 9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Индийский </a:t>
            </a:r>
            <a:r>
              <a:rPr lang="ru-RU" dirty="0"/>
              <a:t>способ умножения.</a:t>
            </a:r>
          </a:p>
          <a:p>
            <a:r>
              <a:rPr lang="ru-RU" dirty="0"/>
              <a:t>Умножение способом   </a:t>
            </a:r>
            <a:r>
              <a:rPr lang="ru-RU" sz="3000" dirty="0"/>
              <a:t>«МАЛЕНЬКИЙ З</a:t>
            </a:r>
            <a:r>
              <a:rPr lang="ru-RU" sz="2600" b="1" dirty="0"/>
              <a:t>А</a:t>
            </a:r>
            <a:r>
              <a:rPr lang="ru-RU" sz="3000" dirty="0"/>
              <a:t>МОК».</a:t>
            </a:r>
            <a:endParaRPr lang="ru-RU" dirty="0"/>
          </a:p>
          <a:p>
            <a:r>
              <a:rPr lang="ru-RU" dirty="0"/>
              <a:t>Крестьянский способ умножения.</a:t>
            </a:r>
          </a:p>
          <a:p>
            <a:r>
              <a:rPr lang="ru-RU" dirty="0" smtClean="0"/>
              <a:t>Метод решетки.</a:t>
            </a:r>
          </a:p>
          <a:p>
            <a:r>
              <a:rPr lang="ru-RU" dirty="0" smtClean="0"/>
              <a:t>Японский способ </a:t>
            </a:r>
            <a:r>
              <a:rPr lang="ru-RU" dirty="0" err="1" smtClean="0"/>
              <a:t>ит.д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4527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214438"/>
            <a:ext cx="80010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 rtlCol="0">
            <a:prstTxWarp prst="textDeflate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rgbClr val="007A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Умножение на пальцах.</a:t>
            </a:r>
            <a:endParaRPr lang="ru-RU" dirty="0">
              <a:solidFill>
                <a:srgbClr val="007A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257424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548680"/>
            <a:ext cx="8640960" cy="6120680"/>
          </a:xfrm>
        </p:spPr>
        <p:txBody>
          <a:bodyPr>
            <a:normAutofit/>
          </a:bodyPr>
          <a:lstStyle/>
          <a:p>
            <a:r>
              <a:rPr lang="ru-RU" dirty="0"/>
              <a:t>Древнерусский способ умножения на пальцах является одним из наиболее </a:t>
            </a:r>
            <a:r>
              <a:rPr lang="ru-RU" dirty="0" smtClean="0"/>
              <a:t>популярных </a:t>
            </a:r>
            <a:r>
              <a:rPr lang="ru-RU" dirty="0"/>
              <a:t>методов, которым успешно пользовались на протяжении многих столетий российские купцы. Они научились умножать на пальцах однозначные числа от 6 до 9. При этом достаточно было владеть начальными навыками пальцевого счета “единицами”, “парами”, “тройками”, “четверками”, “пятерками” и “десятками”. Пальцы рук здесь служили вспомогательным вычислительным устройством.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138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857256"/>
          </a:xfrm>
        </p:spPr>
        <p:txBody>
          <a:bodyPr rtlCol="0">
            <a:prstTxWarp prst="textInflateBottom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Умножение  на   9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266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285875"/>
            <a:ext cx="7929562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2916759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492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</vt:lpstr>
      <vt:lpstr>Чалбанов Андрей 2 «Б» класс МБОУ СОШ № 1</vt:lpstr>
      <vt:lpstr>Слайд 3</vt:lpstr>
      <vt:lpstr>Введение </vt:lpstr>
      <vt:lpstr>Немного истории</vt:lpstr>
      <vt:lpstr>Виды умножения</vt:lpstr>
      <vt:lpstr>Умножение на пальцах.</vt:lpstr>
      <vt:lpstr>Слайд 8</vt:lpstr>
      <vt:lpstr>Умножение  на   9</vt:lpstr>
      <vt:lpstr>Слайд 10</vt:lpstr>
      <vt:lpstr>Японский способ</vt:lpstr>
      <vt:lpstr>Слайд 12</vt:lpstr>
      <vt:lpstr>Умножение методом решетки.</vt:lpstr>
      <vt:lpstr>Способ   «МАЛЕНЬКИЙ ЗАМОК»</vt:lpstr>
      <vt:lpstr>Крестьянский способ</vt:lpstr>
      <vt:lpstr>Вывод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Районный конкурс исследовательских работ и творческих проектов для детей младшего школьного возраста «Я – исследователь – 2017»  </dc:title>
  <dc:creator>ZXC</dc:creator>
  <cp:lastModifiedBy>user</cp:lastModifiedBy>
  <cp:revision>15</cp:revision>
  <dcterms:created xsi:type="dcterms:W3CDTF">2018-02-20T11:52:41Z</dcterms:created>
  <dcterms:modified xsi:type="dcterms:W3CDTF">2018-03-01T05:11:59Z</dcterms:modified>
</cp:coreProperties>
</file>