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76" r:id="rId4"/>
    <p:sldId id="277" r:id="rId5"/>
    <p:sldId id="278" r:id="rId6"/>
    <p:sldId id="268" r:id="rId7"/>
    <p:sldId id="261" r:id="rId8"/>
    <p:sldId id="269" r:id="rId9"/>
    <p:sldId id="262" r:id="rId10"/>
    <p:sldId id="287" r:id="rId11"/>
    <p:sldId id="288" r:id="rId12"/>
    <p:sldId id="266" r:id="rId13"/>
    <p:sldId id="275" r:id="rId14"/>
    <p:sldId id="270" r:id="rId15"/>
    <p:sldId id="271" r:id="rId16"/>
    <p:sldId id="29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033CC"/>
    <a:srgbClr val="660033"/>
    <a:srgbClr val="9F439B"/>
    <a:srgbClr val="4A5BF8"/>
    <a:srgbClr val="AAD8F4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1358" autoAdjust="0"/>
  </p:normalViewPr>
  <p:slideViewPr>
    <p:cSldViewPr>
      <p:cViewPr>
        <p:scale>
          <a:sx n="82" d="100"/>
          <a:sy n="82" d="100"/>
        </p:scale>
        <p:origin x="-192" y="-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39191048468348"/>
          <c:y val="8.2221646742630161E-2"/>
          <c:w val="0.51911844022131248"/>
          <c:h val="0.61912314061030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дней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10.8</c:v>
                </c:pt>
                <c:pt idx="1">
                  <c:v>9.2000000000000011</c:v>
                </c:pt>
                <c:pt idx="2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468480"/>
        <c:axId val="22469632"/>
      </c:barChart>
      <c:catAx>
        <c:axId val="224684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2469632"/>
        <c:crosses val="autoZero"/>
        <c:auto val="1"/>
        <c:lblAlgn val="ctr"/>
        <c:lblOffset val="100"/>
        <c:noMultiLvlLbl val="0"/>
      </c:catAx>
      <c:valAx>
        <c:axId val="22469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46848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4A5BF8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оптимальный</c:v>
                </c:pt>
                <c:pt idx="1">
                  <c:v>высокий</c:v>
                </c:pt>
                <c:pt idx="2">
                  <c:v>выше среднего</c:v>
                </c:pt>
                <c:pt idx="3">
                  <c:v>средний</c:v>
                </c:pt>
                <c:pt idx="4">
                  <c:v>ниже среднего</c:v>
                </c:pt>
                <c:pt idx="5">
                  <c:v>низкий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7.0000000000000021E-2</c:v>
                </c:pt>
                <c:pt idx="1">
                  <c:v>0.2</c:v>
                </c:pt>
                <c:pt idx="2">
                  <c:v>0.34</c:v>
                </c:pt>
                <c:pt idx="3">
                  <c:v>0.23</c:v>
                </c:pt>
                <c:pt idx="4">
                  <c:v>0.1</c:v>
                </c:pt>
                <c:pt idx="5">
                  <c:v>6.0000000000000032E-2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оптимальный</c:v>
                </c:pt>
                <c:pt idx="1">
                  <c:v>высокий</c:v>
                </c:pt>
                <c:pt idx="2">
                  <c:v>выше среднего</c:v>
                </c:pt>
                <c:pt idx="3">
                  <c:v>средний</c:v>
                </c:pt>
                <c:pt idx="4">
                  <c:v>ниже среднего</c:v>
                </c:pt>
                <c:pt idx="5">
                  <c:v>низкий</c:v>
                </c:pt>
              </c:strCache>
            </c:strRef>
          </c:cat>
          <c:val>
            <c:numRef>
              <c:f>Лист1!$C$2:$C$7</c:f>
              <c:numCache>
                <c:formatCode>0%</c:formatCode>
                <c:ptCount val="6"/>
                <c:pt idx="0">
                  <c:v>0.15000000000000024</c:v>
                </c:pt>
                <c:pt idx="1">
                  <c:v>0.26</c:v>
                </c:pt>
                <c:pt idx="2">
                  <c:v>0.29000000000000031</c:v>
                </c:pt>
                <c:pt idx="3">
                  <c:v>0.19</c:v>
                </c:pt>
                <c:pt idx="4">
                  <c:v>0.1</c:v>
                </c:pt>
                <c:pt idx="5">
                  <c:v>1.0000000000000005E-2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оптимальный</c:v>
                </c:pt>
                <c:pt idx="1">
                  <c:v>высокий</c:v>
                </c:pt>
                <c:pt idx="2">
                  <c:v>выше среднего</c:v>
                </c:pt>
                <c:pt idx="3">
                  <c:v>средний</c:v>
                </c:pt>
                <c:pt idx="4">
                  <c:v>ниже среднего</c:v>
                </c:pt>
                <c:pt idx="5">
                  <c:v>низкий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519808"/>
        <c:axId val="22521344"/>
      </c:barChart>
      <c:catAx>
        <c:axId val="22519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2521344"/>
        <c:crosses val="autoZero"/>
        <c:auto val="1"/>
        <c:lblAlgn val="ctr"/>
        <c:lblOffset val="100"/>
        <c:noMultiLvlLbl val="0"/>
      </c:catAx>
      <c:valAx>
        <c:axId val="225213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2519808"/>
        <c:crosses val="autoZero"/>
        <c:crossBetween val="between"/>
      </c:valAx>
    </c:plotArea>
    <c:legend>
      <c:legendPos val="r"/>
      <c:legendEntry>
        <c:idx val="2"/>
        <c:delete val="1"/>
      </c:legendEntry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B0DD0-1AD9-4FF6-AEE1-040A911F90EC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E65B1-68CE-430A-9CAB-608B313603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117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E65B1-68CE-430A-9CAB-608B3136031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E65B1-68CE-430A-9CAB-608B3136031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49A07-A8A8-415B-A3F7-DF94E49109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FEE27-EF5E-4A22-A414-F93F06551C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30BDD-4C67-48BC-BA3B-F7C742EE48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ABD95-CDE4-433B-B7E1-F3E7BD939B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54FDB-850A-4E41-8274-4C67D5CC4E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EEFA0-2B1B-4E1C-B464-31597CA495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38141-C7CE-47A0-BD08-8A3EDA28D8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F3975-79CC-45C1-BFA6-615C1B241E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5193C-0290-4FE0-8072-44B4BAA2D0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97A87-8D1C-4F6B-B832-5D69B48588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86D0E-1542-4F7E-AD64-8759AFFB96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BF3E16-A8EE-4B08-A90A-2E664904E33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0"/>
            <a:ext cx="7772400" cy="5929330"/>
          </a:xfrm>
        </p:spPr>
        <p:txBody>
          <a:bodyPr/>
          <a:lstStyle/>
          <a:p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                                                           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4929198"/>
            <a:ext cx="4286280" cy="1571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500042"/>
            <a:ext cx="4572000" cy="590931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Система работы:</a:t>
            </a:r>
          </a:p>
          <a:p>
            <a:pPr algn="ctr">
              <a:lnSpc>
                <a:spcPct val="150000"/>
              </a:lnSpc>
            </a:pPr>
            <a:r>
              <a:rPr lang="ru-RU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Берендеевой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Татьяны Ивановны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Образование: высшее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Должность: воспитатель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МБДОУ </a:t>
            </a:r>
            <a:r>
              <a:rPr lang="ru-RU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/с №16</a:t>
            </a:r>
          </a:p>
          <a:p>
            <a:pPr algn="ctr">
              <a:lnSpc>
                <a:spcPct val="150000"/>
              </a:lnSpc>
            </a:pPr>
            <a:r>
              <a:rPr lang="ru-RU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Педстаж</a:t>
            </a:r>
            <a:r>
              <a:rPr lang="ru-RU" b="1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ru-RU" b="1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48 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лет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Квалификационная категория: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первая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Педагогическое кредо: 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«Встречать каждого 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ребенка утром с улыбкой,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развивать его днем с радостью,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провожать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вечером с добром»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D:\ЦБС\Ананченкова\Берендеева Т.И\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32" y="404664"/>
            <a:ext cx="3710016" cy="56166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28" y="285728"/>
            <a:ext cx="67821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Коррегирующая</a:t>
            </a:r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гимнастика</a:t>
            </a:r>
            <a:endParaRPr lang="ru-RU" sz="3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RCBS-User01\Desktop\00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3488548" cy="5173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C:\Users\RCBS-User01\Desktop\002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142984"/>
            <a:ext cx="3557587" cy="52752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28992" y="214290"/>
            <a:ext cx="23827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Прогулки</a:t>
            </a:r>
            <a:endParaRPr lang="ru-RU" sz="3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RCBS-User01\Desktop\001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4143404" cy="27478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6" name="Picture 4" descr="C:\Users\RCBS-User01\Desktop\002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786190"/>
            <a:ext cx="4127351" cy="27717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2"/>
          <p:cNvSpPr>
            <a:spLocks/>
          </p:cNvSpPr>
          <p:nvPr/>
        </p:nvSpPr>
        <p:spPr bwMode="gray">
          <a:xfrm rot="5400000" flipH="1">
            <a:off x="6615440" y="2099940"/>
            <a:ext cx="1721722" cy="2522454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FF99CC"/>
          </a:solidFill>
          <a:ln w="19050" cmpd="sng">
            <a:solidFill>
              <a:srgbClr val="7030A0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vert="vert270"/>
          <a:lstStyle/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   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 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     Встречи с             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медицинскими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  работниками</a:t>
            </a:r>
          </a:p>
          <a:p>
            <a:pPr algn="ctr">
              <a:defRPr/>
            </a:pP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Структура внедрения здоровьесберегающих 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методик, технологий в учебно-воспитательный процесс детского сада № 22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50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0" name="AutoShape 2" descr="mhtml:file://F:\Детский%20сад%20№22%20Рыбинского%20МО.mht!file:///F:\p3.gif"/>
          <p:cNvSpPr>
            <a:spLocks noChangeAspect="1" noChangeArrowheads="1"/>
          </p:cNvSpPr>
          <p:nvPr/>
        </p:nvSpPr>
        <p:spPr bwMode="auto">
          <a:xfrm>
            <a:off x="155575" y="-3565525"/>
            <a:ext cx="6057900" cy="800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Структура внедрения здоровьесберегающих 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методик, технологий в учебно-воспитательный процесс детского сада № 22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50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AutoShape 4" descr="mhtml:file://F:\Детский%20сад%20№22%20Рыбинского%20МО.mht!file:///F:\p3.gif"/>
          <p:cNvSpPr>
            <a:spLocks noChangeAspect="1" noChangeArrowheads="1"/>
          </p:cNvSpPr>
          <p:nvPr/>
        </p:nvSpPr>
        <p:spPr bwMode="auto">
          <a:xfrm>
            <a:off x="155575" y="-3565525"/>
            <a:ext cx="6057900" cy="800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Структура внедрения здоровьесберегающих 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методик, технологий в учебно-воспитательный процесс детского сада № 22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50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AutoShape 6" descr="mhtml:file://F:\Детский%20сад%20№22%20Рыбинского%20МО.mht!file:///F:\p3.gif"/>
          <p:cNvSpPr>
            <a:spLocks noChangeAspect="1" noChangeArrowheads="1"/>
          </p:cNvSpPr>
          <p:nvPr/>
        </p:nvSpPr>
        <p:spPr bwMode="auto">
          <a:xfrm>
            <a:off x="155575" y="-3565525"/>
            <a:ext cx="6057900" cy="800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Структура внедрения здоровьесберегающих 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методик, технологий в учебно-воспитательный процесс детского сада № 22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50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AutoShape 8" descr="mhtml:file://F:\Детский%20сад%20№22%20Рыбинского%20МО.mht!file:///F:\p3.gif"/>
          <p:cNvSpPr>
            <a:spLocks noChangeAspect="1" noChangeArrowheads="1"/>
          </p:cNvSpPr>
          <p:nvPr/>
        </p:nvSpPr>
        <p:spPr bwMode="auto">
          <a:xfrm>
            <a:off x="155575" y="-3565525"/>
            <a:ext cx="6057900" cy="800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Структура внедрения здоровьесберегающих 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методик, технологий в учебно-воспитательный процесс детского сада № 22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50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AutoShape 10" descr="mhtml:file://F:\Детский%20сад%20№22%20Рыбинского%20МО.mht!file:///F:\p3.gif"/>
          <p:cNvSpPr>
            <a:spLocks noChangeAspect="1" noChangeArrowheads="1"/>
          </p:cNvSpPr>
          <p:nvPr/>
        </p:nvSpPr>
        <p:spPr bwMode="auto">
          <a:xfrm>
            <a:off x="155575" y="-3565525"/>
            <a:ext cx="6057900" cy="800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Структура внедрения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здоровьесберегающих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методик, технологий в учебно-воспитательный процесс детского сада № 22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50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0" name="AutoShape 12" descr="mhtml:file://F:\Детский%20сад%20№22%20Рыбинского%20МО.mht!file:///F:\p3.gif"/>
          <p:cNvSpPr>
            <a:spLocks noChangeAspect="1" noChangeArrowheads="1"/>
          </p:cNvSpPr>
          <p:nvPr/>
        </p:nvSpPr>
        <p:spPr bwMode="auto">
          <a:xfrm>
            <a:off x="155575" y="-3565525"/>
            <a:ext cx="6057900" cy="8001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Freeform 2"/>
          <p:cNvSpPr>
            <a:spLocks/>
          </p:cNvSpPr>
          <p:nvPr/>
        </p:nvSpPr>
        <p:spPr bwMode="gray">
          <a:xfrm rot="3046289" flipH="1">
            <a:off x="6018363" y="417530"/>
            <a:ext cx="1721722" cy="2522454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FF99CC"/>
          </a:solidFill>
          <a:ln w="19050" cmpd="sng">
            <a:solidFill>
              <a:srgbClr val="7030A0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vert="vert270"/>
          <a:lstStyle/>
          <a:p>
            <a:pPr>
              <a:defRPr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>
              <a:defRPr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   Круглый стол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30" name="Freeform 2"/>
          <p:cNvSpPr>
            <a:spLocks/>
          </p:cNvSpPr>
          <p:nvPr/>
        </p:nvSpPr>
        <p:spPr bwMode="gray">
          <a:xfrm rot="5400000" flipH="1">
            <a:off x="1400466" y="2171378"/>
            <a:ext cx="1721722" cy="2522454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FF99CC"/>
          </a:solidFill>
          <a:ln w="19050" cmpd="sng">
            <a:solidFill>
              <a:srgbClr val="7030A0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vert="vert270"/>
          <a:lstStyle/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</a:t>
            </a:r>
          </a:p>
          <a:p>
            <a:pPr>
              <a:defRPr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Семейный клуб    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«Здоровье»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32" name="Freeform 2"/>
          <p:cNvSpPr>
            <a:spLocks/>
          </p:cNvSpPr>
          <p:nvPr/>
        </p:nvSpPr>
        <p:spPr bwMode="gray">
          <a:xfrm flipH="1">
            <a:off x="3929058" y="0"/>
            <a:ext cx="1721722" cy="2522454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FF99CC"/>
          </a:solidFill>
          <a:ln w="19050" cmpd="sng">
            <a:solidFill>
              <a:srgbClr val="7030A0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 algn="ctr"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Тематические выставки</a:t>
            </a:r>
          </a:p>
        </p:txBody>
      </p:sp>
      <p:sp>
        <p:nvSpPr>
          <p:cNvPr id="33" name="Freeform 2"/>
          <p:cNvSpPr>
            <a:spLocks/>
          </p:cNvSpPr>
          <p:nvPr/>
        </p:nvSpPr>
        <p:spPr bwMode="gray">
          <a:xfrm flipH="1">
            <a:off x="4071934" y="4335546"/>
            <a:ext cx="1721722" cy="2522454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FF99CC"/>
          </a:solidFill>
          <a:ln w="19050" cmpd="sng">
            <a:solidFill>
              <a:srgbClr val="7030A0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 algn="ctr"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Стендовая информация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34" name="Freeform 2"/>
          <p:cNvSpPr>
            <a:spLocks/>
          </p:cNvSpPr>
          <p:nvPr/>
        </p:nvSpPr>
        <p:spPr bwMode="gray">
          <a:xfrm rot="18892655" flipH="1">
            <a:off x="2069010" y="452999"/>
            <a:ext cx="1721722" cy="2522454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FF99CC"/>
          </a:solidFill>
          <a:ln w="19050" cmpd="sng">
            <a:solidFill>
              <a:srgbClr val="7030A0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vert="vert"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 Совместные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   занятия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35" name="Freeform 2"/>
          <p:cNvSpPr>
            <a:spLocks/>
          </p:cNvSpPr>
          <p:nvPr/>
        </p:nvSpPr>
        <p:spPr bwMode="gray">
          <a:xfrm rot="7617659" flipH="1">
            <a:off x="5879469" y="3828293"/>
            <a:ext cx="1721722" cy="2522454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FF99CC"/>
          </a:solidFill>
          <a:ln w="19050" cmpd="sng">
            <a:solidFill>
              <a:srgbClr val="7030A0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vert="vert270"/>
          <a:lstStyle/>
          <a:p>
            <a:pPr>
              <a:defRPr/>
            </a:pPr>
            <a:endParaRPr lang="ru-RU" sz="1400" b="1" dirty="0" smtClean="0">
              <a:solidFill>
                <a:srgbClr val="7030A0"/>
              </a:solidFill>
            </a:endParaRPr>
          </a:p>
          <a:p>
            <a:pPr>
              <a:defRPr/>
            </a:pPr>
            <a:endParaRPr lang="ru-RU" sz="1400" b="1" dirty="0" smtClean="0">
              <a:solidFill>
                <a:srgbClr val="7030A0"/>
              </a:solidFill>
            </a:endParaRPr>
          </a:p>
          <a:p>
            <a:pPr>
              <a:defRPr/>
            </a:pPr>
            <a:endParaRPr lang="ru-RU" sz="1400" b="1" dirty="0" smtClean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srgbClr val="7030A0"/>
                </a:solidFill>
              </a:rPr>
              <a:t>Беседы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36" name="Freeform 2"/>
          <p:cNvSpPr>
            <a:spLocks/>
          </p:cNvSpPr>
          <p:nvPr/>
        </p:nvSpPr>
        <p:spPr bwMode="gray">
          <a:xfrm rot="3046289" flipH="1">
            <a:off x="2089272" y="3917993"/>
            <a:ext cx="1721722" cy="2522454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rgbClr val="FF99CC"/>
          </a:solidFill>
          <a:ln w="19050" cmpd="sng">
            <a:solidFill>
              <a:srgbClr val="7030A0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vert="vert270"/>
          <a:lstStyle/>
          <a:p>
            <a:pPr>
              <a:defRPr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>
              <a:defRPr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7030A0"/>
                </a:solidFill>
              </a:rPr>
              <a:t>        Мастер-классы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0"/>
            <a:ext cx="778674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Взаимодействие  с родителями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" name="Рисунок 24" descr="DSCN02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3144575" y="1641715"/>
            <a:ext cx="3189614" cy="3335160"/>
          </a:xfrm>
          <a:prstGeom prst="ellipse">
            <a:avLst/>
          </a:prstGeom>
          <a:ln>
            <a:solidFill>
              <a:srgbClr val="9F439B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357158" y="928670"/>
          <a:ext cx="5500726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214282" y="142852"/>
            <a:ext cx="8501122" cy="7143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Мониторинг  заболеваемости и физической подготовленности детей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72132" y="1214422"/>
            <a:ext cx="3071834" cy="92869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Число  дней, пропущенных ребенком  по болезни за год 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57883" y="3671884"/>
            <a:ext cx="300039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Уровень физической подготовленности детей</a:t>
            </a:r>
            <a:endParaRPr lang="ru-RU" sz="1600" b="1" dirty="0">
              <a:solidFill>
                <a:srgbClr val="7030A0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57158" y="4071942"/>
          <a:ext cx="6648450" cy="261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1357298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</a:rPr>
              <a:t> Созданная в детском саду система по здоровью сбережению позволяет качественно решать цель развития физически развитой, социально-активной, творческой личности.</a:t>
            </a:r>
          </a:p>
          <a:p>
            <a:pPr indent="457200" algn="just"/>
            <a:endParaRPr lang="ru-RU" b="1" dirty="0" smtClean="0">
              <a:solidFill>
                <a:srgbClr val="7030A0"/>
              </a:solidFill>
            </a:endParaRPr>
          </a:p>
          <a:p>
            <a:pPr indent="457200"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</a:rPr>
              <a:t>  У большинства детей наметилась тенденция сознательного отношения к своему здоровью и использованию доступных средств для его укрепления, стремления к расширению двигательного опыта.</a:t>
            </a:r>
          </a:p>
          <a:p>
            <a:pPr indent="457200" algn="just">
              <a:buFont typeface="Wingdings" pitchFamily="2" charset="2"/>
              <a:buChar char="q"/>
            </a:pPr>
            <a:endParaRPr lang="ru-RU" b="1" dirty="0" smtClean="0">
              <a:solidFill>
                <a:srgbClr val="7030A0"/>
              </a:solidFill>
            </a:endParaRPr>
          </a:p>
          <a:p>
            <a:pPr indent="457200"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</a:rPr>
              <a:t> У педагогов и родителей сформированы ценностные ориентации, направленные на сохранение здоровья детей.</a:t>
            </a:r>
          </a:p>
          <a:p>
            <a:pPr indent="457200" algn="just"/>
            <a:endParaRPr lang="ru-RU" b="1" dirty="0" smtClean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85728"/>
            <a:ext cx="828680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Результаты    работы</a:t>
            </a:r>
            <a:endParaRPr lang="ru-RU" sz="2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135729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642918"/>
            <a:ext cx="8286808" cy="4857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Будьте здоровы!</a:t>
            </a:r>
          </a:p>
          <a:p>
            <a:pPr algn="ctr"/>
            <a:endParaRPr lang="ru-RU" sz="7200" b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7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429684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indent="342900" algn="just"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Проблема воспитания личной заинтересованности каждого человека в здоровом образе жизни в последние годы является особенно актуальной в связи с негативной тенденцией к ухудшению состояния здоровья всех социально-демографических групп населения и особенно детей дошкольного возраста.</a:t>
            </a:r>
          </a:p>
          <a:p>
            <a:pPr indent="342900" algn="just"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настоящее время проблемой по формированию здорового образа жизни занимаются ученые из различных областей знаний:</a:t>
            </a:r>
          </a:p>
          <a:p>
            <a:pPr indent="342900" algn="just"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медицины, физиологии, психологии, экологии, педагогики.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Тема: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«Воспитание ценностного отношения к здоровью как условие  реализации требований ФГОС»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/>
          <a:lstStyle/>
          <a:p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Цель: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сформировать у детей культуру здоровья, понимания ценности здорового образа жизни.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Федеральный государственный образовательный стандарт направлен на решения следующих задач:</a:t>
            </a:r>
            <a:b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57200" indent="457200" algn="just">
              <a:buFont typeface="+mj-lt"/>
              <a:buAutoNum type="arabicPeriod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Охрану и укрепление физического и психического здоровья, в том числе их эмоционального благополучия.</a:t>
            </a:r>
          </a:p>
          <a:p>
            <a:pPr marL="457200" indent="457200" algn="just">
              <a:buFont typeface="+mj-lt"/>
              <a:buAutoNum type="arabicPeriod"/>
            </a:pP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457200" algn="just">
              <a:buFont typeface="+mj-lt"/>
              <a:buAutoNum type="arabicPeriod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Формирование общей культуры личности детей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предпосылок учебной деятельности.</a:t>
            </a:r>
          </a:p>
          <a:p>
            <a:pPr marL="457200" indent="457200" algn="just">
              <a:buFont typeface="+mj-lt"/>
              <a:buAutoNum type="arabicPeriod"/>
            </a:pP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457200" algn="just">
              <a:buFont typeface="+mj-lt"/>
              <a:buAutoNum type="arabicPeriod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Обеспечения психолого – педагогической поддержки семьи и повышения компетентности родителей в вопросах развития и образования, охраны и укрепления здоровья.</a:t>
            </a:r>
          </a:p>
          <a:p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трелка вправо 24"/>
          <p:cNvSpPr/>
          <p:nvPr/>
        </p:nvSpPr>
        <p:spPr>
          <a:xfrm>
            <a:off x="2928926" y="5500702"/>
            <a:ext cx="714380" cy="214314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2857488" y="3429000"/>
            <a:ext cx="714380" cy="214314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2857488" y="2357430"/>
            <a:ext cx="714380" cy="214314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38" y="142852"/>
            <a:ext cx="7072362" cy="71438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Основные принципы, на которых строится  система «обучения здоровью»</a:t>
            </a:r>
            <a:endParaRPr lang="ru-RU" sz="2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68" y="1000108"/>
            <a:ext cx="5572132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Содержание соответствует  современному представлению об анатомо-физиологическом строении организма человека.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68" y="1928802"/>
            <a:ext cx="5572132" cy="100013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Весь материал доводит до сознания детей,      что жизнь и здоровье – это огромные ценности, что здоровый образ жизни – необходимое условие человеческого существования.</a:t>
            </a:r>
          </a:p>
          <a:p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3306" y="4214818"/>
            <a:ext cx="5500694" cy="100013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</a:p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Основное внимание уделяется личностному развитию воспитанника, воспитанию направленности на  сохранение долгой, здоровой, полноценной жизни.</a:t>
            </a:r>
          </a:p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43306" y="5286388"/>
            <a:ext cx="5500694" cy="78581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Развивать личность творца собственной жизни.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43306" y="6143620"/>
            <a:ext cx="5500694" cy="71438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Постановка ребенка в активную  позицию исследователя.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868" y="3000372"/>
            <a:ext cx="5572132" cy="1143008"/>
          </a:xfrm>
          <a:prstGeom prst="roundRect">
            <a:avLst>
              <a:gd name="adj" fmla="val 22726"/>
            </a:avLst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Материал несет занимательное начало,    </a:t>
            </a:r>
          </a:p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игровой или с элементами игры, сюрприза;     несет в себе деловую информацию,  вызывает потребность в практической деятельности.</a:t>
            </a:r>
          </a:p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</a:p>
          <a:p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1142984"/>
            <a:ext cx="2571768" cy="64294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Научность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58" y="2000240"/>
            <a:ext cx="2571768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Ценностное отношение к жизни и здоровью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7158" y="3071810"/>
            <a:ext cx="2571768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Деловитость и занимательность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57158" y="4143380"/>
            <a:ext cx="2571768" cy="857256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Личностно-ориентированная направленность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7158" y="5214950"/>
            <a:ext cx="2571768" cy="64294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Развивающее обучение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7158" y="6000768"/>
            <a:ext cx="2571768" cy="64291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Исследовательское познание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2928926" y="6286520"/>
            <a:ext cx="714380" cy="214314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928926" y="1357298"/>
            <a:ext cx="642942" cy="214314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2928926" y="4572008"/>
            <a:ext cx="714380" cy="214314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 стрелкой 11"/>
          <p:cNvCxnSpPr>
            <a:stCxn id="9" idx="2"/>
            <a:endCxn id="6" idx="0"/>
          </p:cNvCxnSpPr>
          <p:nvPr/>
        </p:nvCxnSpPr>
        <p:spPr>
          <a:xfrm rot="5400000">
            <a:off x="2232406" y="2303852"/>
            <a:ext cx="2357454" cy="2178859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9" idx="2"/>
            <a:endCxn id="7" idx="0"/>
          </p:cNvCxnSpPr>
          <p:nvPr/>
        </p:nvCxnSpPr>
        <p:spPr>
          <a:xfrm rot="16200000" flipH="1">
            <a:off x="4482702" y="2232413"/>
            <a:ext cx="2357454" cy="2321735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7929617" cy="78579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Структура внедрения </a:t>
            </a:r>
            <a:r>
              <a:rPr lang="ru-RU" sz="22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здоровьесберегающих</a:t>
            </a:r>
            <a:r>
              <a:rPr lang="ru-RU" sz="2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br>
              <a:rPr lang="ru-RU" sz="2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методик, технологий в учебно-воспитательный процесс </a:t>
            </a:r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Организационно-подготовительный этап.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72132" y="2786058"/>
            <a:ext cx="3357554" cy="107157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Разработка  и экспертиза диагностического инструментария  оценки результативности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4572008"/>
            <a:ext cx="3500462" cy="114300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системы взаимодействия  педагогов, специалистов и родителей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628" y="4572008"/>
            <a:ext cx="3643338" cy="114300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Координация действий педагогов и родителей по созданию предметно- развивающей среды 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57422" y="1500174"/>
            <a:ext cx="4286280" cy="71438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Ознакомление с теоретическими основами методик и технологий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2857496"/>
            <a:ext cx="3286116" cy="107157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Определение оздоровительной направленности и значимости для ребенка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6" name="Прямая со стрелкой 15"/>
          <p:cNvCxnSpPr>
            <a:stCxn id="9" idx="2"/>
            <a:endCxn id="10" idx="0"/>
          </p:cNvCxnSpPr>
          <p:nvPr/>
        </p:nvCxnSpPr>
        <p:spPr>
          <a:xfrm rot="5400000">
            <a:off x="2857480" y="1214414"/>
            <a:ext cx="642942" cy="264322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2"/>
            <a:endCxn id="5" idx="0"/>
          </p:cNvCxnSpPr>
          <p:nvPr/>
        </p:nvCxnSpPr>
        <p:spPr>
          <a:xfrm rot="16200000" flipH="1">
            <a:off x="5589983" y="1125132"/>
            <a:ext cx="571504" cy="2750347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2714612" y="5857868"/>
            <a:ext cx="3643338" cy="100013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Изучение мнения  родителей и получение семейной поддержки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2" name="Прямая со стрелкой 41"/>
          <p:cNvCxnSpPr>
            <a:stCxn id="9" idx="2"/>
            <a:endCxn id="40" idx="0"/>
          </p:cNvCxnSpPr>
          <p:nvPr/>
        </p:nvCxnSpPr>
        <p:spPr>
          <a:xfrm rot="16200000" flipH="1">
            <a:off x="2696764" y="4018351"/>
            <a:ext cx="3643314" cy="35719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142852"/>
            <a:ext cx="4572000" cy="36933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Основной этап.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0298" y="1500174"/>
            <a:ext cx="4500594" cy="78581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Включение </a:t>
            </a:r>
            <a:r>
              <a:rPr lang="ru-RU" sz="1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здоровьесберегающих</a:t>
            </a: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методик в педагогический процесс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0298" y="500042"/>
            <a:ext cx="4500594" cy="78581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условий и оформление необходимого материала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>
            <a:stCxn id="6" idx="2"/>
            <a:endCxn id="5" idx="0"/>
          </p:cNvCxnSpPr>
          <p:nvPr/>
        </p:nvCxnSpPr>
        <p:spPr>
          <a:xfrm rot="5400000">
            <a:off x="4643438" y="1393017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071670" y="2500306"/>
            <a:ext cx="5000628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Заключительный этап. Аналитический.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2857496"/>
            <a:ext cx="3214710" cy="78581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Анализ результатов использования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929322" y="4000504"/>
            <a:ext cx="2643206" cy="64294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Анкетирование родителей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85786" y="4071942"/>
            <a:ext cx="2714644" cy="57150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Мониторинг детей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428992" y="4714884"/>
            <a:ext cx="2571736" cy="57150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Показ результатов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357554" y="6072206"/>
            <a:ext cx="2714644" cy="57150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Совместная деятельность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00034" y="5429264"/>
            <a:ext cx="2714644" cy="57150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Открытые мероприятия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43636" y="5429264"/>
            <a:ext cx="2714644" cy="57150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Наглядный материал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6" name="Прямая со стрелкой 45"/>
          <p:cNvCxnSpPr>
            <a:stCxn id="21" idx="2"/>
            <a:endCxn id="22" idx="0"/>
          </p:cNvCxnSpPr>
          <p:nvPr/>
        </p:nvCxnSpPr>
        <p:spPr>
          <a:xfrm rot="16200000" flipH="1">
            <a:off x="4321959" y="5679289"/>
            <a:ext cx="785818" cy="16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endCxn id="20" idx="0"/>
          </p:cNvCxnSpPr>
          <p:nvPr/>
        </p:nvCxnSpPr>
        <p:spPr>
          <a:xfrm rot="10800000" flipV="1">
            <a:off x="2143108" y="3643314"/>
            <a:ext cx="1714512" cy="42862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21" idx="2"/>
            <a:endCxn id="23" idx="3"/>
          </p:cNvCxnSpPr>
          <p:nvPr/>
        </p:nvCxnSpPr>
        <p:spPr>
          <a:xfrm rot="5400000">
            <a:off x="3750455" y="4750611"/>
            <a:ext cx="428628" cy="150018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21" idx="2"/>
            <a:endCxn id="24" idx="1"/>
          </p:cNvCxnSpPr>
          <p:nvPr/>
        </p:nvCxnSpPr>
        <p:spPr>
          <a:xfrm rot="16200000" flipH="1">
            <a:off x="5214934" y="4786314"/>
            <a:ext cx="428628" cy="1428776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endCxn id="19" idx="0"/>
          </p:cNvCxnSpPr>
          <p:nvPr/>
        </p:nvCxnSpPr>
        <p:spPr>
          <a:xfrm>
            <a:off x="5429256" y="3643314"/>
            <a:ext cx="1821669" cy="35719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>
            <a:stCxn id="17" idx="2"/>
          </p:cNvCxnSpPr>
          <p:nvPr/>
        </p:nvCxnSpPr>
        <p:spPr>
          <a:xfrm rot="5400000">
            <a:off x="4196951" y="4161240"/>
            <a:ext cx="1071571" cy="35719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421942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Дыхательная гимнастика</a:t>
            </a:r>
            <a:endParaRPr lang="ru-RU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3438" y="3143248"/>
            <a:ext cx="41410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Пальчиковая гимнастика</a:t>
            </a:r>
            <a:endParaRPr lang="ru-RU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RCBS-User01\Desktop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6716" y="3786191"/>
            <a:ext cx="4261214" cy="27860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RCBS-User01\Desktop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857232"/>
            <a:ext cx="4214842" cy="28004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андшафт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1892</TotalTime>
  <Words>582</Words>
  <Application>Microsoft Office PowerPoint</Application>
  <PresentationFormat>Экран (4:3)</PresentationFormat>
  <Paragraphs>125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Ландшафт</vt:lpstr>
      <vt:lpstr>                                                             </vt:lpstr>
      <vt:lpstr>Актуальность.</vt:lpstr>
      <vt:lpstr>Тема:</vt:lpstr>
      <vt:lpstr>Цель: </vt:lpstr>
      <vt:lpstr>Федеральный государственный образовательный стандарт направлен на решения следующих задач: </vt:lpstr>
      <vt:lpstr>Презентация PowerPoint</vt:lpstr>
      <vt:lpstr>   Структура внедрения здоровьесберегающих  методик, технологий в учебно-воспитательный процесс   Организационно-подготовительный этап.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программа МДОУ детский сад комбинированного вида  № 12 Образовательная область «Здоровье»                                                                                                                                 Здоровье свыше нам дано                                                               Учись, малыш, беречь его.  Реализация  образовательной области «Здоровье»  через проектную деятельность</dc:title>
  <dc:creator>Admin</dc:creator>
  <cp:lastModifiedBy>user</cp:lastModifiedBy>
  <cp:revision>223</cp:revision>
  <dcterms:created xsi:type="dcterms:W3CDTF">2000-12-31T22:23:04Z</dcterms:created>
  <dcterms:modified xsi:type="dcterms:W3CDTF">2023-02-17T09:05:01Z</dcterms:modified>
</cp:coreProperties>
</file>