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8" r:id="rId1"/>
  </p:sldMasterIdLst>
  <p:sldIdLst>
    <p:sldId id="275" r:id="rId2"/>
    <p:sldId id="256" r:id="rId3"/>
    <p:sldId id="274" r:id="rId4"/>
    <p:sldId id="276" r:id="rId5"/>
    <p:sldId id="277" r:id="rId6"/>
    <p:sldId id="292" r:id="rId7"/>
    <p:sldId id="278" r:id="rId8"/>
    <p:sldId id="279" r:id="rId9"/>
    <p:sldId id="280" r:id="rId10"/>
    <p:sldId id="281" r:id="rId11"/>
    <p:sldId id="282" r:id="rId12"/>
    <p:sldId id="283" r:id="rId13"/>
    <p:sldId id="284" r:id="rId14"/>
    <p:sldId id="285" r:id="rId15"/>
    <p:sldId id="286" r:id="rId16"/>
    <p:sldId id="287" r:id="rId17"/>
    <p:sldId id="290" r:id="rId18"/>
    <p:sldId id="291" r:id="rId19"/>
    <p:sldId id="288" r:id="rId2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Владимировна Оксана" initials="ВО" lastIdx="3" clrIdx="0">
    <p:extLst>
      <p:ext uri="{19B8F6BF-5375-455C-9EA6-DF929625EA0E}">
        <p15:presenceInfo xmlns:p15="http://schemas.microsoft.com/office/powerpoint/2012/main" userId="af7dd3bd950da271"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8" d="100"/>
          <a:sy n="78" d="100"/>
        </p:scale>
        <p:origin x="1594" y="6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commentAuthors" Target="commen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7" name="Group 6"/>
          <p:cNvGrpSpPr/>
          <p:nvPr/>
        </p:nvGrpSpPr>
        <p:grpSpPr>
          <a:xfrm>
            <a:off x="-8466" y="-8468"/>
            <a:ext cx="9169804" cy="6874935"/>
            <a:chOff x="-8466" y="-8468"/>
            <a:chExt cx="9169804" cy="6874935"/>
          </a:xfrm>
        </p:grpSpPr>
        <p:cxnSp>
          <p:nvCxnSpPr>
            <p:cNvPr id="17" name="Straight Connector 16"/>
            <p:cNvCxnSpPr/>
            <p:nvPr/>
          </p:nvCxnSpPr>
          <p:spPr>
            <a:xfrm flipV="1">
              <a:off x="5130830" y="4175605"/>
              <a:ext cx="4022475" cy="2682396"/>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042707"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sp>
          <p:nvSpPr>
            <p:cNvPr id="19" name="Freeform 18"/>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0" name="Freeform 19"/>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1" name="Freeform 20"/>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Freeform 21"/>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Freeform 22"/>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Freeform 23"/>
            <p:cNvSpPr/>
            <p:nvPr/>
          </p:nvSpPr>
          <p:spPr>
            <a:xfrm>
              <a:off x="8077231"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Freeform 24"/>
            <p:cNvSpPr/>
            <p:nvPr/>
          </p:nvSpPr>
          <p:spPr>
            <a:xfrm>
              <a:off x="8060297"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Freeform 27"/>
            <p:cNvSpPr/>
            <p:nvPr/>
          </p:nvSpPr>
          <p:spPr>
            <a:xfrm>
              <a:off x="-8466" y="-8468"/>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130595" y="2404534"/>
            <a:ext cx="5826719" cy="1646302"/>
          </a:xfrm>
        </p:spPr>
        <p:txBody>
          <a:bodyPr anchor="b">
            <a:noAutofit/>
          </a:bodyPr>
          <a:lstStyle>
            <a:lvl1pPr algn="r">
              <a:defRPr sz="5400">
                <a:solidFill>
                  <a:schemeClr val="accent1"/>
                </a:solidFill>
              </a:defRPr>
            </a:lvl1pPr>
          </a:lstStyle>
          <a:p>
            <a:r>
              <a:rPr lang="ru-RU"/>
              <a:t>Образец заголовка</a:t>
            </a:r>
            <a:endParaRPr lang="en-US" dirty="0"/>
          </a:p>
        </p:txBody>
      </p:sp>
      <p:sp>
        <p:nvSpPr>
          <p:cNvPr id="3" name="Subtitle 2"/>
          <p:cNvSpPr>
            <a:spLocks noGrp="1"/>
          </p:cNvSpPr>
          <p:nvPr>
            <p:ph type="subTitle" idx="1"/>
          </p:nvPr>
        </p:nvSpPr>
        <p:spPr>
          <a:xfrm>
            <a:off x="1130595" y="4050834"/>
            <a:ext cx="5826719"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endParaRPr lang="en-US" dirty="0"/>
          </a:p>
        </p:txBody>
      </p:sp>
      <p:sp>
        <p:nvSpPr>
          <p:cNvPr id="4" name="Date Placeholder 3"/>
          <p:cNvSpPr>
            <a:spLocks noGrp="1"/>
          </p:cNvSpPr>
          <p:nvPr>
            <p:ph type="dt" sz="half" idx="10"/>
          </p:nvPr>
        </p:nvSpPr>
        <p:spPr/>
        <p:txBody>
          <a:bodyPr/>
          <a:lstStyle/>
          <a:p>
            <a:fld id="{6393EBC7-10E1-42B3-A5C7-332A616A544C}" type="datetimeFigureOut">
              <a:rPr lang="ru-RU" smtClean="0"/>
              <a:pPr/>
              <a:t>11.11.2021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32CB6F1E-112B-48D8-BDD2-17B3410D1926}" type="slidenum">
              <a:rPr lang="ru-RU" smtClean="0"/>
              <a:pPr/>
              <a:t>‹#›</a:t>
            </a:fld>
            <a:endParaRPr lang="ru-RU"/>
          </a:p>
        </p:txBody>
      </p:sp>
    </p:spTree>
    <p:extLst>
      <p:ext uri="{BB962C8B-B14F-4D97-AF65-F5344CB8AC3E}">
        <p14:creationId xmlns:p14="http://schemas.microsoft.com/office/powerpoint/2010/main" val="292373263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3403600"/>
          </a:xfrm>
        </p:spPr>
        <p:txBody>
          <a:bodyPr anchor="ctr">
            <a:normAutofit/>
          </a:bodyPr>
          <a:lstStyle>
            <a:lvl1pPr algn="l">
              <a:defRPr sz="4400" b="0" cap="none"/>
            </a:lvl1pPr>
          </a:lstStyle>
          <a:p>
            <a:r>
              <a:rPr lang="ru-RU"/>
              <a:t>Образец заголовка</a:t>
            </a:r>
            <a:endParaRPr lang="en-US" dirty="0"/>
          </a:p>
        </p:txBody>
      </p:sp>
      <p:sp>
        <p:nvSpPr>
          <p:cNvPr id="3" name="Text Placeholder 2"/>
          <p:cNvSpPr>
            <a:spLocks noGrp="1"/>
          </p:cNvSpPr>
          <p:nvPr>
            <p:ph type="body" idx="1"/>
          </p:nvPr>
        </p:nvSpPr>
        <p:spPr>
          <a:xfrm>
            <a:off x="609600" y="4470400"/>
            <a:ext cx="6347714"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6393EBC7-10E1-42B3-A5C7-332A616A544C}" type="datetimeFigureOut">
              <a:rPr lang="ru-RU" smtClean="0"/>
              <a:pPr/>
              <a:t>11.11.2021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32CB6F1E-112B-48D8-BDD2-17B3410D1926}" type="slidenum">
              <a:rPr lang="ru-RU" smtClean="0"/>
              <a:pPr/>
              <a:t>‹#›</a:t>
            </a:fld>
            <a:endParaRPr lang="ru-RU"/>
          </a:p>
        </p:txBody>
      </p:sp>
    </p:spTree>
    <p:extLst>
      <p:ext uri="{BB962C8B-B14F-4D97-AF65-F5344CB8AC3E}">
        <p14:creationId xmlns:p14="http://schemas.microsoft.com/office/powerpoint/2010/main" val="242553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ru-RU"/>
              <a:t>Образец заголовка</a:t>
            </a:r>
            <a:endParaRPr lang="en-US" dirty="0"/>
          </a:p>
        </p:txBody>
      </p:sp>
      <p:sp>
        <p:nvSpPr>
          <p:cNvPr id="23" name="Text Placeholder 9"/>
          <p:cNvSpPr>
            <a:spLocks noGrp="1"/>
          </p:cNvSpPr>
          <p:nvPr>
            <p:ph type="body" sz="quarter" idx="13"/>
          </p:nvPr>
        </p:nvSpPr>
        <p:spPr>
          <a:xfrm>
            <a:off x="1101074" y="3632200"/>
            <a:ext cx="541980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a:t>Образец текста</a:t>
            </a:r>
          </a:p>
        </p:txBody>
      </p:sp>
      <p:sp>
        <p:nvSpPr>
          <p:cNvPr id="3" name="Text Placeholder 2"/>
          <p:cNvSpPr>
            <a:spLocks noGrp="1"/>
          </p:cNvSpPr>
          <p:nvPr>
            <p:ph type="body" idx="1"/>
          </p:nvPr>
        </p:nvSpPr>
        <p:spPr>
          <a:xfrm>
            <a:off x="609598" y="4470400"/>
            <a:ext cx="6347715"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6393EBC7-10E1-42B3-A5C7-332A616A544C}" type="datetimeFigureOut">
              <a:rPr lang="ru-RU" smtClean="0"/>
              <a:pPr/>
              <a:t>11.11.2021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32CB6F1E-112B-48D8-BDD2-17B3410D1926}" type="slidenum">
              <a:rPr lang="ru-RU" smtClean="0"/>
              <a:pPr/>
              <a:t>‹#›</a:t>
            </a:fld>
            <a:endParaRPr lang="ru-RU"/>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01501285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609598" y="1931988"/>
            <a:ext cx="6347715" cy="2595460"/>
          </a:xfrm>
        </p:spPr>
        <p:txBody>
          <a:bodyPr anchor="b">
            <a:normAutofit/>
          </a:bodyPr>
          <a:lstStyle>
            <a:lvl1pPr algn="l">
              <a:defRPr sz="4400" b="0" cap="none"/>
            </a:lvl1pPr>
          </a:lstStyle>
          <a:p>
            <a:r>
              <a:rPr lang="ru-RU"/>
              <a:t>Образец заголовка</a:t>
            </a:r>
            <a:endParaRPr lang="en-US" dirty="0"/>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6393EBC7-10E1-42B3-A5C7-332A616A544C}" type="datetimeFigureOut">
              <a:rPr lang="ru-RU" smtClean="0"/>
              <a:pPr/>
              <a:t>11.11.2021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32CB6F1E-112B-48D8-BDD2-17B3410D1926}" type="slidenum">
              <a:rPr lang="ru-RU" smtClean="0"/>
              <a:pPr/>
              <a:t>‹#›</a:t>
            </a:fld>
            <a:endParaRPr lang="ru-RU"/>
          </a:p>
        </p:txBody>
      </p:sp>
    </p:spTree>
    <p:extLst>
      <p:ext uri="{BB962C8B-B14F-4D97-AF65-F5344CB8AC3E}">
        <p14:creationId xmlns:p14="http://schemas.microsoft.com/office/powerpoint/2010/main" val="352766815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ru-RU"/>
              <a:t>Образец заголовка</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a:t>Образец текста</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6393EBC7-10E1-42B3-A5C7-332A616A544C}" type="datetimeFigureOut">
              <a:rPr lang="ru-RU" smtClean="0"/>
              <a:pPr/>
              <a:t>11.11.2021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32CB6F1E-112B-48D8-BDD2-17B3410D1926}" type="slidenum">
              <a:rPr lang="ru-RU" smtClean="0"/>
              <a:pPr/>
              <a:t>‹#›</a:t>
            </a:fld>
            <a:endParaRPr lang="ru-RU"/>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52828082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sp>
        <p:nvSpPr>
          <p:cNvPr id="2" name="Title 1"/>
          <p:cNvSpPr>
            <a:spLocks noGrp="1"/>
          </p:cNvSpPr>
          <p:nvPr>
            <p:ph type="title"/>
          </p:nvPr>
        </p:nvSpPr>
        <p:spPr>
          <a:xfrm>
            <a:off x="615848" y="609600"/>
            <a:ext cx="6341465" cy="3022600"/>
          </a:xfrm>
        </p:spPr>
        <p:txBody>
          <a:bodyPr anchor="ctr">
            <a:normAutofit/>
          </a:bodyPr>
          <a:lstStyle>
            <a:lvl1pPr algn="l">
              <a:defRPr sz="4400" b="0" cap="none"/>
            </a:lvl1pPr>
          </a:lstStyle>
          <a:p>
            <a:r>
              <a:rPr lang="ru-RU"/>
              <a:t>Образец заголовка</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a:t>Образец текста</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6393EBC7-10E1-42B3-A5C7-332A616A544C}" type="datetimeFigureOut">
              <a:rPr lang="ru-RU" smtClean="0"/>
              <a:pPr/>
              <a:t>11.11.2021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32CB6F1E-112B-48D8-BDD2-17B3410D1926}" type="slidenum">
              <a:rPr lang="ru-RU" smtClean="0"/>
              <a:pPr/>
              <a:t>‹#›</a:t>
            </a:fld>
            <a:endParaRPr lang="ru-RU"/>
          </a:p>
        </p:txBody>
      </p:sp>
    </p:spTree>
    <p:extLst>
      <p:ext uri="{BB962C8B-B14F-4D97-AF65-F5344CB8AC3E}">
        <p14:creationId xmlns:p14="http://schemas.microsoft.com/office/powerpoint/2010/main" val="395743979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6393EBC7-10E1-42B3-A5C7-332A616A544C}" type="datetimeFigureOut">
              <a:rPr lang="ru-RU" smtClean="0"/>
              <a:pPr/>
              <a:t>11.11.2021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32CB6F1E-112B-48D8-BDD2-17B3410D1926}" type="slidenum">
              <a:rPr lang="ru-RU" smtClean="0"/>
              <a:pPr/>
              <a:t>‹#›</a:t>
            </a:fld>
            <a:endParaRPr lang="ru-RU"/>
          </a:p>
        </p:txBody>
      </p:sp>
    </p:spTree>
    <p:extLst>
      <p:ext uri="{BB962C8B-B14F-4D97-AF65-F5344CB8AC3E}">
        <p14:creationId xmlns:p14="http://schemas.microsoft.com/office/powerpoint/2010/main" val="352695789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977312" y="609600"/>
            <a:ext cx="978812" cy="5251451"/>
          </a:xfrm>
        </p:spPr>
        <p:txBody>
          <a:bodyPr vert="eaVert" anchor="ctr"/>
          <a:lstStyle/>
          <a:p>
            <a:r>
              <a:rPr lang="ru-RU"/>
              <a:t>Образец заголовка</a:t>
            </a:r>
            <a:endParaRPr lang="en-US" dirty="0"/>
          </a:p>
        </p:txBody>
      </p:sp>
      <p:sp>
        <p:nvSpPr>
          <p:cNvPr id="3" name="Vertical Text Placeholder 2"/>
          <p:cNvSpPr>
            <a:spLocks noGrp="1"/>
          </p:cNvSpPr>
          <p:nvPr>
            <p:ph type="body" orient="vert" idx="1"/>
          </p:nvPr>
        </p:nvSpPr>
        <p:spPr>
          <a:xfrm>
            <a:off x="609599" y="609600"/>
            <a:ext cx="5195026" cy="5251451"/>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6393EBC7-10E1-42B3-A5C7-332A616A544C}" type="datetimeFigureOut">
              <a:rPr lang="ru-RU" smtClean="0"/>
              <a:pPr/>
              <a:t>11.11.2021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32CB6F1E-112B-48D8-BDD2-17B3410D1926}" type="slidenum">
              <a:rPr lang="ru-RU" smtClean="0"/>
              <a:pPr/>
              <a:t>‹#›</a:t>
            </a:fld>
            <a:endParaRPr lang="ru-RU"/>
          </a:p>
        </p:txBody>
      </p:sp>
    </p:spTree>
    <p:extLst>
      <p:ext uri="{BB962C8B-B14F-4D97-AF65-F5344CB8AC3E}">
        <p14:creationId xmlns:p14="http://schemas.microsoft.com/office/powerpoint/2010/main" val="41585318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6393EBC7-10E1-42B3-A5C7-332A616A544C}" type="datetimeFigureOut">
              <a:rPr lang="ru-RU" smtClean="0"/>
              <a:pPr/>
              <a:t>11.11.2021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32CB6F1E-112B-48D8-BDD2-17B3410D1926}" type="slidenum">
              <a:rPr lang="ru-RU" smtClean="0"/>
              <a:pPr/>
              <a:t>‹#›</a:t>
            </a:fld>
            <a:endParaRPr lang="ru-RU"/>
          </a:p>
        </p:txBody>
      </p:sp>
    </p:spTree>
    <p:extLst>
      <p:ext uri="{BB962C8B-B14F-4D97-AF65-F5344CB8AC3E}">
        <p14:creationId xmlns:p14="http://schemas.microsoft.com/office/powerpoint/2010/main" val="18951145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609598" y="2700868"/>
            <a:ext cx="6347715" cy="1826581"/>
          </a:xfrm>
        </p:spPr>
        <p:txBody>
          <a:bodyPr anchor="b"/>
          <a:lstStyle>
            <a:lvl1pPr algn="l">
              <a:defRPr sz="4000" b="0" cap="none"/>
            </a:lvl1pPr>
          </a:lstStyle>
          <a:p>
            <a:r>
              <a:rPr lang="ru-RU"/>
              <a:t>Образец заголовка</a:t>
            </a:r>
            <a:endParaRPr lang="en-US" dirty="0"/>
          </a:p>
        </p:txBody>
      </p:sp>
      <p:sp>
        <p:nvSpPr>
          <p:cNvPr id="3" name="Text Placeholder 2"/>
          <p:cNvSpPr>
            <a:spLocks noGrp="1"/>
          </p:cNvSpPr>
          <p:nvPr>
            <p:ph type="body" idx="1"/>
          </p:nvPr>
        </p:nvSpPr>
        <p:spPr>
          <a:xfrm>
            <a:off x="609598" y="4527448"/>
            <a:ext cx="6347715"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6393EBC7-10E1-42B3-A5C7-332A616A544C}" type="datetimeFigureOut">
              <a:rPr lang="ru-RU" smtClean="0"/>
              <a:pPr/>
              <a:t>11.11.2021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32CB6F1E-112B-48D8-BDD2-17B3410D1926}" type="slidenum">
              <a:rPr lang="ru-RU" smtClean="0"/>
              <a:pPr/>
              <a:t>‹#›</a:t>
            </a:fld>
            <a:endParaRPr lang="ru-RU"/>
          </a:p>
        </p:txBody>
      </p:sp>
    </p:spTree>
    <p:extLst>
      <p:ext uri="{BB962C8B-B14F-4D97-AF65-F5344CB8AC3E}">
        <p14:creationId xmlns:p14="http://schemas.microsoft.com/office/powerpoint/2010/main" val="27935269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1320800"/>
          </a:xfrm>
        </p:spPr>
        <p:txBody>
          <a:bodyPr/>
          <a:lstStyle/>
          <a:p>
            <a:r>
              <a:rPr lang="ru-RU"/>
              <a:t>Образец заголовка</a:t>
            </a:r>
            <a:endParaRPr lang="en-US" dirty="0"/>
          </a:p>
        </p:txBody>
      </p:sp>
      <p:sp>
        <p:nvSpPr>
          <p:cNvPr id="3" name="Content Placeholder 2"/>
          <p:cNvSpPr>
            <a:spLocks noGrp="1"/>
          </p:cNvSpPr>
          <p:nvPr>
            <p:ph sz="half" idx="1"/>
          </p:nvPr>
        </p:nvSpPr>
        <p:spPr>
          <a:xfrm>
            <a:off x="609600" y="2160589"/>
            <a:ext cx="3088109" cy="3880772"/>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Content Placeholder 3"/>
          <p:cNvSpPr>
            <a:spLocks noGrp="1"/>
          </p:cNvSpPr>
          <p:nvPr>
            <p:ph sz="half" idx="2"/>
          </p:nvPr>
        </p:nvSpPr>
        <p:spPr>
          <a:xfrm>
            <a:off x="3869204" y="2160590"/>
            <a:ext cx="3088110" cy="388077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Date Placeholder 4"/>
          <p:cNvSpPr>
            <a:spLocks noGrp="1"/>
          </p:cNvSpPr>
          <p:nvPr>
            <p:ph type="dt" sz="half" idx="10"/>
          </p:nvPr>
        </p:nvSpPr>
        <p:spPr/>
        <p:txBody>
          <a:bodyPr/>
          <a:lstStyle/>
          <a:p>
            <a:fld id="{6393EBC7-10E1-42B3-A5C7-332A616A544C}" type="datetimeFigureOut">
              <a:rPr lang="ru-RU" smtClean="0"/>
              <a:pPr/>
              <a:t>11.11.2021</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32CB6F1E-112B-48D8-BDD2-17B3410D1926}" type="slidenum">
              <a:rPr lang="ru-RU" smtClean="0"/>
              <a:pPr/>
              <a:t>‹#›</a:t>
            </a:fld>
            <a:endParaRPr lang="ru-RU"/>
          </a:p>
        </p:txBody>
      </p:sp>
    </p:spTree>
    <p:extLst>
      <p:ext uri="{BB962C8B-B14F-4D97-AF65-F5344CB8AC3E}">
        <p14:creationId xmlns:p14="http://schemas.microsoft.com/office/powerpoint/2010/main" val="31580850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3" cy="1320800"/>
          </a:xfrm>
        </p:spPr>
        <p:txBody>
          <a:bodyPr/>
          <a:lstStyle>
            <a:lvl1pPr>
              <a:defRPr/>
            </a:lvl1pPr>
          </a:lstStyle>
          <a:p>
            <a:r>
              <a:rPr lang="ru-RU"/>
              <a:t>Образец заголовка</a:t>
            </a:r>
            <a:endParaRPr lang="en-US" dirty="0"/>
          </a:p>
        </p:txBody>
      </p:sp>
      <p:sp>
        <p:nvSpPr>
          <p:cNvPr id="3" name="Text Placeholder 2"/>
          <p:cNvSpPr>
            <a:spLocks noGrp="1"/>
          </p:cNvSpPr>
          <p:nvPr>
            <p:ph type="body" idx="1"/>
          </p:nvPr>
        </p:nvSpPr>
        <p:spPr>
          <a:xfrm>
            <a:off x="609599"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Content Placeholder 3"/>
          <p:cNvSpPr>
            <a:spLocks noGrp="1"/>
          </p:cNvSpPr>
          <p:nvPr>
            <p:ph sz="half" idx="2"/>
          </p:nvPr>
        </p:nvSpPr>
        <p:spPr>
          <a:xfrm>
            <a:off x="609599" y="2737246"/>
            <a:ext cx="3090672" cy="3304117"/>
          </a:xfrm>
        </p:spPr>
        <p:txBody>
          <a:bodyP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p:cNvSpPr>
            <a:spLocks noGrp="1"/>
          </p:cNvSpPr>
          <p:nvPr>
            <p:ph type="body" sz="quarter" idx="3"/>
          </p:nvPr>
        </p:nvSpPr>
        <p:spPr>
          <a:xfrm>
            <a:off x="3866640"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Content Placeholder 5"/>
          <p:cNvSpPr>
            <a:spLocks noGrp="1"/>
          </p:cNvSpPr>
          <p:nvPr>
            <p:ph sz="quarter" idx="4"/>
          </p:nvPr>
        </p:nvSpPr>
        <p:spPr>
          <a:xfrm>
            <a:off x="3866640" y="2737246"/>
            <a:ext cx="3090672" cy="3304117"/>
          </a:xfrm>
        </p:spPr>
        <p:txBody>
          <a:bodyP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6"/>
          <p:cNvSpPr>
            <a:spLocks noGrp="1"/>
          </p:cNvSpPr>
          <p:nvPr>
            <p:ph type="dt" sz="half" idx="10"/>
          </p:nvPr>
        </p:nvSpPr>
        <p:spPr/>
        <p:txBody>
          <a:bodyPr/>
          <a:lstStyle/>
          <a:p>
            <a:fld id="{6393EBC7-10E1-42B3-A5C7-332A616A544C}" type="datetimeFigureOut">
              <a:rPr lang="ru-RU" smtClean="0"/>
              <a:pPr/>
              <a:t>11.11.2021</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32CB6F1E-112B-48D8-BDD2-17B3410D1926}" type="slidenum">
              <a:rPr lang="ru-RU" smtClean="0"/>
              <a:pPr/>
              <a:t>‹#›</a:t>
            </a:fld>
            <a:endParaRPr lang="ru-RU"/>
          </a:p>
        </p:txBody>
      </p:sp>
    </p:spTree>
    <p:extLst>
      <p:ext uri="{BB962C8B-B14F-4D97-AF65-F5344CB8AC3E}">
        <p14:creationId xmlns:p14="http://schemas.microsoft.com/office/powerpoint/2010/main" val="377370349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4" cy="1320800"/>
          </a:xfrm>
        </p:spPr>
        <p:txBody>
          <a:bodyPr/>
          <a:lstStyle/>
          <a:p>
            <a:r>
              <a:rPr lang="ru-RU"/>
              <a:t>Образец заголовка</a:t>
            </a:r>
            <a:endParaRPr lang="en-US" dirty="0"/>
          </a:p>
        </p:txBody>
      </p:sp>
      <p:sp>
        <p:nvSpPr>
          <p:cNvPr id="3" name="Date Placeholder 2"/>
          <p:cNvSpPr>
            <a:spLocks noGrp="1"/>
          </p:cNvSpPr>
          <p:nvPr>
            <p:ph type="dt" sz="half" idx="10"/>
          </p:nvPr>
        </p:nvSpPr>
        <p:spPr/>
        <p:txBody>
          <a:bodyPr/>
          <a:lstStyle/>
          <a:p>
            <a:fld id="{6393EBC7-10E1-42B3-A5C7-332A616A544C}" type="datetimeFigureOut">
              <a:rPr lang="ru-RU" smtClean="0"/>
              <a:pPr/>
              <a:t>11.11.2021</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32CB6F1E-112B-48D8-BDD2-17B3410D1926}" type="slidenum">
              <a:rPr lang="ru-RU" smtClean="0"/>
              <a:pPr/>
              <a:t>‹#›</a:t>
            </a:fld>
            <a:endParaRPr lang="ru-RU"/>
          </a:p>
        </p:txBody>
      </p:sp>
    </p:spTree>
    <p:extLst>
      <p:ext uri="{BB962C8B-B14F-4D97-AF65-F5344CB8AC3E}">
        <p14:creationId xmlns:p14="http://schemas.microsoft.com/office/powerpoint/2010/main" val="14185642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393EBC7-10E1-42B3-A5C7-332A616A544C}" type="datetimeFigureOut">
              <a:rPr lang="ru-RU" smtClean="0"/>
              <a:pPr/>
              <a:t>11.11.2021</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32CB6F1E-112B-48D8-BDD2-17B3410D1926}" type="slidenum">
              <a:rPr lang="ru-RU" smtClean="0"/>
              <a:pPr/>
              <a:t>‹#›</a:t>
            </a:fld>
            <a:endParaRPr lang="ru-RU"/>
          </a:p>
        </p:txBody>
      </p:sp>
    </p:spTree>
    <p:extLst>
      <p:ext uri="{BB962C8B-B14F-4D97-AF65-F5344CB8AC3E}">
        <p14:creationId xmlns:p14="http://schemas.microsoft.com/office/powerpoint/2010/main" val="25751022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09599" y="1498604"/>
            <a:ext cx="2790182" cy="1278466"/>
          </a:xfrm>
        </p:spPr>
        <p:txBody>
          <a:bodyPr anchor="b">
            <a:normAutofit/>
          </a:bodyPr>
          <a:lstStyle>
            <a:lvl1pPr>
              <a:defRPr sz="2000"/>
            </a:lvl1pPr>
          </a:lstStyle>
          <a:p>
            <a:r>
              <a:rPr lang="ru-RU"/>
              <a:t>Образец заголовка</a:t>
            </a:r>
            <a:endParaRPr lang="en-US" dirty="0"/>
          </a:p>
        </p:txBody>
      </p:sp>
      <p:sp>
        <p:nvSpPr>
          <p:cNvPr id="3" name="Content Placeholder 2"/>
          <p:cNvSpPr>
            <a:spLocks noGrp="1"/>
          </p:cNvSpPr>
          <p:nvPr>
            <p:ph idx="1"/>
          </p:nvPr>
        </p:nvSpPr>
        <p:spPr>
          <a:xfrm>
            <a:off x="3571275" y="514925"/>
            <a:ext cx="3386037" cy="5526437"/>
          </a:xfrm>
        </p:spPr>
        <p:txBody>
          <a:bodyP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Text Placeholder 3"/>
          <p:cNvSpPr>
            <a:spLocks noGrp="1"/>
          </p:cNvSpPr>
          <p:nvPr>
            <p:ph type="body" sz="half" idx="2"/>
          </p:nvPr>
        </p:nvSpPr>
        <p:spPr>
          <a:xfrm>
            <a:off x="609599" y="2777069"/>
            <a:ext cx="2790182" cy="2584449"/>
          </a:xfrm>
        </p:spPr>
        <p:txBody>
          <a:bodyPr>
            <a:normAutofit/>
          </a:bodyPr>
          <a:lstStyle>
            <a:lvl1pPr marL="0" indent="0">
              <a:buNone/>
              <a:defRPr sz="14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ru-RU"/>
              <a:t>Образец текста</a:t>
            </a:r>
          </a:p>
        </p:txBody>
      </p:sp>
      <p:sp>
        <p:nvSpPr>
          <p:cNvPr id="5" name="Date Placeholder 4"/>
          <p:cNvSpPr>
            <a:spLocks noGrp="1"/>
          </p:cNvSpPr>
          <p:nvPr>
            <p:ph type="dt" sz="half" idx="10"/>
          </p:nvPr>
        </p:nvSpPr>
        <p:spPr/>
        <p:txBody>
          <a:bodyPr/>
          <a:lstStyle/>
          <a:p>
            <a:fld id="{6393EBC7-10E1-42B3-A5C7-332A616A544C}" type="datetimeFigureOut">
              <a:rPr lang="ru-RU" smtClean="0"/>
              <a:pPr/>
              <a:t>11.11.2021</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32CB6F1E-112B-48D8-BDD2-17B3410D1926}" type="slidenum">
              <a:rPr lang="ru-RU" smtClean="0"/>
              <a:pPr/>
              <a:t>‹#›</a:t>
            </a:fld>
            <a:endParaRPr lang="ru-RU"/>
          </a:p>
        </p:txBody>
      </p:sp>
    </p:spTree>
    <p:extLst>
      <p:ext uri="{BB962C8B-B14F-4D97-AF65-F5344CB8AC3E}">
        <p14:creationId xmlns:p14="http://schemas.microsoft.com/office/powerpoint/2010/main" val="294831461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09599" y="4800600"/>
            <a:ext cx="6347714" cy="566738"/>
          </a:xfrm>
        </p:spPr>
        <p:txBody>
          <a:bodyPr anchor="b">
            <a:normAutofit/>
          </a:bodyPr>
          <a:lstStyle>
            <a:lvl1pPr algn="l">
              <a:defRPr sz="2400" b="0"/>
            </a:lvl1pPr>
          </a:lstStyle>
          <a:p>
            <a:r>
              <a:rPr lang="ru-RU"/>
              <a:t>Образец заголовка</a:t>
            </a:r>
            <a:endParaRPr lang="en-US" dirty="0"/>
          </a:p>
        </p:txBody>
      </p:sp>
      <p:sp>
        <p:nvSpPr>
          <p:cNvPr id="3" name="Picture Placeholder 2"/>
          <p:cNvSpPr>
            <a:spLocks noGrp="1" noChangeAspect="1"/>
          </p:cNvSpPr>
          <p:nvPr>
            <p:ph type="pic" idx="1"/>
          </p:nvPr>
        </p:nvSpPr>
        <p:spPr>
          <a:xfrm>
            <a:off x="609599" y="609600"/>
            <a:ext cx="6347714"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4" name="Text Placeholder 3"/>
          <p:cNvSpPr>
            <a:spLocks noGrp="1"/>
          </p:cNvSpPr>
          <p:nvPr>
            <p:ph type="body" sz="half" idx="2"/>
          </p:nvPr>
        </p:nvSpPr>
        <p:spPr>
          <a:xfrm>
            <a:off x="609599" y="5367338"/>
            <a:ext cx="6347714"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6393EBC7-10E1-42B3-A5C7-332A616A544C}" type="datetimeFigureOut">
              <a:rPr lang="ru-RU" smtClean="0"/>
              <a:pPr/>
              <a:t>11.11.2021</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32CB6F1E-112B-48D8-BDD2-17B3410D1926}" type="slidenum">
              <a:rPr lang="ru-RU" smtClean="0"/>
              <a:pPr/>
              <a:t>‹#›</a:t>
            </a:fld>
            <a:endParaRPr lang="ru-RU"/>
          </a:p>
        </p:txBody>
      </p:sp>
    </p:spTree>
    <p:extLst>
      <p:ext uri="{BB962C8B-B14F-4D97-AF65-F5344CB8AC3E}">
        <p14:creationId xmlns:p14="http://schemas.microsoft.com/office/powerpoint/2010/main" val="32276021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7" name="Group 16"/>
          <p:cNvGrpSpPr/>
          <p:nvPr/>
        </p:nvGrpSpPr>
        <p:grpSpPr>
          <a:xfrm>
            <a:off x="-8467" y="-8468"/>
            <a:ext cx="9169805" cy="6874935"/>
            <a:chOff x="-8467" y="-8468"/>
            <a:chExt cx="9169805" cy="6874935"/>
          </a:xfrm>
        </p:grpSpPr>
        <p:sp>
          <p:nvSpPr>
            <p:cNvPr id="7" name="Freeform 6"/>
            <p:cNvSpPr/>
            <p:nvPr/>
          </p:nvSpPr>
          <p:spPr>
            <a:xfrm>
              <a:off x="-8467" y="4013200"/>
              <a:ext cx="457200" cy="2853267"/>
            </a:xfrm>
            <a:custGeom>
              <a:avLst/>
              <a:gdLst/>
              <a:ahLst/>
              <a:cxnLst/>
              <a:rect l="l" t="t" r="r" b="b"/>
              <a:pathLst>
                <a:path w="457200" h="2853267">
                  <a:moveTo>
                    <a:pt x="0" y="0"/>
                  </a:moveTo>
                  <a:lnTo>
                    <a:pt x="457200" y="2853267"/>
                  </a:lnTo>
                  <a:lnTo>
                    <a:pt x="0" y="2844800"/>
                  </a:lnTo>
                  <a:cubicBezTo>
                    <a:pt x="2822" y="1905000"/>
                    <a:pt x="5645" y="965200"/>
                    <a:pt x="0" y="0"/>
                  </a:cubicBez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8" name="Straight Connector 7"/>
            <p:cNvCxnSpPr/>
            <p:nvPr/>
          </p:nvCxnSpPr>
          <p:spPr>
            <a:xfrm flipV="1">
              <a:off x="5130830" y="4175605"/>
              <a:ext cx="4022475" cy="2682396"/>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a:off x="7042707"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sp>
          <p:nvSpPr>
            <p:cNvPr id="10" name="Freeform 9"/>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10"/>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Freeform 11"/>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13" name="Freeform 12"/>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4" name="Freeform 13"/>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5" name="Freeform 14"/>
            <p:cNvSpPr/>
            <p:nvPr/>
          </p:nvSpPr>
          <p:spPr>
            <a:xfrm>
              <a:off x="8077231"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6" name="Freeform 15"/>
            <p:cNvSpPr/>
            <p:nvPr/>
          </p:nvSpPr>
          <p:spPr>
            <a:xfrm>
              <a:off x="8060297"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09599" y="609600"/>
            <a:ext cx="6347713" cy="1320800"/>
          </a:xfrm>
          <a:prstGeom prst="rect">
            <a:avLst/>
          </a:prstGeom>
        </p:spPr>
        <p:txBody>
          <a:bodyPr vert="horz" lIns="91440" tIns="45720" rIns="91440" bIns="45720" rtlCol="0" anchor="t">
            <a:normAutofit/>
          </a:bodyPr>
          <a:lstStyle/>
          <a:p>
            <a:r>
              <a:rPr lang="ru-RU"/>
              <a:t>Образец заголовка</a:t>
            </a:r>
            <a:endParaRPr lang="en-US" dirty="0"/>
          </a:p>
        </p:txBody>
      </p:sp>
      <p:sp>
        <p:nvSpPr>
          <p:cNvPr id="3" name="Text Placeholder 2"/>
          <p:cNvSpPr>
            <a:spLocks noGrp="1"/>
          </p:cNvSpPr>
          <p:nvPr>
            <p:ph type="body" idx="1"/>
          </p:nvPr>
        </p:nvSpPr>
        <p:spPr>
          <a:xfrm>
            <a:off x="609599" y="2160590"/>
            <a:ext cx="6347714" cy="3880773"/>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2"/>
          </p:nvPr>
        </p:nvSpPr>
        <p:spPr>
          <a:xfrm>
            <a:off x="5405258" y="6041363"/>
            <a:ext cx="684132"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6393EBC7-10E1-42B3-A5C7-332A616A544C}" type="datetimeFigureOut">
              <a:rPr lang="ru-RU" smtClean="0"/>
              <a:pPr/>
              <a:t>11.11.2021</a:t>
            </a:fld>
            <a:endParaRPr lang="ru-RU"/>
          </a:p>
        </p:txBody>
      </p:sp>
      <p:sp>
        <p:nvSpPr>
          <p:cNvPr id="5" name="Footer Placeholder 4"/>
          <p:cNvSpPr>
            <a:spLocks noGrp="1"/>
          </p:cNvSpPr>
          <p:nvPr>
            <p:ph type="ftr" sz="quarter" idx="3"/>
          </p:nvPr>
        </p:nvSpPr>
        <p:spPr>
          <a:xfrm>
            <a:off x="609599" y="6041363"/>
            <a:ext cx="4622973"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ru-RU"/>
          </a:p>
        </p:txBody>
      </p:sp>
      <p:sp>
        <p:nvSpPr>
          <p:cNvPr id="6" name="Slide Number Placeholder 5"/>
          <p:cNvSpPr>
            <a:spLocks noGrp="1"/>
          </p:cNvSpPr>
          <p:nvPr>
            <p:ph type="sldNum" sz="quarter" idx="4"/>
          </p:nvPr>
        </p:nvSpPr>
        <p:spPr>
          <a:xfrm>
            <a:off x="6444676" y="6041363"/>
            <a:ext cx="512638" cy="365125"/>
          </a:xfrm>
          <a:prstGeom prst="rect">
            <a:avLst/>
          </a:prstGeom>
        </p:spPr>
        <p:txBody>
          <a:bodyPr vert="horz" lIns="91440" tIns="45720" rIns="91440" bIns="45720" rtlCol="0" anchor="ctr"/>
          <a:lstStyle>
            <a:lvl1pPr algn="r">
              <a:defRPr sz="900">
                <a:solidFill>
                  <a:schemeClr val="accent1"/>
                </a:solidFill>
              </a:defRPr>
            </a:lvl1pPr>
          </a:lstStyle>
          <a:p>
            <a:fld id="{32CB6F1E-112B-48D8-BDD2-17B3410D1926}" type="slidenum">
              <a:rPr lang="ru-RU" smtClean="0"/>
              <a:pPr/>
              <a:t>‹#›</a:t>
            </a:fld>
            <a:endParaRPr lang="ru-RU"/>
          </a:p>
        </p:txBody>
      </p:sp>
    </p:spTree>
    <p:extLst>
      <p:ext uri="{BB962C8B-B14F-4D97-AF65-F5344CB8AC3E}">
        <p14:creationId xmlns:p14="http://schemas.microsoft.com/office/powerpoint/2010/main" val="1248740602"/>
      </p:ext>
    </p:extLst>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 id="2147483690" r:id="rId12"/>
    <p:sldLayoutId id="2147483691" r:id="rId13"/>
    <p:sldLayoutId id="2147483692" r:id="rId14"/>
    <p:sldLayoutId id="2147483693" r:id="rId15"/>
    <p:sldLayoutId id="2147483694"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slideLayout" Target="../slideLayouts/slideLayout7.xml"/><Relationship Id="rId1" Type="http://schemas.openxmlformats.org/officeDocument/2006/relationships/video" Target="https://www.youtube.com/embed/508yv_bsGtM?feature=oembed" TargetMode="Externa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7.gif"/><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C65F9C8A-80C2-4169-8103-9BA5BAD6F6CD}"/>
              </a:ext>
            </a:extLst>
          </p:cNvPr>
          <p:cNvSpPr>
            <a:spLocks noGrp="1"/>
          </p:cNvSpPr>
          <p:nvPr>
            <p:ph type="ctrTitle"/>
          </p:nvPr>
        </p:nvSpPr>
        <p:spPr>
          <a:xfrm>
            <a:off x="683568" y="260648"/>
            <a:ext cx="7488832" cy="2664296"/>
          </a:xfrm>
        </p:spPr>
        <p:txBody>
          <a:bodyPr/>
          <a:lstStyle/>
          <a:p>
            <a:pPr algn="l"/>
            <a:r>
              <a:rPr lang="ru-RU" sz="4000" b="1" dirty="0">
                <a:solidFill>
                  <a:schemeClr val="accent2"/>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Дисциплина:</a:t>
            </a:r>
            <a:br>
              <a:rPr lang="en-US" sz="40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br>
            <a:r>
              <a:rPr lang="ru-RU" sz="32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Инструментальные средства разработки программного обеспечения</a:t>
            </a:r>
            <a:endParaRPr lang="ru-RU" sz="32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3" name="Подзаголовок 2">
            <a:extLst>
              <a:ext uri="{FF2B5EF4-FFF2-40B4-BE49-F238E27FC236}">
                <a16:creationId xmlns:a16="http://schemas.microsoft.com/office/drawing/2014/main" id="{350E2F75-50F3-48D4-9C33-8245D91477AE}"/>
              </a:ext>
            </a:extLst>
          </p:cNvPr>
          <p:cNvSpPr>
            <a:spLocks noGrp="1"/>
          </p:cNvSpPr>
          <p:nvPr>
            <p:ph type="subTitle" idx="1"/>
          </p:nvPr>
        </p:nvSpPr>
        <p:spPr>
          <a:xfrm>
            <a:off x="755576" y="3284984"/>
            <a:ext cx="7272808" cy="1672963"/>
          </a:xfrm>
        </p:spPr>
        <p:txBody>
          <a:bodyPr>
            <a:normAutofit lnSpcReduction="10000"/>
          </a:bodyPr>
          <a:lstStyle/>
          <a:p>
            <a:pPr algn="l"/>
            <a:r>
              <a:rPr lang="ru-RU" sz="3200" b="1" dirty="0">
                <a:solidFill>
                  <a:schemeClr val="accent2"/>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Темы урока:</a:t>
            </a:r>
          </a:p>
          <a:p>
            <a:pPr algn="l"/>
            <a:r>
              <a:rPr lang="ru-RU" sz="3200" b="1" dirty="0">
                <a:solidFill>
                  <a:srgbClr val="92D05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Современные CASE-средства и их применение</a:t>
            </a:r>
          </a:p>
          <a:p>
            <a:endParaRPr lang="ru-RU" sz="3200" b="1" dirty="0">
              <a:solidFill>
                <a:srgbClr val="92D05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11812975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96F54972-8137-429C-AFA5-1E57598ED571}"/>
              </a:ext>
            </a:extLst>
          </p:cNvPr>
          <p:cNvSpPr txBox="1"/>
          <p:nvPr/>
        </p:nvSpPr>
        <p:spPr>
          <a:xfrm>
            <a:off x="251521" y="260648"/>
            <a:ext cx="8784975" cy="6370975"/>
          </a:xfrm>
          <a:prstGeom prst="rect">
            <a:avLst/>
          </a:prstGeom>
          <a:noFill/>
        </p:spPr>
        <p:txBody>
          <a:bodyPr wrap="square" rtlCol="0">
            <a:spAutoFit/>
          </a:bodyPr>
          <a:lstStyle/>
          <a:p>
            <a:pPr algn="ctr"/>
            <a:r>
              <a:rPr lang="ru-RU" b="1" dirty="0">
                <a:solidFill>
                  <a:schemeClr val="accent2"/>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Классификация по типам в основном совпадает с компонентным составом CASE-средств и включает следующие основные типы: </a:t>
            </a:r>
          </a:p>
          <a:p>
            <a:pPr algn="ctr"/>
            <a:endParaRPr lang="ru-RU" b="1" dirty="0">
              <a:solidFill>
                <a:schemeClr val="accent2"/>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p>
            <a:pPr algn="just"/>
            <a:r>
              <a:rPr lang="ru-RU" sz="1600" b="1" dirty="0">
                <a:latin typeface="Times New Roman" panose="02020603050405020304" pitchFamily="18" charset="0"/>
                <a:cs typeface="Times New Roman" panose="02020603050405020304" pitchFamily="18" charset="0"/>
              </a:rPr>
              <a:t> средства анализа (</a:t>
            </a:r>
            <a:r>
              <a:rPr lang="ru-RU" sz="1600" b="1" dirty="0" err="1">
                <a:latin typeface="Times New Roman" panose="02020603050405020304" pitchFamily="18" charset="0"/>
                <a:cs typeface="Times New Roman" panose="02020603050405020304" pitchFamily="18" charset="0"/>
              </a:rPr>
              <a:t>Upper</a:t>
            </a:r>
            <a:r>
              <a:rPr lang="ru-RU" sz="1600" b="1" dirty="0">
                <a:latin typeface="Times New Roman" panose="02020603050405020304" pitchFamily="18" charset="0"/>
                <a:cs typeface="Times New Roman" panose="02020603050405020304" pitchFamily="18" charset="0"/>
              </a:rPr>
              <a:t> CASE)</a:t>
            </a:r>
            <a:r>
              <a:rPr lang="ru-RU" sz="1600" dirty="0">
                <a:latin typeface="Times New Roman" panose="02020603050405020304" pitchFamily="18" charset="0"/>
                <a:cs typeface="Times New Roman" panose="02020603050405020304" pitchFamily="18" charset="0"/>
              </a:rPr>
              <a:t>, предназначенные для построения и анализа моделей предметной области (</a:t>
            </a:r>
            <a:r>
              <a:rPr lang="ru-RU" sz="1600" dirty="0" err="1">
                <a:latin typeface="Times New Roman" panose="02020603050405020304" pitchFamily="18" charset="0"/>
                <a:cs typeface="Times New Roman" panose="02020603050405020304" pitchFamily="18" charset="0"/>
              </a:rPr>
              <a:t>Design</a:t>
            </a:r>
            <a:r>
              <a:rPr lang="ru-RU" sz="1600" dirty="0">
                <a:latin typeface="Times New Roman" panose="02020603050405020304" pitchFamily="18" charset="0"/>
                <a:cs typeface="Times New Roman" panose="02020603050405020304" pitchFamily="18" charset="0"/>
              </a:rPr>
              <a:t>/IDEF, </a:t>
            </a:r>
            <a:r>
              <a:rPr lang="ru-RU" sz="1600" dirty="0" err="1">
                <a:latin typeface="Times New Roman" panose="02020603050405020304" pitchFamily="18" charset="0"/>
                <a:cs typeface="Times New Roman" panose="02020603050405020304" pitchFamily="18" charset="0"/>
              </a:rPr>
              <a:t>BPwin</a:t>
            </a:r>
            <a:r>
              <a:rPr lang="ru-RU" sz="1600" dirty="0">
                <a:latin typeface="Times New Roman" panose="02020603050405020304" pitchFamily="18" charset="0"/>
                <a:cs typeface="Times New Roman" panose="02020603050405020304" pitchFamily="18" charset="0"/>
              </a:rPr>
              <a:t>); </a:t>
            </a:r>
          </a:p>
          <a:p>
            <a:pPr algn="just"/>
            <a:r>
              <a:rPr lang="ru-RU" sz="1600" dirty="0">
                <a:latin typeface="Times New Roman" panose="02020603050405020304" pitchFamily="18" charset="0"/>
                <a:cs typeface="Times New Roman" panose="02020603050405020304" pitchFamily="18" charset="0"/>
              </a:rPr>
              <a:t> </a:t>
            </a:r>
            <a:r>
              <a:rPr lang="ru-RU" sz="1600" b="1" dirty="0">
                <a:latin typeface="Times New Roman" panose="02020603050405020304" pitchFamily="18" charset="0"/>
                <a:cs typeface="Times New Roman" panose="02020603050405020304" pitchFamily="18" charset="0"/>
              </a:rPr>
              <a:t>средства анализа и проектирования (</a:t>
            </a:r>
            <a:r>
              <a:rPr lang="ru-RU" sz="1600" b="1" dirty="0" err="1">
                <a:latin typeface="Times New Roman" panose="02020603050405020304" pitchFamily="18" charset="0"/>
                <a:cs typeface="Times New Roman" panose="02020603050405020304" pitchFamily="18" charset="0"/>
              </a:rPr>
              <a:t>Middle</a:t>
            </a:r>
            <a:r>
              <a:rPr lang="ru-RU" sz="1600" b="1" dirty="0">
                <a:latin typeface="Times New Roman" panose="02020603050405020304" pitchFamily="18" charset="0"/>
                <a:cs typeface="Times New Roman" panose="02020603050405020304" pitchFamily="18" charset="0"/>
              </a:rPr>
              <a:t> CASE</a:t>
            </a:r>
            <a:r>
              <a:rPr lang="ru-RU" sz="1600" dirty="0">
                <a:latin typeface="Times New Roman" panose="02020603050405020304" pitchFamily="18" charset="0"/>
                <a:cs typeface="Times New Roman" panose="02020603050405020304" pitchFamily="18" charset="0"/>
              </a:rPr>
              <a:t>), поддерживающие наиболее распространенные методологии проектирования и использующиеся для создания проектных спецификаций (</a:t>
            </a:r>
            <a:r>
              <a:rPr lang="ru-RU" sz="1600" dirty="0" err="1">
                <a:latin typeface="Times New Roman" panose="02020603050405020304" pitchFamily="18" charset="0"/>
                <a:cs typeface="Times New Roman" panose="02020603050405020304" pitchFamily="18" charset="0"/>
              </a:rPr>
              <a:t>Vantage</a:t>
            </a:r>
            <a:r>
              <a:rPr lang="ru-RU" sz="1600" dirty="0">
                <a:latin typeface="Times New Roman" panose="02020603050405020304" pitchFamily="18" charset="0"/>
                <a:cs typeface="Times New Roman" panose="02020603050405020304" pitchFamily="18" charset="0"/>
              </a:rPr>
              <a:t> </a:t>
            </a:r>
            <a:r>
              <a:rPr lang="ru-RU" sz="1600" dirty="0" err="1">
                <a:latin typeface="Times New Roman" panose="02020603050405020304" pitchFamily="18" charset="0"/>
                <a:cs typeface="Times New Roman" panose="02020603050405020304" pitchFamily="18" charset="0"/>
              </a:rPr>
              <a:t>Team</a:t>
            </a:r>
            <a:r>
              <a:rPr lang="ru-RU" sz="1600" dirty="0">
                <a:latin typeface="Times New Roman" panose="02020603050405020304" pitchFamily="18" charset="0"/>
                <a:cs typeface="Times New Roman" panose="02020603050405020304" pitchFamily="18" charset="0"/>
              </a:rPr>
              <a:t> </a:t>
            </a:r>
            <a:r>
              <a:rPr lang="ru-RU" sz="1600" dirty="0" err="1">
                <a:latin typeface="Times New Roman" panose="02020603050405020304" pitchFamily="18" charset="0"/>
                <a:cs typeface="Times New Roman" panose="02020603050405020304" pitchFamily="18" charset="0"/>
              </a:rPr>
              <a:t>Builder</a:t>
            </a:r>
            <a:r>
              <a:rPr lang="ru-RU" sz="1600" dirty="0">
                <a:latin typeface="Times New Roman" panose="02020603050405020304" pitchFamily="18" charset="0"/>
                <a:cs typeface="Times New Roman" panose="02020603050405020304" pitchFamily="18" charset="0"/>
              </a:rPr>
              <a:t>, </a:t>
            </a:r>
            <a:r>
              <a:rPr lang="ru-RU" sz="1600" dirty="0" err="1">
                <a:latin typeface="Times New Roman" panose="02020603050405020304" pitchFamily="18" charset="0"/>
                <a:cs typeface="Times New Roman" panose="02020603050405020304" pitchFamily="18" charset="0"/>
              </a:rPr>
              <a:t>Designer</a:t>
            </a:r>
            <a:r>
              <a:rPr lang="ru-RU" sz="1600" dirty="0">
                <a:latin typeface="Times New Roman" panose="02020603050405020304" pitchFamily="18" charset="0"/>
                <a:cs typeface="Times New Roman" panose="02020603050405020304" pitchFamily="18" charset="0"/>
              </a:rPr>
              <a:t>/2000, </a:t>
            </a:r>
            <a:r>
              <a:rPr lang="ru-RU" sz="1600" dirty="0" err="1">
                <a:latin typeface="Times New Roman" panose="02020603050405020304" pitchFamily="18" charset="0"/>
                <a:cs typeface="Times New Roman" panose="02020603050405020304" pitchFamily="18" charset="0"/>
              </a:rPr>
              <a:t>Silverrun</a:t>
            </a:r>
            <a:r>
              <a:rPr lang="ru-RU" sz="1600" dirty="0">
                <a:latin typeface="Times New Roman" panose="02020603050405020304" pitchFamily="18" charset="0"/>
                <a:cs typeface="Times New Roman" panose="02020603050405020304" pitchFamily="18" charset="0"/>
              </a:rPr>
              <a:t>, PRO-IV, </a:t>
            </a:r>
            <a:r>
              <a:rPr lang="ru-RU" sz="1600" dirty="0" err="1">
                <a:latin typeface="Times New Roman" panose="02020603050405020304" pitchFamily="18" charset="0"/>
                <a:cs typeface="Times New Roman" panose="02020603050405020304" pitchFamily="18" charset="0"/>
              </a:rPr>
              <a:t>CASE.Аналитик</a:t>
            </a:r>
            <a:r>
              <a:rPr lang="ru-RU" sz="1600" dirty="0">
                <a:latin typeface="Times New Roman" panose="02020603050405020304" pitchFamily="18" charset="0"/>
                <a:cs typeface="Times New Roman" panose="02020603050405020304" pitchFamily="18" charset="0"/>
              </a:rPr>
              <a:t>). Выходом таких средств являются спецификации компонентов и интерфейсов системы, архитектуры системы, алгоритмов и структур данных;  </a:t>
            </a:r>
          </a:p>
          <a:p>
            <a:pPr algn="just"/>
            <a:r>
              <a:rPr lang="ru-RU" sz="1600" b="1" dirty="0">
                <a:latin typeface="Times New Roman" panose="02020603050405020304" pitchFamily="18" charset="0"/>
                <a:cs typeface="Times New Roman" panose="02020603050405020304" pitchFamily="18" charset="0"/>
              </a:rPr>
              <a:t>средства проектирования баз данных</a:t>
            </a:r>
            <a:r>
              <a:rPr lang="ru-RU" sz="1600" dirty="0">
                <a:latin typeface="Times New Roman" panose="02020603050405020304" pitchFamily="18" charset="0"/>
                <a:cs typeface="Times New Roman" panose="02020603050405020304" pitchFamily="18" charset="0"/>
              </a:rPr>
              <a:t>, обеспечивающие моделирование данных и генерацию схем баз данных (как правило, на языке SQL) для наиболее распространенных СУБД. К</a:t>
            </a:r>
            <a:r>
              <a:rPr lang="en-US" sz="1600" dirty="0">
                <a:latin typeface="Times New Roman" panose="02020603050405020304" pitchFamily="18" charset="0"/>
                <a:cs typeface="Times New Roman" panose="02020603050405020304" pitchFamily="18" charset="0"/>
              </a:rPr>
              <a:t> </a:t>
            </a:r>
            <a:r>
              <a:rPr lang="ru-RU" sz="1600" dirty="0">
                <a:latin typeface="Times New Roman" panose="02020603050405020304" pitchFamily="18" charset="0"/>
                <a:cs typeface="Times New Roman" panose="02020603050405020304" pitchFamily="18" charset="0"/>
              </a:rPr>
              <a:t>ним</a:t>
            </a:r>
            <a:r>
              <a:rPr lang="en-US" sz="1600" dirty="0">
                <a:latin typeface="Times New Roman" panose="02020603050405020304" pitchFamily="18" charset="0"/>
                <a:cs typeface="Times New Roman" panose="02020603050405020304" pitchFamily="18" charset="0"/>
              </a:rPr>
              <a:t> </a:t>
            </a:r>
            <a:r>
              <a:rPr lang="ru-RU" sz="1600" dirty="0">
                <a:latin typeface="Times New Roman" panose="02020603050405020304" pitchFamily="18" charset="0"/>
                <a:cs typeface="Times New Roman" panose="02020603050405020304" pitchFamily="18" charset="0"/>
              </a:rPr>
              <a:t>относятся</a:t>
            </a:r>
            <a:r>
              <a:rPr lang="en-US" sz="1600" dirty="0">
                <a:latin typeface="Times New Roman" panose="02020603050405020304" pitchFamily="18" charset="0"/>
                <a:cs typeface="Times New Roman" panose="02020603050405020304" pitchFamily="18" charset="0"/>
              </a:rPr>
              <a:t> </a:t>
            </a:r>
            <a:r>
              <a:rPr lang="en-US" sz="1600" dirty="0" err="1">
                <a:latin typeface="Times New Roman" panose="02020603050405020304" pitchFamily="18" charset="0"/>
                <a:cs typeface="Times New Roman" panose="02020603050405020304" pitchFamily="18" charset="0"/>
              </a:rPr>
              <a:t>ERwin</a:t>
            </a:r>
            <a:r>
              <a:rPr lang="en-US" sz="1600" dirty="0">
                <a:latin typeface="Times New Roman" panose="02020603050405020304" pitchFamily="18" charset="0"/>
                <a:cs typeface="Times New Roman" panose="02020603050405020304" pitchFamily="18" charset="0"/>
              </a:rPr>
              <a:t>, S-</a:t>
            </a:r>
            <a:r>
              <a:rPr lang="en-US" sz="1600" dirty="0" err="1">
                <a:latin typeface="Times New Roman" panose="02020603050405020304" pitchFamily="18" charset="0"/>
                <a:cs typeface="Times New Roman" panose="02020603050405020304" pitchFamily="18" charset="0"/>
              </a:rPr>
              <a:t>Designor</a:t>
            </a:r>
            <a:r>
              <a:rPr lang="en-US" sz="1600" dirty="0">
                <a:latin typeface="Times New Roman" panose="02020603050405020304" pitchFamily="18" charset="0"/>
                <a:cs typeface="Times New Roman" panose="02020603050405020304" pitchFamily="18" charset="0"/>
              </a:rPr>
              <a:t> </a:t>
            </a:r>
            <a:r>
              <a:rPr lang="ru-RU" sz="1600" dirty="0">
                <a:latin typeface="Times New Roman" panose="02020603050405020304" pitchFamily="18" charset="0"/>
                <a:cs typeface="Times New Roman" panose="02020603050405020304" pitchFamily="18" charset="0"/>
              </a:rPr>
              <a:t>и</a:t>
            </a:r>
            <a:r>
              <a:rPr lang="en-US" sz="1600" dirty="0">
                <a:latin typeface="Times New Roman" panose="02020603050405020304" pitchFamily="18" charset="0"/>
                <a:cs typeface="Times New Roman" panose="02020603050405020304" pitchFamily="18" charset="0"/>
              </a:rPr>
              <a:t> </a:t>
            </a:r>
            <a:r>
              <a:rPr lang="en-US" sz="1600" dirty="0" err="1">
                <a:latin typeface="Times New Roman" panose="02020603050405020304" pitchFamily="18" charset="0"/>
                <a:cs typeface="Times New Roman" panose="02020603050405020304" pitchFamily="18" charset="0"/>
              </a:rPr>
              <a:t>DataBase</a:t>
            </a:r>
            <a:r>
              <a:rPr lang="en-US" sz="1600" dirty="0">
                <a:latin typeface="Times New Roman" panose="02020603050405020304" pitchFamily="18" charset="0"/>
                <a:cs typeface="Times New Roman" panose="02020603050405020304" pitchFamily="18" charset="0"/>
              </a:rPr>
              <a:t> Designer (ORACLE). </a:t>
            </a:r>
            <a:r>
              <a:rPr lang="ru-RU" sz="1600" dirty="0">
                <a:latin typeface="Times New Roman" panose="02020603050405020304" pitchFamily="18" charset="0"/>
                <a:cs typeface="Times New Roman" panose="02020603050405020304" pitchFamily="18" charset="0"/>
              </a:rPr>
              <a:t>Средства проектирования баз данных имеются также в составе CASE-средств </a:t>
            </a:r>
            <a:r>
              <a:rPr lang="ru-RU" sz="1600" dirty="0" err="1">
                <a:latin typeface="Times New Roman" panose="02020603050405020304" pitchFamily="18" charset="0"/>
                <a:cs typeface="Times New Roman" panose="02020603050405020304" pitchFamily="18" charset="0"/>
              </a:rPr>
              <a:t>Vantage</a:t>
            </a:r>
            <a:r>
              <a:rPr lang="ru-RU" sz="1600" dirty="0">
                <a:latin typeface="Times New Roman" panose="02020603050405020304" pitchFamily="18" charset="0"/>
                <a:cs typeface="Times New Roman" panose="02020603050405020304" pitchFamily="18" charset="0"/>
              </a:rPr>
              <a:t> </a:t>
            </a:r>
            <a:r>
              <a:rPr lang="ru-RU" sz="1600" dirty="0" err="1">
                <a:latin typeface="Times New Roman" panose="02020603050405020304" pitchFamily="18" charset="0"/>
                <a:cs typeface="Times New Roman" panose="02020603050405020304" pitchFamily="18" charset="0"/>
              </a:rPr>
              <a:t>Team</a:t>
            </a:r>
            <a:r>
              <a:rPr lang="ru-RU" sz="1600" dirty="0">
                <a:latin typeface="Times New Roman" panose="02020603050405020304" pitchFamily="18" charset="0"/>
                <a:cs typeface="Times New Roman" panose="02020603050405020304" pitchFamily="18" charset="0"/>
              </a:rPr>
              <a:t> </a:t>
            </a:r>
            <a:r>
              <a:rPr lang="ru-RU" sz="1600" dirty="0" err="1">
                <a:latin typeface="Times New Roman" panose="02020603050405020304" pitchFamily="18" charset="0"/>
                <a:cs typeface="Times New Roman" panose="02020603050405020304" pitchFamily="18" charset="0"/>
              </a:rPr>
              <a:t>Builder</a:t>
            </a:r>
            <a:r>
              <a:rPr lang="ru-RU" sz="1600" dirty="0">
                <a:latin typeface="Times New Roman" panose="02020603050405020304" pitchFamily="18" charset="0"/>
                <a:cs typeface="Times New Roman" panose="02020603050405020304" pitchFamily="18" charset="0"/>
              </a:rPr>
              <a:t>, </a:t>
            </a:r>
            <a:r>
              <a:rPr lang="ru-RU" sz="1600" dirty="0" err="1">
                <a:latin typeface="Times New Roman" panose="02020603050405020304" pitchFamily="18" charset="0"/>
                <a:cs typeface="Times New Roman" panose="02020603050405020304" pitchFamily="18" charset="0"/>
              </a:rPr>
              <a:t>Designer</a:t>
            </a:r>
            <a:r>
              <a:rPr lang="ru-RU" sz="1600" dirty="0">
                <a:latin typeface="Times New Roman" panose="02020603050405020304" pitchFamily="18" charset="0"/>
                <a:cs typeface="Times New Roman" panose="02020603050405020304" pitchFamily="18" charset="0"/>
              </a:rPr>
              <a:t>/2000, </a:t>
            </a:r>
            <a:r>
              <a:rPr lang="ru-RU" sz="1600" dirty="0" err="1">
                <a:latin typeface="Times New Roman" panose="02020603050405020304" pitchFamily="18" charset="0"/>
                <a:cs typeface="Times New Roman" panose="02020603050405020304" pitchFamily="18" charset="0"/>
              </a:rPr>
              <a:t>Silverrun</a:t>
            </a:r>
            <a:r>
              <a:rPr lang="ru-RU" sz="1600" dirty="0">
                <a:latin typeface="Times New Roman" panose="02020603050405020304" pitchFamily="18" charset="0"/>
                <a:cs typeface="Times New Roman" panose="02020603050405020304" pitchFamily="18" charset="0"/>
              </a:rPr>
              <a:t> и PRO-IV; </a:t>
            </a:r>
          </a:p>
          <a:p>
            <a:pPr algn="just"/>
            <a:r>
              <a:rPr lang="ru-RU" sz="1600" dirty="0">
                <a:latin typeface="Times New Roman" panose="02020603050405020304" pitchFamily="18" charset="0"/>
                <a:cs typeface="Times New Roman" panose="02020603050405020304" pitchFamily="18" charset="0"/>
              </a:rPr>
              <a:t> </a:t>
            </a:r>
            <a:r>
              <a:rPr lang="ru-RU" sz="1600" b="1" dirty="0">
                <a:latin typeface="Times New Roman" panose="02020603050405020304" pitchFamily="18" charset="0"/>
                <a:cs typeface="Times New Roman" panose="02020603050405020304" pitchFamily="18" charset="0"/>
              </a:rPr>
              <a:t>средства разработки приложений.</a:t>
            </a:r>
            <a:r>
              <a:rPr lang="ru-RU" sz="1600" dirty="0">
                <a:latin typeface="Times New Roman" panose="02020603050405020304" pitchFamily="18" charset="0"/>
                <a:cs typeface="Times New Roman" panose="02020603050405020304" pitchFamily="18" charset="0"/>
              </a:rPr>
              <a:t> К ним относятся средства 4GL (</a:t>
            </a:r>
            <a:r>
              <a:rPr lang="ru-RU" sz="1600" dirty="0" err="1">
                <a:latin typeface="Times New Roman" panose="02020603050405020304" pitchFamily="18" charset="0"/>
                <a:cs typeface="Times New Roman" panose="02020603050405020304" pitchFamily="18" charset="0"/>
              </a:rPr>
              <a:t>Uniface</a:t>
            </a:r>
            <a:r>
              <a:rPr lang="ru-RU" sz="1600" dirty="0">
                <a:latin typeface="Times New Roman" panose="02020603050405020304" pitchFamily="18" charset="0"/>
                <a:cs typeface="Times New Roman" panose="02020603050405020304" pitchFamily="18" charset="0"/>
              </a:rPr>
              <a:t>, JAM, </a:t>
            </a:r>
            <a:r>
              <a:rPr lang="ru-RU" sz="1600" dirty="0" err="1">
                <a:latin typeface="Times New Roman" panose="02020603050405020304" pitchFamily="18" charset="0"/>
                <a:cs typeface="Times New Roman" panose="02020603050405020304" pitchFamily="18" charset="0"/>
              </a:rPr>
              <a:t>PowerBuilder</a:t>
            </a:r>
            <a:r>
              <a:rPr lang="ru-RU" sz="1600" dirty="0">
                <a:latin typeface="Times New Roman" panose="02020603050405020304" pitchFamily="18" charset="0"/>
                <a:cs typeface="Times New Roman" panose="02020603050405020304" pitchFamily="18" charset="0"/>
              </a:rPr>
              <a:t>, </a:t>
            </a:r>
            <a:r>
              <a:rPr lang="ru-RU" sz="1600" dirty="0" err="1">
                <a:latin typeface="Times New Roman" panose="02020603050405020304" pitchFamily="18" charset="0"/>
                <a:cs typeface="Times New Roman" panose="02020603050405020304" pitchFamily="18" charset="0"/>
              </a:rPr>
              <a:t>Developer</a:t>
            </a:r>
            <a:r>
              <a:rPr lang="ru-RU" sz="1600" dirty="0">
                <a:latin typeface="Times New Roman" panose="02020603050405020304" pitchFamily="18" charset="0"/>
                <a:cs typeface="Times New Roman" panose="02020603050405020304" pitchFamily="18" charset="0"/>
              </a:rPr>
              <a:t>/2000, </a:t>
            </a:r>
            <a:r>
              <a:rPr lang="ru-RU" sz="1600" dirty="0" err="1">
                <a:latin typeface="Times New Roman" panose="02020603050405020304" pitchFamily="18" charset="0"/>
                <a:cs typeface="Times New Roman" panose="02020603050405020304" pitchFamily="18" charset="0"/>
              </a:rPr>
              <a:t>New</a:t>
            </a:r>
            <a:r>
              <a:rPr lang="ru-RU" sz="1600" dirty="0">
                <a:latin typeface="Times New Roman" panose="02020603050405020304" pitchFamily="18" charset="0"/>
                <a:cs typeface="Times New Roman" panose="02020603050405020304" pitchFamily="18" charset="0"/>
              </a:rPr>
              <a:t> </a:t>
            </a:r>
            <a:r>
              <a:rPr lang="ru-RU" sz="1600" dirty="0" err="1">
                <a:latin typeface="Times New Roman" panose="02020603050405020304" pitchFamily="18" charset="0"/>
                <a:cs typeface="Times New Roman" panose="02020603050405020304" pitchFamily="18" charset="0"/>
              </a:rPr>
              <a:t>Era</a:t>
            </a:r>
            <a:r>
              <a:rPr lang="ru-RU" sz="1600" dirty="0">
                <a:latin typeface="Times New Roman" panose="02020603050405020304" pitchFamily="18" charset="0"/>
                <a:cs typeface="Times New Roman" panose="02020603050405020304" pitchFamily="18" charset="0"/>
              </a:rPr>
              <a:t>, </a:t>
            </a:r>
            <a:r>
              <a:rPr lang="ru-RU" sz="1600" dirty="0" err="1">
                <a:latin typeface="Times New Roman" panose="02020603050405020304" pitchFamily="18" charset="0"/>
                <a:cs typeface="Times New Roman" panose="02020603050405020304" pitchFamily="18" charset="0"/>
              </a:rPr>
              <a:t>SQLWindows</a:t>
            </a:r>
            <a:r>
              <a:rPr lang="ru-RU" sz="1600" dirty="0">
                <a:latin typeface="Times New Roman" panose="02020603050405020304" pitchFamily="18" charset="0"/>
                <a:cs typeface="Times New Roman" panose="02020603050405020304" pitchFamily="18" charset="0"/>
              </a:rPr>
              <a:t>, </a:t>
            </a:r>
            <a:r>
              <a:rPr lang="ru-RU" sz="1600" dirty="0" err="1">
                <a:latin typeface="Times New Roman" panose="02020603050405020304" pitchFamily="18" charset="0"/>
                <a:cs typeface="Times New Roman" panose="02020603050405020304" pitchFamily="18" charset="0"/>
              </a:rPr>
              <a:t>Delphi</a:t>
            </a:r>
            <a:r>
              <a:rPr lang="ru-RU" sz="1600" dirty="0">
                <a:latin typeface="Times New Roman" panose="02020603050405020304" pitchFamily="18" charset="0"/>
                <a:cs typeface="Times New Roman" panose="02020603050405020304" pitchFamily="18" charset="0"/>
              </a:rPr>
              <a:t> и др.) и генераторы кодов, входящие в состав </a:t>
            </a:r>
            <a:r>
              <a:rPr lang="ru-RU" sz="1600" dirty="0" err="1">
                <a:latin typeface="Times New Roman" panose="02020603050405020304" pitchFamily="18" charset="0"/>
                <a:cs typeface="Times New Roman" panose="02020603050405020304" pitchFamily="18" charset="0"/>
              </a:rPr>
              <a:t>Vantage</a:t>
            </a:r>
            <a:r>
              <a:rPr lang="ru-RU" sz="1600" dirty="0">
                <a:latin typeface="Times New Roman" panose="02020603050405020304" pitchFamily="18" charset="0"/>
                <a:cs typeface="Times New Roman" panose="02020603050405020304" pitchFamily="18" charset="0"/>
              </a:rPr>
              <a:t> </a:t>
            </a:r>
            <a:r>
              <a:rPr lang="ru-RU" sz="1600" dirty="0" err="1">
                <a:latin typeface="Times New Roman" panose="02020603050405020304" pitchFamily="18" charset="0"/>
                <a:cs typeface="Times New Roman" panose="02020603050405020304" pitchFamily="18" charset="0"/>
              </a:rPr>
              <a:t>Team</a:t>
            </a:r>
            <a:r>
              <a:rPr lang="ru-RU" sz="1600" dirty="0">
                <a:latin typeface="Times New Roman" panose="02020603050405020304" pitchFamily="18" charset="0"/>
                <a:cs typeface="Times New Roman" panose="02020603050405020304" pitchFamily="18" charset="0"/>
              </a:rPr>
              <a:t> </a:t>
            </a:r>
            <a:r>
              <a:rPr lang="ru-RU" sz="1600" dirty="0" err="1">
                <a:latin typeface="Times New Roman" panose="02020603050405020304" pitchFamily="18" charset="0"/>
                <a:cs typeface="Times New Roman" panose="02020603050405020304" pitchFamily="18" charset="0"/>
              </a:rPr>
              <a:t>Builder</a:t>
            </a:r>
            <a:r>
              <a:rPr lang="ru-RU" sz="1600" dirty="0">
                <a:latin typeface="Times New Roman" panose="02020603050405020304" pitchFamily="18" charset="0"/>
                <a:cs typeface="Times New Roman" panose="02020603050405020304" pitchFamily="18" charset="0"/>
              </a:rPr>
              <a:t>, PRO-IV и частично - в </a:t>
            </a:r>
            <a:r>
              <a:rPr lang="ru-RU" sz="1600" dirty="0" err="1">
                <a:latin typeface="Times New Roman" panose="02020603050405020304" pitchFamily="18" charset="0"/>
                <a:cs typeface="Times New Roman" panose="02020603050405020304" pitchFamily="18" charset="0"/>
              </a:rPr>
              <a:t>Silverrun</a:t>
            </a:r>
            <a:r>
              <a:rPr lang="ru-RU" sz="1600" dirty="0">
                <a:latin typeface="Times New Roman" panose="02020603050405020304" pitchFamily="18" charset="0"/>
                <a:cs typeface="Times New Roman" panose="02020603050405020304" pitchFamily="18" charset="0"/>
              </a:rPr>
              <a:t>;  </a:t>
            </a:r>
          </a:p>
          <a:p>
            <a:pPr algn="just"/>
            <a:r>
              <a:rPr lang="ru-RU" sz="1600" b="1" dirty="0">
                <a:latin typeface="Times New Roman" panose="02020603050405020304" pitchFamily="18" charset="0"/>
                <a:cs typeface="Times New Roman" panose="02020603050405020304" pitchFamily="18" charset="0"/>
              </a:rPr>
              <a:t>средства реинжиниринга,</a:t>
            </a:r>
            <a:r>
              <a:rPr lang="ru-RU" sz="1600" dirty="0">
                <a:latin typeface="Times New Roman" panose="02020603050405020304" pitchFamily="18" charset="0"/>
                <a:cs typeface="Times New Roman" panose="02020603050405020304" pitchFamily="18" charset="0"/>
              </a:rPr>
              <a:t> обеспечивающие анализ программных кодов и схем баз данных и формирование на их основе различных моделей и проектных спецификаций. </a:t>
            </a:r>
          </a:p>
          <a:p>
            <a:pPr algn="just"/>
            <a:r>
              <a:rPr lang="ru-RU" sz="1600" b="1" dirty="0">
                <a:latin typeface="Times New Roman" panose="02020603050405020304" pitchFamily="18" charset="0"/>
                <a:cs typeface="Times New Roman" panose="02020603050405020304" pitchFamily="18" charset="0"/>
              </a:rPr>
              <a:t>средства анализа схем БД </a:t>
            </a:r>
            <a:r>
              <a:rPr lang="ru-RU" sz="1600" dirty="0">
                <a:latin typeface="Times New Roman" panose="02020603050405020304" pitchFamily="18" charset="0"/>
                <a:cs typeface="Times New Roman" panose="02020603050405020304" pitchFamily="18" charset="0"/>
              </a:rPr>
              <a:t>и формирования ERD входят в состав </a:t>
            </a:r>
            <a:r>
              <a:rPr lang="ru-RU" sz="1600" dirty="0" err="1">
                <a:latin typeface="Times New Roman" panose="02020603050405020304" pitchFamily="18" charset="0"/>
                <a:cs typeface="Times New Roman" panose="02020603050405020304" pitchFamily="18" charset="0"/>
              </a:rPr>
              <a:t>Vantage</a:t>
            </a:r>
            <a:r>
              <a:rPr lang="ru-RU" sz="1600" dirty="0">
                <a:latin typeface="Times New Roman" panose="02020603050405020304" pitchFamily="18" charset="0"/>
                <a:cs typeface="Times New Roman" panose="02020603050405020304" pitchFamily="18" charset="0"/>
              </a:rPr>
              <a:t> </a:t>
            </a:r>
            <a:r>
              <a:rPr lang="ru-RU" sz="1600" dirty="0" err="1">
                <a:latin typeface="Times New Roman" panose="02020603050405020304" pitchFamily="18" charset="0"/>
                <a:cs typeface="Times New Roman" panose="02020603050405020304" pitchFamily="18" charset="0"/>
              </a:rPr>
              <a:t>Team</a:t>
            </a:r>
            <a:r>
              <a:rPr lang="ru-RU" sz="1600" dirty="0">
                <a:latin typeface="Times New Roman" panose="02020603050405020304" pitchFamily="18" charset="0"/>
                <a:cs typeface="Times New Roman" panose="02020603050405020304" pitchFamily="18" charset="0"/>
              </a:rPr>
              <a:t> </a:t>
            </a:r>
            <a:r>
              <a:rPr lang="ru-RU" sz="1600" dirty="0" err="1">
                <a:latin typeface="Times New Roman" panose="02020603050405020304" pitchFamily="18" charset="0"/>
                <a:cs typeface="Times New Roman" panose="02020603050405020304" pitchFamily="18" charset="0"/>
              </a:rPr>
              <a:t>Builder</a:t>
            </a:r>
            <a:r>
              <a:rPr lang="ru-RU" sz="1600" dirty="0">
                <a:latin typeface="Times New Roman" panose="02020603050405020304" pitchFamily="18" charset="0"/>
                <a:cs typeface="Times New Roman" panose="02020603050405020304" pitchFamily="18" charset="0"/>
              </a:rPr>
              <a:t>, PRO-IV, </a:t>
            </a:r>
            <a:r>
              <a:rPr lang="ru-RU" sz="1600" dirty="0" err="1">
                <a:latin typeface="Times New Roman" panose="02020603050405020304" pitchFamily="18" charset="0"/>
                <a:cs typeface="Times New Roman" panose="02020603050405020304" pitchFamily="18" charset="0"/>
              </a:rPr>
              <a:t>Silverrun</a:t>
            </a:r>
            <a:r>
              <a:rPr lang="ru-RU" sz="1600" dirty="0">
                <a:latin typeface="Times New Roman" panose="02020603050405020304" pitchFamily="18" charset="0"/>
                <a:cs typeface="Times New Roman" panose="02020603050405020304" pitchFamily="18" charset="0"/>
              </a:rPr>
              <a:t>, </a:t>
            </a:r>
            <a:r>
              <a:rPr lang="ru-RU" sz="1600" dirty="0" err="1">
                <a:latin typeface="Times New Roman" panose="02020603050405020304" pitchFamily="18" charset="0"/>
                <a:cs typeface="Times New Roman" panose="02020603050405020304" pitchFamily="18" charset="0"/>
              </a:rPr>
              <a:t>Designer</a:t>
            </a:r>
            <a:r>
              <a:rPr lang="ru-RU" sz="1600" dirty="0">
                <a:latin typeface="Times New Roman" panose="02020603050405020304" pitchFamily="18" charset="0"/>
                <a:cs typeface="Times New Roman" panose="02020603050405020304" pitchFamily="18" charset="0"/>
              </a:rPr>
              <a:t>/2000, </a:t>
            </a:r>
            <a:r>
              <a:rPr lang="ru-RU" sz="1600" dirty="0" err="1">
                <a:latin typeface="Times New Roman" panose="02020603050405020304" pitchFamily="18" charset="0"/>
                <a:cs typeface="Times New Roman" panose="02020603050405020304" pitchFamily="18" charset="0"/>
              </a:rPr>
              <a:t>ERwin</a:t>
            </a:r>
            <a:r>
              <a:rPr lang="ru-RU" sz="1600" dirty="0">
                <a:latin typeface="Times New Roman" panose="02020603050405020304" pitchFamily="18" charset="0"/>
                <a:cs typeface="Times New Roman" panose="02020603050405020304" pitchFamily="18" charset="0"/>
              </a:rPr>
              <a:t> и S-</a:t>
            </a:r>
            <a:r>
              <a:rPr lang="ru-RU" sz="1600" dirty="0" err="1">
                <a:latin typeface="Times New Roman" panose="02020603050405020304" pitchFamily="18" charset="0"/>
                <a:cs typeface="Times New Roman" panose="02020603050405020304" pitchFamily="18" charset="0"/>
              </a:rPr>
              <a:t>Designor</a:t>
            </a:r>
            <a:r>
              <a:rPr lang="ru-RU" sz="1600" dirty="0">
                <a:latin typeface="Times New Roman" panose="02020603050405020304" pitchFamily="18" charset="0"/>
                <a:cs typeface="Times New Roman" panose="02020603050405020304" pitchFamily="18" charset="0"/>
              </a:rPr>
              <a:t>. В области анализа программных кодов наибольшее распространение получают объектно-ориентированные CASE-средства, обеспечивающие реинжиниринг программ на языке С++ (</a:t>
            </a:r>
            <a:r>
              <a:rPr lang="ru-RU" sz="1600" dirty="0" err="1">
                <a:latin typeface="Times New Roman" panose="02020603050405020304" pitchFamily="18" charset="0"/>
                <a:cs typeface="Times New Roman" panose="02020603050405020304" pitchFamily="18" charset="0"/>
              </a:rPr>
              <a:t>Rational</a:t>
            </a:r>
            <a:r>
              <a:rPr lang="ru-RU" sz="1600" dirty="0">
                <a:latin typeface="Times New Roman" panose="02020603050405020304" pitchFamily="18" charset="0"/>
                <a:cs typeface="Times New Roman" panose="02020603050405020304" pitchFamily="18" charset="0"/>
              </a:rPr>
              <a:t> </a:t>
            </a:r>
            <a:r>
              <a:rPr lang="ru-RU" sz="1600" dirty="0" err="1">
                <a:latin typeface="Times New Roman" panose="02020603050405020304" pitchFamily="18" charset="0"/>
                <a:cs typeface="Times New Roman" panose="02020603050405020304" pitchFamily="18" charset="0"/>
              </a:rPr>
              <a:t>Rose</a:t>
            </a:r>
            <a:r>
              <a:rPr lang="ru-RU" sz="1600" dirty="0">
                <a:latin typeface="Times New Roman" panose="02020603050405020304" pitchFamily="18" charset="0"/>
                <a:cs typeface="Times New Roman" panose="02020603050405020304" pitchFamily="18" charset="0"/>
              </a:rPr>
              <a:t>, </a:t>
            </a:r>
            <a:r>
              <a:rPr lang="ru-RU" sz="1600" dirty="0" err="1">
                <a:latin typeface="Times New Roman" panose="02020603050405020304" pitchFamily="18" charset="0"/>
                <a:cs typeface="Times New Roman" panose="02020603050405020304" pitchFamily="18" charset="0"/>
              </a:rPr>
              <a:t>Object</a:t>
            </a:r>
            <a:r>
              <a:rPr lang="ru-RU" sz="1600" dirty="0">
                <a:latin typeface="Times New Roman" panose="02020603050405020304" pitchFamily="18" charset="0"/>
                <a:cs typeface="Times New Roman" panose="02020603050405020304" pitchFamily="18" charset="0"/>
              </a:rPr>
              <a:t> </a:t>
            </a:r>
            <a:r>
              <a:rPr lang="ru-RU" sz="1600" dirty="0" err="1">
                <a:latin typeface="Times New Roman" panose="02020603050405020304" pitchFamily="18" charset="0"/>
                <a:cs typeface="Times New Roman" panose="02020603050405020304" pitchFamily="18" charset="0"/>
              </a:rPr>
              <a:t>Team</a:t>
            </a:r>
            <a:r>
              <a:rPr lang="ru-RU" sz="1600" dirty="0">
                <a:latin typeface="Times New Roman" panose="02020603050405020304" pitchFamily="18" charset="0"/>
                <a:cs typeface="Times New Roman" panose="02020603050405020304" pitchFamily="18" charset="0"/>
              </a:rPr>
              <a:t>). </a:t>
            </a:r>
          </a:p>
          <a:p>
            <a:endParaRPr lang="ru-RU" dirty="0"/>
          </a:p>
        </p:txBody>
      </p:sp>
    </p:spTree>
    <p:extLst>
      <p:ext uri="{BB962C8B-B14F-4D97-AF65-F5344CB8AC3E}">
        <p14:creationId xmlns:p14="http://schemas.microsoft.com/office/powerpoint/2010/main" val="2406235830"/>
      </p:ext>
    </p:extLst>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9120EA7-D4E2-4399-A13E-27BD504822EE}"/>
              </a:ext>
            </a:extLst>
          </p:cNvPr>
          <p:cNvSpPr txBox="1"/>
          <p:nvPr/>
        </p:nvSpPr>
        <p:spPr>
          <a:xfrm>
            <a:off x="107505" y="476672"/>
            <a:ext cx="7848872" cy="5232202"/>
          </a:xfrm>
          <a:prstGeom prst="rect">
            <a:avLst/>
          </a:prstGeom>
          <a:noFill/>
        </p:spPr>
        <p:txBody>
          <a:bodyPr wrap="square" rtlCol="0">
            <a:spAutoFit/>
          </a:bodyPr>
          <a:lstStyle/>
          <a:p>
            <a:pPr algn="ctr"/>
            <a:r>
              <a:rPr lang="ru-RU" sz="2800" b="1" i="1" dirty="0">
                <a:solidFill>
                  <a:schemeClr val="accent2"/>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Вспомогательные типы включают:  </a:t>
            </a:r>
            <a:endParaRPr lang="en-US" sz="2800" b="1" i="1" dirty="0">
              <a:solidFill>
                <a:schemeClr val="accent2"/>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p>
            <a:pPr algn="ctr"/>
            <a:endParaRPr lang="ru-RU" dirty="0">
              <a:solidFill>
                <a:srgbClr val="FF0000"/>
              </a:solidFill>
              <a:latin typeface="Times New Roman" panose="02020603050405020304" pitchFamily="18" charset="0"/>
              <a:cs typeface="Times New Roman" panose="02020603050405020304" pitchFamily="18" charset="0"/>
            </a:endParaRPr>
          </a:p>
          <a:p>
            <a:pPr marL="285750" lvl="0" indent="-285750">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C</a:t>
            </a:r>
            <a:r>
              <a:rPr lang="ru-RU" dirty="0" err="1">
                <a:latin typeface="Times New Roman" panose="02020603050405020304" pitchFamily="18" charset="0"/>
                <a:cs typeface="Times New Roman" panose="02020603050405020304" pitchFamily="18" charset="0"/>
              </a:rPr>
              <a:t>редства</a:t>
            </a:r>
            <a:r>
              <a:rPr lang="ru-RU" dirty="0">
                <a:latin typeface="Times New Roman" panose="02020603050405020304" pitchFamily="18" charset="0"/>
                <a:cs typeface="Times New Roman" panose="02020603050405020304" pitchFamily="18" charset="0"/>
              </a:rPr>
              <a:t> планирования и управления проектом (SE </a:t>
            </a:r>
            <a:r>
              <a:rPr lang="ru-RU" dirty="0" err="1">
                <a:latin typeface="Times New Roman" panose="02020603050405020304" pitchFamily="18" charset="0"/>
                <a:cs typeface="Times New Roman" panose="02020603050405020304" pitchFamily="18" charset="0"/>
              </a:rPr>
              <a:t>Companion</a:t>
            </a:r>
            <a:r>
              <a:rPr lang="ru-RU" dirty="0">
                <a:latin typeface="Times New Roman" panose="02020603050405020304" pitchFamily="18" charset="0"/>
                <a:cs typeface="Times New Roman" panose="02020603050405020304" pitchFamily="18" charset="0"/>
              </a:rPr>
              <a:t>, Microsoft </a:t>
            </a:r>
            <a:r>
              <a:rPr lang="ru-RU" dirty="0" err="1">
                <a:latin typeface="Times New Roman" panose="02020603050405020304" pitchFamily="18" charset="0"/>
                <a:cs typeface="Times New Roman" panose="02020603050405020304" pitchFamily="18" charset="0"/>
              </a:rPr>
              <a:t>Project</a:t>
            </a:r>
            <a:r>
              <a:rPr lang="ru-RU" dirty="0">
                <a:latin typeface="Times New Roman" panose="02020603050405020304" pitchFamily="18" charset="0"/>
                <a:cs typeface="Times New Roman" panose="02020603050405020304" pitchFamily="18" charset="0"/>
              </a:rPr>
              <a:t> и др.);  </a:t>
            </a:r>
          </a:p>
          <a:p>
            <a:pPr marL="285750" lvl="0" indent="-285750">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C</a:t>
            </a:r>
            <a:r>
              <a:rPr lang="ru-RU" dirty="0" err="1">
                <a:latin typeface="Times New Roman" panose="02020603050405020304" pitchFamily="18" charset="0"/>
                <a:cs typeface="Times New Roman" panose="02020603050405020304" pitchFamily="18" charset="0"/>
              </a:rPr>
              <a:t>редства</a:t>
            </a:r>
            <a:r>
              <a:rPr lang="ru-RU" dirty="0">
                <a:latin typeface="Times New Roman" panose="02020603050405020304" pitchFamily="18" charset="0"/>
                <a:cs typeface="Times New Roman" panose="02020603050405020304" pitchFamily="18" charset="0"/>
              </a:rPr>
              <a:t> конфигурационного управления (PVCS, SCCS и др.);  </a:t>
            </a:r>
          </a:p>
          <a:p>
            <a:pPr marL="285750" lvl="0" indent="-285750">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C</a:t>
            </a:r>
            <a:r>
              <a:rPr lang="ru-RU" dirty="0" err="1">
                <a:latin typeface="Times New Roman" panose="02020603050405020304" pitchFamily="18" charset="0"/>
                <a:cs typeface="Times New Roman" panose="02020603050405020304" pitchFamily="18" charset="0"/>
              </a:rPr>
              <a:t>редства</a:t>
            </a:r>
            <a:r>
              <a:rPr lang="ru-RU" dirty="0">
                <a:latin typeface="Times New Roman" panose="02020603050405020304" pitchFamily="18" charset="0"/>
                <a:cs typeface="Times New Roman" panose="02020603050405020304" pitchFamily="18" charset="0"/>
              </a:rPr>
              <a:t> тестирования (</a:t>
            </a:r>
            <a:r>
              <a:rPr lang="ru-RU" dirty="0" err="1">
                <a:latin typeface="Times New Roman" panose="02020603050405020304" pitchFamily="18" charset="0"/>
                <a:cs typeface="Times New Roman" panose="02020603050405020304" pitchFamily="18" charset="0"/>
              </a:rPr>
              <a:t>Quality</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Works</a:t>
            </a:r>
            <a:r>
              <a:rPr lang="ru-RU" dirty="0">
                <a:latin typeface="Times New Roman" panose="02020603050405020304" pitchFamily="18" charset="0"/>
                <a:cs typeface="Times New Roman" panose="02020603050405020304" pitchFamily="18" charset="0"/>
              </a:rPr>
              <a:t> и др.). </a:t>
            </a:r>
          </a:p>
          <a:p>
            <a:pPr marL="285750" indent="-285750">
              <a:buFont typeface="Wingdings" panose="05000000000000000000" pitchFamily="2" charset="2"/>
              <a:buChar char="Ø"/>
            </a:pPr>
            <a:endParaRPr lang="en-US" b="1" u="sng" dirty="0">
              <a:latin typeface="Times New Roman" panose="02020603050405020304" pitchFamily="18" charset="0"/>
              <a:cs typeface="Times New Roman" panose="02020603050405020304" pitchFamily="18" charset="0"/>
            </a:endParaRPr>
          </a:p>
          <a:p>
            <a:pPr algn="ctr"/>
            <a:r>
              <a:rPr lang="ru-RU" b="1" u="sng" dirty="0">
                <a:latin typeface="Times New Roman" panose="02020603050405020304" pitchFamily="18" charset="0"/>
                <a:cs typeface="Times New Roman" panose="02020603050405020304" pitchFamily="18" charset="0"/>
              </a:rPr>
              <a:t>На сегодняшний день Российский рынок программного обеспечения располагает следующими наиболее развитыми CASE-средствами:  </a:t>
            </a:r>
            <a:endParaRPr lang="ru-RU" dirty="0">
              <a:latin typeface="Times New Roman" panose="02020603050405020304" pitchFamily="18" charset="0"/>
              <a:cs typeface="Times New Roman" panose="02020603050405020304" pitchFamily="18" charset="0"/>
            </a:endParaRPr>
          </a:p>
          <a:p>
            <a:pPr marL="285750" lvl="0" indent="-285750">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Vantage Team Builder (Westmount I-CASE);  </a:t>
            </a:r>
            <a:endParaRPr lang="ru-RU" dirty="0">
              <a:latin typeface="Times New Roman" panose="02020603050405020304" pitchFamily="18" charset="0"/>
              <a:cs typeface="Times New Roman" panose="02020603050405020304" pitchFamily="18" charset="0"/>
            </a:endParaRPr>
          </a:p>
          <a:p>
            <a:pPr marL="285750" lvl="0" indent="-285750">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Designer/2000;  </a:t>
            </a:r>
            <a:r>
              <a:rPr lang="en-US" dirty="0" err="1">
                <a:latin typeface="Times New Roman" panose="02020603050405020304" pitchFamily="18" charset="0"/>
                <a:cs typeface="Times New Roman" panose="02020603050405020304" pitchFamily="18" charset="0"/>
              </a:rPr>
              <a:t>Silverrun</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ERwin+BPwin</a:t>
            </a:r>
            <a:r>
              <a:rPr lang="en-US" dirty="0">
                <a:latin typeface="Times New Roman" panose="02020603050405020304" pitchFamily="18" charset="0"/>
                <a:cs typeface="Times New Roman" panose="02020603050405020304" pitchFamily="18" charset="0"/>
              </a:rPr>
              <a:t>;  </a:t>
            </a:r>
            <a:endParaRPr lang="ru-RU" dirty="0">
              <a:latin typeface="Times New Roman" panose="02020603050405020304" pitchFamily="18" charset="0"/>
              <a:cs typeface="Times New Roman" panose="02020603050405020304" pitchFamily="18" charset="0"/>
            </a:endParaRPr>
          </a:p>
          <a:p>
            <a:pPr marL="285750" lvl="0" indent="-285750">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S-</a:t>
            </a:r>
            <a:r>
              <a:rPr lang="en-US" dirty="0" err="1">
                <a:latin typeface="Times New Roman" panose="02020603050405020304" pitchFamily="18" charset="0"/>
                <a:cs typeface="Times New Roman" panose="02020603050405020304" pitchFamily="18" charset="0"/>
              </a:rPr>
              <a:t>Designor</a:t>
            </a:r>
            <a:r>
              <a:rPr lang="en-US" dirty="0">
                <a:latin typeface="Times New Roman" panose="02020603050405020304" pitchFamily="18" charset="0"/>
                <a:cs typeface="Times New Roman" panose="02020603050405020304" pitchFamily="18" charset="0"/>
              </a:rPr>
              <a:t>;  </a:t>
            </a:r>
            <a:endParaRPr lang="ru-RU" dirty="0">
              <a:latin typeface="Times New Roman" panose="02020603050405020304" pitchFamily="18" charset="0"/>
              <a:cs typeface="Times New Roman" panose="02020603050405020304" pitchFamily="18" charset="0"/>
            </a:endParaRPr>
          </a:p>
          <a:p>
            <a:pPr marL="285750" lvl="0" indent="-285750">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CASE.</a:t>
            </a:r>
            <a:r>
              <a:rPr lang="ru-RU" dirty="0">
                <a:latin typeface="Times New Roman" panose="02020603050405020304" pitchFamily="18" charset="0"/>
                <a:cs typeface="Times New Roman" panose="02020603050405020304" pitchFamily="18" charset="0"/>
              </a:rPr>
              <a:t>Аналитик</a:t>
            </a:r>
            <a:r>
              <a:rPr lang="en-US" dirty="0">
                <a:latin typeface="Times New Roman" panose="02020603050405020304" pitchFamily="18" charset="0"/>
                <a:cs typeface="Times New Roman" panose="02020603050405020304" pitchFamily="18" charset="0"/>
              </a:rPr>
              <a:t>;  </a:t>
            </a:r>
            <a:endParaRPr lang="ru-RU" dirty="0">
              <a:latin typeface="Times New Roman" panose="02020603050405020304" pitchFamily="18" charset="0"/>
              <a:cs typeface="Times New Roman" panose="02020603050405020304" pitchFamily="18" charset="0"/>
            </a:endParaRPr>
          </a:p>
          <a:p>
            <a:pPr marL="285750" lvl="0" indent="-285750">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Rational Rose. </a:t>
            </a:r>
            <a:endParaRPr lang="ru-RU" dirty="0">
              <a:latin typeface="Times New Roman" panose="02020603050405020304" pitchFamily="18" charset="0"/>
              <a:cs typeface="Times New Roman" panose="02020603050405020304" pitchFamily="18" charset="0"/>
            </a:endParaRPr>
          </a:p>
          <a:p>
            <a:r>
              <a:rPr lang="en-US" dirty="0">
                <a:latin typeface="Times New Roman" panose="02020603050405020304" pitchFamily="18" charset="0"/>
                <a:cs typeface="Times New Roman" panose="02020603050405020304" pitchFamily="18" charset="0"/>
              </a:rPr>
              <a:t>	</a:t>
            </a:r>
            <a:r>
              <a:rPr lang="ru-RU" dirty="0">
                <a:latin typeface="Times New Roman" panose="02020603050405020304" pitchFamily="18" charset="0"/>
                <a:cs typeface="Times New Roman" panose="02020603050405020304" pitchFamily="18" charset="0"/>
              </a:rPr>
              <a:t>Кроме того, на рынке постоянно появляются как новые для отечественных пользователей системы, так и новые версии и модификации перечисленных систем. </a:t>
            </a:r>
          </a:p>
          <a:p>
            <a:endParaRPr lang="ru-RU" dirty="0"/>
          </a:p>
        </p:txBody>
      </p:sp>
    </p:spTree>
    <p:extLst>
      <p:ext uri="{BB962C8B-B14F-4D97-AF65-F5344CB8AC3E}">
        <p14:creationId xmlns:p14="http://schemas.microsoft.com/office/powerpoint/2010/main" val="269684728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prestige"/>
      </p:transition>
    </mc:Choice>
    <mc:Fallback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Мультимедиа в Интернете 1" title="￐ﾟ￐ﾾ￑ﾁ￑ﾂ￑ﾀ￐ﾾ￐ﾵ￐ﾽ￐ﾸ￐ﾵ ￐ﾴ￐ﾸ￐ﾰ￐ﾳ￑ﾀ￐ﾰ￐ﾼ￐ﾼ￑ﾋ ￐﾿￐ﾾ￑ﾁ￐ﾻ￐ﾵ￐ﾴ￐ﾾ￐ﾲ￐ﾰ￑ﾂ￐ﾵ￐ﾻ￑ﾌ￐ﾽ￐ﾾ￑ﾁ￑ﾂ￐ﾸ">
            <a:hlinkClick r:id="" action="ppaction://media"/>
            <a:extLst>
              <a:ext uri="{FF2B5EF4-FFF2-40B4-BE49-F238E27FC236}">
                <a16:creationId xmlns:a16="http://schemas.microsoft.com/office/drawing/2014/main" id="{6E491532-2CF3-4093-8399-1D2D6742F706}"/>
              </a:ext>
            </a:extLst>
          </p:cNvPr>
          <p:cNvPicPr>
            <a:picLocks noRot="1" noChangeAspect="1"/>
          </p:cNvPicPr>
          <p:nvPr>
            <a:videoFile r:link="rId1"/>
          </p:nvPr>
        </p:nvPicPr>
        <p:blipFill>
          <a:blip r:embed="rId3"/>
          <a:stretch>
            <a:fillRect/>
          </a:stretch>
        </p:blipFill>
        <p:spPr>
          <a:xfrm>
            <a:off x="611560" y="620688"/>
            <a:ext cx="6096000" cy="3429000"/>
          </a:xfrm>
          <a:prstGeom prst="rect">
            <a:avLst/>
          </a:prstGeom>
        </p:spPr>
      </p:pic>
      <p:sp>
        <p:nvSpPr>
          <p:cNvPr id="3" name="TextBox 2">
            <a:extLst>
              <a:ext uri="{FF2B5EF4-FFF2-40B4-BE49-F238E27FC236}">
                <a16:creationId xmlns:a16="http://schemas.microsoft.com/office/drawing/2014/main" id="{B89C9A56-9581-4696-906F-F00107860575}"/>
              </a:ext>
            </a:extLst>
          </p:cNvPr>
          <p:cNvSpPr txBox="1"/>
          <p:nvPr/>
        </p:nvSpPr>
        <p:spPr>
          <a:xfrm>
            <a:off x="348826" y="188640"/>
            <a:ext cx="4824142" cy="646331"/>
          </a:xfrm>
          <a:prstGeom prst="rect">
            <a:avLst/>
          </a:prstGeom>
          <a:noFill/>
        </p:spPr>
        <p:txBody>
          <a:bodyPr wrap="none" rtlCol="0">
            <a:spAutoFit/>
          </a:bodyPr>
          <a:lstStyle/>
          <a:p>
            <a:pPr algn="ctr"/>
            <a:r>
              <a:rPr lang="ru-RU" b="1" dirty="0">
                <a:latin typeface="Times New Roman" panose="02020603050405020304" pitchFamily="18" charset="0"/>
                <a:cs typeface="Times New Roman" panose="02020603050405020304" pitchFamily="18" charset="0"/>
              </a:rPr>
              <a:t>Пример работы в  программе </a:t>
            </a:r>
            <a:r>
              <a:rPr lang="en-US" b="1" dirty="0">
                <a:latin typeface="Times New Roman" panose="02020603050405020304" pitchFamily="18" charset="0"/>
                <a:cs typeface="Times New Roman" panose="02020603050405020304" pitchFamily="18" charset="0"/>
              </a:rPr>
              <a:t>Rational Rose. </a:t>
            </a:r>
            <a:endParaRPr lang="ru-RU" b="1" dirty="0">
              <a:latin typeface="Times New Roman" panose="02020603050405020304" pitchFamily="18" charset="0"/>
              <a:cs typeface="Times New Roman" panose="02020603050405020304" pitchFamily="18" charset="0"/>
            </a:endParaRPr>
          </a:p>
          <a:p>
            <a:endParaRPr lang="ru-RU" dirty="0"/>
          </a:p>
        </p:txBody>
      </p:sp>
      <p:sp>
        <p:nvSpPr>
          <p:cNvPr id="5" name="TextBox 4">
            <a:extLst>
              <a:ext uri="{FF2B5EF4-FFF2-40B4-BE49-F238E27FC236}">
                <a16:creationId xmlns:a16="http://schemas.microsoft.com/office/drawing/2014/main" id="{23F681AC-AD1D-411F-9821-5A64F4F4818D}"/>
              </a:ext>
            </a:extLst>
          </p:cNvPr>
          <p:cNvSpPr txBox="1"/>
          <p:nvPr/>
        </p:nvSpPr>
        <p:spPr>
          <a:xfrm>
            <a:off x="311188" y="4221088"/>
            <a:ext cx="8653300" cy="2462213"/>
          </a:xfrm>
          <a:prstGeom prst="rect">
            <a:avLst/>
          </a:prstGeom>
          <a:noFill/>
        </p:spPr>
        <p:txBody>
          <a:bodyPr wrap="square" rtlCol="0">
            <a:spAutoFit/>
          </a:bodyPr>
          <a:lstStyle/>
          <a:p>
            <a:pPr algn="just"/>
            <a:r>
              <a:rPr lang="ru-RU" sz="1400" b="1" u="sng" dirty="0" err="1">
                <a:latin typeface="Times New Roman" panose="02020603050405020304" pitchFamily="18" charset="0"/>
                <a:cs typeface="Times New Roman" panose="02020603050405020304" pitchFamily="18" charset="0"/>
              </a:rPr>
              <a:t>Rational</a:t>
            </a:r>
            <a:r>
              <a:rPr lang="ru-RU" sz="1400" b="1" u="sng" dirty="0">
                <a:latin typeface="Times New Roman" panose="02020603050405020304" pitchFamily="18" charset="0"/>
                <a:cs typeface="Times New Roman" panose="02020603050405020304" pitchFamily="18" charset="0"/>
              </a:rPr>
              <a:t> </a:t>
            </a:r>
            <a:r>
              <a:rPr lang="ru-RU" sz="1400" b="1" u="sng" dirty="0" err="1">
                <a:latin typeface="Times New Roman" panose="02020603050405020304" pitchFamily="18" charset="0"/>
                <a:cs typeface="Times New Roman" panose="02020603050405020304" pitchFamily="18" charset="0"/>
              </a:rPr>
              <a:t>Rose</a:t>
            </a:r>
            <a:r>
              <a:rPr lang="ru-RU" sz="1400" b="1" u="sng" dirty="0">
                <a:latin typeface="Times New Roman" panose="02020603050405020304" pitchFamily="18" charset="0"/>
                <a:cs typeface="Times New Roman" panose="02020603050405020304" pitchFamily="18" charset="0"/>
              </a:rPr>
              <a:t> - CASE-средство фирмы </a:t>
            </a:r>
            <a:r>
              <a:rPr lang="ru-RU" sz="1400" b="1" u="sng" dirty="0" err="1">
                <a:latin typeface="Times New Roman" panose="02020603050405020304" pitchFamily="18" charset="0"/>
                <a:cs typeface="Times New Roman" panose="02020603050405020304" pitchFamily="18" charset="0"/>
              </a:rPr>
              <a:t>Rational</a:t>
            </a:r>
            <a:r>
              <a:rPr lang="ru-RU" sz="1400" b="1" u="sng" dirty="0">
                <a:latin typeface="Times New Roman" panose="02020603050405020304" pitchFamily="18" charset="0"/>
                <a:cs typeface="Times New Roman" panose="02020603050405020304" pitchFamily="18" charset="0"/>
              </a:rPr>
              <a:t> </a:t>
            </a:r>
            <a:r>
              <a:rPr lang="ru-RU" sz="1400" b="1" u="sng" dirty="0" err="1">
                <a:latin typeface="Times New Roman" panose="02020603050405020304" pitchFamily="18" charset="0"/>
                <a:cs typeface="Times New Roman" panose="02020603050405020304" pitchFamily="18" charset="0"/>
              </a:rPr>
              <a:t>Software</a:t>
            </a:r>
            <a:r>
              <a:rPr lang="ru-RU" sz="1400" b="1" u="sng" dirty="0">
                <a:latin typeface="Times New Roman" panose="02020603050405020304" pitchFamily="18" charset="0"/>
                <a:cs typeface="Times New Roman" panose="02020603050405020304" pitchFamily="18" charset="0"/>
              </a:rPr>
              <a:t> </a:t>
            </a:r>
            <a:r>
              <a:rPr lang="ru-RU" sz="1400" b="1" u="sng" dirty="0" err="1">
                <a:latin typeface="Times New Roman" panose="02020603050405020304" pitchFamily="18" charset="0"/>
                <a:cs typeface="Times New Roman" panose="02020603050405020304" pitchFamily="18" charset="0"/>
              </a:rPr>
              <a:t>Corporation</a:t>
            </a:r>
            <a:r>
              <a:rPr lang="ru-RU" sz="1400" b="1" u="sng" dirty="0">
                <a:latin typeface="Times New Roman" panose="02020603050405020304" pitchFamily="18" charset="0"/>
                <a:cs typeface="Times New Roman" panose="02020603050405020304" pitchFamily="18" charset="0"/>
              </a:rPr>
              <a:t> (США)</a:t>
            </a:r>
            <a:r>
              <a:rPr lang="ru-RU" sz="1400" dirty="0">
                <a:latin typeface="Times New Roman" panose="02020603050405020304" pitchFamily="18" charset="0"/>
                <a:cs typeface="Times New Roman" panose="02020603050405020304" pitchFamily="18" charset="0"/>
              </a:rPr>
              <a:t> - предназначено для автоматизации этапов анализа и проектирования ПО, а также для генерации кодов на различных языках и выпуска проектной документации. </a:t>
            </a:r>
            <a:r>
              <a:rPr lang="ru-RU" sz="1400" dirty="0" err="1">
                <a:latin typeface="Times New Roman" panose="02020603050405020304" pitchFamily="18" charset="0"/>
                <a:cs typeface="Times New Roman" panose="02020603050405020304" pitchFamily="18" charset="0"/>
              </a:rPr>
              <a:t>Rational</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Rose</a:t>
            </a:r>
            <a:r>
              <a:rPr lang="ru-RU" sz="1400" dirty="0"/>
              <a:t> </a:t>
            </a:r>
            <a:r>
              <a:rPr lang="ru-RU" sz="1400" b="1" dirty="0">
                <a:latin typeface="Times New Roman" panose="02020603050405020304" pitchFamily="18" charset="0"/>
                <a:cs typeface="Times New Roman" panose="02020603050405020304" pitchFamily="18" charset="0"/>
              </a:rPr>
              <a:t>использует синтез-методологию объектно-ориентированного анализа и проектирования, основанную на подходах трех ведущих специалистов в данной области: Буча, </a:t>
            </a:r>
            <a:r>
              <a:rPr lang="ru-RU" sz="1400" b="1" dirty="0" err="1">
                <a:latin typeface="Times New Roman" panose="02020603050405020304" pitchFamily="18" charset="0"/>
                <a:cs typeface="Times New Roman" panose="02020603050405020304" pitchFamily="18" charset="0"/>
              </a:rPr>
              <a:t>Рамбо</a:t>
            </a:r>
            <a:r>
              <a:rPr lang="ru-RU" sz="1400" b="1" dirty="0">
                <a:latin typeface="Times New Roman" panose="02020603050405020304" pitchFamily="18" charset="0"/>
                <a:cs typeface="Times New Roman" panose="02020603050405020304" pitchFamily="18" charset="0"/>
              </a:rPr>
              <a:t> и Джекобсона. Разработанная ими универсальная нотация для моделирования объектов (UML - </a:t>
            </a:r>
            <a:r>
              <a:rPr lang="ru-RU" sz="1400" b="1" dirty="0" err="1">
                <a:latin typeface="Times New Roman" panose="02020603050405020304" pitchFamily="18" charset="0"/>
                <a:cs typeface="Times New Roman" panose="02020603050405020304" pitchFamily="18" charset="0"/>
              </a:rPr>
              <a:t>Unified</a:t>
            </a:r>
            <a:r>
              <a:rPr lang="ru-RU" sz="1400" b="1" dirty="0">
                <a:latin typeface="Times New Roman" panose="02020603050405020304" pitchFamily="18" charset="0"/>
                <a:cs typeface="Times New Roman" panose="02020603050405020304" pitchFamily="18" charset="0"/>
              </a:rPr>
              <a:t> </a:t>
            </a:r>
            <a:r>
              <a:rPr lang="ru-RU" sz="1400" b="1" dirty="0" err="1">
                <a:latin typeface="Times New Roman" panose="02020603050405020304" pitchFamily="18" charset="0"/>
                <a:cs typeface="Times New Roman" panose="02020603050405020304" pitchFamily="18" charset="0"/>
              </a:rPr>
              <a:t>Modeling</a:t>
            </a:r>
            <a:r>
              <a:rPr lang="ru-RU" sz="1400" b="1" dirty="0">
                <a:latin typeface="Times New Roman" panose="02020603050405020304" pitchFamily="18" charset="0"/>
                <a:cs typeface="Times New Roman" panose="02020603050405020304" pitchFamily="18" charset="0"/>
              </a:rPr>
              <a:t> </a:t>
            </a:r>
            <a:r>
              <a:rPr lang="ru-RU" sz="1400" b="1" dirty="0" err="1">
                <a:latin typeface="Times New Roman" panose="02020603050405020304" pitchFamily="18" charset="0"/>
                <a:cs typeface="Times New Roman" panose="02020603050405020304" pitchFamily="18" charset="0"/>
              </a:rPr>
              <a:t>Language</a:t>
            </a:r>
            <a:r>
              <a:rPr lang="ru-RU" sz="1400" b="1" dirty="0">
                <a:latin typeface="Times New Roman" panose="02020603050405020304" pitchFamily="18" charset="0"/>
                <a:cs typeface="Times New Roman" panose="02020603050405020304" pitchFamily="18" charset="0"/>
              </a:rPr>
              <a:t>) претендует на роль стандарта в области объектно-ориентированного анализа и проектирования. Конкретный вариант </a:t>
            </a:r>
            <a:r>
              <a:rPr lang="ru-RU" sz="1400" b="1" dirty="0" err="1">
                <a:latin typeface="Times New Roman" panose="02020603050405020304" pitchFamily="18" charset="0"/>
                <a:cs typeface="Times New Roman" panose="02020603050405020304" pitchFamily="18" charset="0"/>
              </a:rPr>
              <a:t>Rational</a:t>
            </a:r>
            <a:r>
              <a:rPr lang="ru-RU" sz="1400" b="1" dirty="0">
                <a:latin typeface="Times New Roman" panose="02020603050405020304" pitchFamily="18" charset="0"/>
                <a:cs typeface="Times New Roman" panose="02020603050405020304" pitchFamily="18" charset="0"/>
              </a:rPr>
              <a:t> </a:t>
            </a:r>
            <a:r>
              <a:rPr lang="ru-RU" sz="1400" b="1" dirty="0" err="1">
                <a:latin typeface="Times New Roman" panose="02020603050405020304" pitchFamily="18" charset="0"/>
                <a:cs typeface="Times New Roman" panose="02020603050405020304" pitchFamily="18" charset="0"/>
              </a:rPr>
              <a:t>Rose</a:t>
            </a:r>
            <a:r>
              <a:rPr lang="ru-RU" sz="1400" b="1" dirty="0">
                <a:latin typeface="Times New Roman" panose="02020603050405020304" pitchFamily="18" charset="0"/>
                <a:cs typeface="Times New Roman" panose="02020603050405020304" pitchFamily="18" charset="0"/>
              </a:rPr>
              <a:t> определяется языком, на котором генерируются коды программ (C++, </a:t>
            </a:r>
            <a:r>
              <a:rPr lang="ru-RU" sz="1400" b="1" dirty="0" err="1">
                <a:latin typeface="Times New Roman" panose="02020603050405020304" pitchFamily="18" charset="0"/>
                <a:cs typeface="Times New Roman" panose="02020603050405020304" pitchFamily="18" charset="0"/>
              </a:rPr>
              <a:t>Smalltalk</a:t>
            </a:r>
            <a:r>
              <a:rPr lang="ru-RU" sz="1400" b="1" dirty="0">
                <a:latin typeface="Times New Roman" panose="02020603050405020304" pitchFamily="18" charset="0"/>
                <a:cs typeface="Times New Roman" panose="02020603050405020304" pitchFamily="18" charset="0"/>
              </a:rPr>
              <a:t>, </a:t>
            </a:r>
            <a:r>
              <a:rPr lang="ru-RU" sz="1400" b="1" dirty="0" err="1">
                <a:latin typeface="Times New Roman" panose="02020603050405020304" pitchFamily="18" charset="0"/>
                <a:cs typeface="Times New Roman" panose="02020603050405020304" pitchFamily="18" charset="0"/>
              </a:rPr>
              <a:t>PowerBuilder</a:t>
            </a:r>
            <a:r>
              <a:rPr lang="ru-RU" sz="1400" b="1" dirty="0">
                <a:latin typeface="Times New Roman" panose="02020603050405020304" pitchFamily="18" charset="0"/>
                <a:cs typeface="Times New Roman" panose="02020603050405020304" pitchFamily="18" charset="0"/>
              </a:rPr>
              <a:t>, </a:t>
            </a:r>
            <a:r>
              <a:rPr lang="ru-RU" sz="1400" b="1" dirty="0" err="1">
                <a:latin typeface="Times New Roman" panose="02020603050405020304" pitchFamily="18" charset="0"/>
                <a:cs typeface="Times New Roman" panose="02020603050405020304" pitchFamily="18" charset="0"/>
              </a:rPr>
              <a:t>Ada</a:t>
            </a:r>
            <a:r>
              <a:rPr lang="ru-RU" sz="1400" b="1" dirty="0">
                <a:latin typeface="Times New Roman" panose="02020603050405020304" pitchFamily="18" charset="0"/>
                <a:cs typeface="Times New Roman" panose="02020603050405020304" pitchFamily="18" charset="0"/>
              </a:rPr>
              <a:t>, </a:t>
            </a:r>
            <a:r>
              <a:rPr lang="ru-RU" sz="1400" b="1" dirty="0" err="1">
                <a:latin typeface="Times New Roman" panose="02020603050405020304" pitchFamily="18" charset="0"/>
                <a:cs typeface="Times New Roman" panose="02020603050405020304" pitchFamily="18" charset="0"/>
              </a:rPr>
              <a:t>SQLWindows</a:t>
            </a:r>
            <a:r>
              <a:rPr lang="ru-RU" sz="1400" b="1" dirty="0">
                <a:latin typeface="Times New Roman" panose="02020603050405020304" pitchFamily="18" charset="0"/>
                <a:cs typeface="Times New Roman" panose="02020603050405020304" pitchFamily="18" charset="0"/>
              </a:rPr>
              <a:t> и </a:t>
            </a:r>
            <a:r>
              <a:rPr lang="ru-RU" sz="1400" b="1" dirty="0" err="1">
                <a:latin typeface="Times New Roman" panose="02020603050405020304" pitchFamily="18" charset="0"/>
                <a:cs typeface="Times New Roman" panose="02020603050405020304" pitchFamily="18" charset="0"/>
              </a:rPr>
              <a:t>ObjectPro</a:t>
            </a:r>
            <a:r>
              <a:rPr lang="ru-RU" sz="1400" b="1" dirty="0">
                <a:latin typeface="Times New Roman" panose="02020603050405020304" pitchFamily="18" charset="0"/>
                <a:cs typeface="Times New Roman" panose="02020603050405020304" pitchFamily="18" charset="0"/>
              </a:rPr>
              <a:t>). Основной вариант - </a:t>
            </a:r>
            <a:r>
              <a:rPr lang="ru-RU" sz="1400" b="1" dirty="0" err="1">
                <a:latin typeface="Times New Roman" panose="02020603050405020304" pitchFamily="18" charset="0"/>
                <a:cs typeface="Times New Roman" panose="02020603050405020304" pitchFamily="18" charset="0"/>
              </a:rPr>
              <a:t>Rational</a:t>
            </a:r>
            <a:r>
              <a:rPr lang="ru-RU" sz="1400" b="1" dirty="0">
                <a:latin typeface="Times New Roman" panose="02020603050405020304" pitchFamily="18" charset="0"/>
                <a:cs typeface="Times New Roman" panose="02020603050405020304" pitchFamily="18" charset="0"/>
              </a:rPr>
              <a:t> </a:t>
            </a:r>
            <a:r>
              <a:rPr lang="ru-RU" sz="1400" b="1" dirty="0" err="1">
                <a:latin typeface="Times New Roman" panose="02020603050405020304" pitchFamily="18" charset="0"/>
                <a:cs typeface="Times New Roman" panose="02020603050405020304" pitchFamily="18" charset="0"/>
              </a:rPr>
              <a:t>Rose</a:t>
            </a:r>
            <a:r>
              <a:rPr lang="ru-RU" sz="1400" b="1" dirty="0">
                <a:latin typeface="Times New Roman" panose="02020603050405020304" pitchFamily="18" charset="0"/>
                <a:cs typeface="Times New Roman" panose="02020603050405020304" pitchFamily="18" charset="0"/>
              </a:rPr>
              <a:t>/C++ - позволяет разрабатывать проектную документацию в виде диаграмм и спецификаций, а также генерировать программные коды на С++. </a:t>
            </a:r>
          </a:p>
          <a:p>
            <a:pPr algn="just"/>
            <a:endParaRPr lang="ru-RU" sz="1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32273049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crush"/>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2"/>
                </p:tgtEl>
              </p:cMediaNode>
            </p:video>
            <p:seq concurrent="1" nextAc="seek">
              <p:cTn id="8" restart="whenNotActive" fill="hold" evtFilter="cancelBubble" nodeType="interactiveSeq">
                <p:stCondLst>
                  <p:cond evt="onClick" delay="0">
                    <p:tgtEl>
                      <p:spTgt spid="2"/>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2"/>
                                        </p:tgtEl>
                                      </p:cBhvr>
                                    </p:cmd>
                                  </p:childTnLst>
                                </p:cTn>
                              </p:par>
                            </p:childTnLst>
                          </p:cTn>
                        </p:par>
                      </p:childTnLst>
                    </p:cTn>
                  </p:par>
                </p:childTnLst>
              </p:cTn>
              <p:nextCondLst>
                <p:cond evt="onClick" delay="0">
                  <p:tgtEl>
                    <p:spTgt spid="2"/>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8A96FDC4-6205-4D33-A6FC-8732B4CF7EF3}"/>
              </a:ext>
            </a:extLst>
          </p:cNvPr>
          <p:cNvSpPr txBox="1"/>
          <p:nvPr/>
        </p:nvSpPr>
        <p:spPr>
          <a:xfrm>
            <a:off x="323528" y="260648"/>
            <a:ext cx="7704856" cy="5539978"/>
          </a:xfrm>
          <a:prstGeom prst="rect">
            <a:avLst/>
          </a:prstGeom>
          <a:noFill/>
        </p:spPr>
        <p:txBody>
          <a:bodyPr wrap="square" rtlCol="0">
            <a:spAutoFit/>
          </a:bodyPr>
          <a:lstStyle/>
          <a:p>
            <a:pPr algn="ctr"/>
            <a:r>
              <a:rPr lang="ru-RU" sz="2800" b="1" dirty="0">
                <a:solidFill>
                  <a:schemeClr val="accent2"/>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Классификация по категориям</a:t>
            </a:r>
          </a:p>
          <a:p>
            <a:pPr algn="ctr"/>
            <a:endParaRPr lang="ru-RU" sz="2800" b="1" dirty="0">
              <a:solidFill>
                <a:schemeClr val="accent2"/>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p>
            <a:r>
              <a:rPr lang="ru-RU" sz="2000" dirty="0">
                <a:latin typeface="Times New Roman" panose="02020603050405020304" pitchFamily="18" charset="0"/>
                <a:cs typeface="Times New Roman" panose="02020603050405020304" pitchFamily="18" charset="0"/>
              </a:rPr>
              <a:t>Инструментальные средства, предназначенные для моделирования информационных систем, могут быть отнесены к одной из следующих категорий:</a:t>
            </a:r>
          </a:p>
          <a:p>
            <a:pPr marL="285750" indent="-285750">
              <a:buFont typeface="Wingdings" panose="05000000000000000000" pitchFamily="2" charset="2"/>
              <a:buChar char="Ø"/>
            </a:pPr>
            <a:r>
              <a:rPr lang="ru-RU" sz="2000" b="1" dirty="0">
                <a:latin typeface="Times New Roman" panose="02020603050405020304" pitchFamily="18" charset="0"/>
                <a:cs typeface="Times New Roman" panose="02020603050405020304" pitchFamily="18" charset="0"/>
              </a:rPr>
              <a:t>локальные</a:t>
            </a:r>
            <a:r>
              <a:rPr lang="ru-RU" sz="2000" dirty="0">
                <a:latin typeface="Times New Roman" panose="02020603050405020304" pitchFamily="18" charset="0"/>
                <a:cs typeface="Times New Roman" panose="02020603050405020304" pitchFamily="18" charset="0"/>
              </a:rPr>
              <a:t>, поддерживающие один-два типа моделей и методов Примеры: </a:t>
            </a:r>
            <a:r>
              <a:rPr lang="ru-RU" sz="2000" dirty="0" err="1">
                <a:latin typeface="Times New Roman" panose="02020603050405020304" pitchFamily="18" charset="0"/>
                <a:cs typeface="Times New Roman" panose="02020603050405020304" pitchFamily="18" charset="0"/>
              </a:rPr>
              <a:t>Design</a:t>
            </a:r>
            <a:r>
              <a:rPr lang="ru-RU" sz="2000" dirty="0">
                <a:latin typeface="Times New Roman" panose="02020603050405020304" pitchFamily="18" charset="0"/>
                <a:cs typeface="Times New Roman" panose="02020603050405020304" pitchFamily="18" charset="0"/>
              </a:rPr>
              <a:t>/IDEF, </a:t>
            </a:r>
            <a:r>
              <a:rPr lang="ru-RU" sz="2000" dirty="0" err="1">
                <a:latin typeface="Times New Roman" panose="02020603050405020304" pitchFamily="18" charset="0"/>
                <a:cs typeface="Times New Roman" panose="02020603050405020304" pitchFamily="18" charset="0"/>
              </a:rPr>
              <a:t>ProCap</a:t>
            </a:r>
            <a:r>
              <a:rPr lang="ru-RU" sz="2000" dirty="0">
                <a:latin typeface="Times New Roman" panose="02020603050405020304" pitchFamily="18" charset="0"/>
                <a:cs typeface="Times New Roman" panose="02020603050405020304" pitchFamily="18" charset="0"/>
              </a:rPr>
              <a:t>, S-</a:t>
            </a:r>
            <a:r>
              <a:rPr lang="ru-RU" sz="2000" dirty="0" err="1">
                <a:latin typeface="Times New Roman" panose="02020603050405020304" pitchFamily="18" charset="0"/>
                <a:cs typeface="Times New Roman" panose="02020603050405020304" pitchFamily="18" charset="0"/>
              </a:rPr>
              <a:t>Designor</a:t>
            </a:r>
            <a:r>
              <a:rPr lang="ru-RU" sz="2000" dirty="0">
                <a:latin typeface="Times New Roman" panose="02020603050405020304" pitchFamily="18" charset="0"/>
                <a:cs typeface="Times New Roman" panose="02020603050405020304" pitchFamily="18" charset="0"/>
              </a:rPr>
              <a:t>, "CASE. Аналитик";</a:t>
            </a:r>
          </a:p>
          <a:p>
            <a:pPr marL="285750" indent="-285750">
              <a:buFont typeface="Wingdings" panose="05000000000000000000" pitchFamily="2" charset="2"/>
              <a:buChar char="Ø"/>
            </a:pPr>
            <a:r>
              <a:rPr lang="ru-RU" sz="2000" b="1" dirty="0">
                <a:latin typeface="Times New Roman" panose="02020603050405020304" pitchFamily="18" charset="0"/>
                <a:cs typeface="Times New Roman" panose="02020603050405020304" pitchFamily="18" charset="0"/>
              </a:rPr>
              <a:t>малые интегрированные</a:t>
            </a:r>
            <a:r>
              <a:rPr lang="ru-RU" sz="2000" dirty="0">
                <a:latin typeface="Times New Roman" panose="02020603050405020304" pitchFamily="18" charset="0"/>
                <a:cs typeface="Times New Roman" panose="02020603050405020304" pitchFamily="18" charset="0"/>
              </a:rPr>
              <a:t> средства моделирования, поддерживающие несколько типов моделей и методов (</a:t>
            </a:r>
            <a:r>
              <a:rPr lang="ru-RU" sz="2000" dirty="0" err="1">
                <a:latin typeface="Times New Roman" panose="02020603050405020304" pitchFamily="18" charset="0"/>
                <a:cs typeface="Times New Roman" panose="02020603050405020304" pitchFamily="18" charset="0"/>
              </a:rPr>
              <a:t>ERwin</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BPwin</a:t>
            </a:r>
            <a:r>
              <a:rPr lang="ru-RU" sz="2000" dirty="0">
                <a:latin typeface="Times New Roman" panose="02020603050405020304" pitchFamily="18" charset="0"/>
                <a:cs typeface="Times New Roman" panose="02020603050405020304" pitchFamily="18" charset="0"/>
              </a:rPr>
              <a:t>);</a:t>
            </a:r>
          </a:p>
          <a:p>
            <a:pPr marL="285750" indent="-285750">
              <a:buFont typeface="Wingdings" panose="05000000000000000000" pitchFamily="2" charset="2"/>
              <a:buChar char="Ø"/>
            </a:pPr>
            <a:r>
              <a:rPr lang="ru-RU" sz="2000" b="1" dirty="0">
                <a:latin typeface="Times New Roman" panose="02020603050405020304" pitchFamily="18" charset="0"/>
                <a:cs typeface="Times New Roman" panose="02020603050405020304" pitchFamily="18" charset="0"/>
              </a:rPr>
              <a:t>средние интегрированные</a:t>
            </a:r>
            <a:r>
              <a:rPr lang="ru-RU" sz="2000" dirty="0">
                <a:latin typeface="Times New Roman" panose="02020603050405020304" pitchFamily="18" charset="0"/>
                <a:cs typeface="Times New Roman" panose="02020603050405020304" pitchFamily="18" charset="0"/>
              </a:rPr>
              <a:t> средства моделирования, поддерживающие от 4 до 10-15 типов моделей и методов (</a:t>
            </a:r>
            <a:r>
              <a:rPr lang="ru-RU" sz="2000" dirty="0" err="1">
                <a:latin typeface="Times New Roman" panose="02020603050405020304" pitchFamily="18" charset="0"/>
                <a:cs typeface="Times New Roman" panose="02020603050405020304" pitchFamily="18" charset="0"/>
              </a:rPr>
              <a:t>Rational</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Rose</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Paradigm</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Plus</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Designer</a:t>
            </a:r>
            <a:r>
              <a:rPr lang="ru-RU" sz="2000" dirty="0">
                <a:latin typeface="Times New Roman" panose="02020603050405020304" pitchFamily="18" charset="0"/>
                <a:cs typeface="Times New Roman" panose="02020603050405020304" pitchFamily="18" charset="0"/>
              </a:rPr>
              <a:t>/2000);</a:t>
            </a:r>
          </a:p>
          <a:p>
            <a:pPr marL="285750" indent="-285750">
              <a:buFont typeface="Wingdings" panose="05000000000000000000" pitchFamily="2" charset="2"/>
              <a:buChar char="Ø"/>
            </a:pPr>
            <a:r>
              <a:rPr lang="ru-RU" sz="2000" b="1" dirty="0">
                <a:latin typeface="Times New Roman" panose="02020603050405020304" pitchFamily="18" charset="0"/>
                <a:cs typeface="Times New Roman" panose="02020603050405020304" pitchFamily="18" charset="0"/>
              </a:rPr>
              <a:t>крупные интегрированные</a:t>
            </a:r>
            <a:r>
              <a:rPr lang="ru-RU" sz="2000" dirty="0">
                <a:latin typeface="Times New Roman" panose="02020603050405020304" pitchFamily="18" charset="0"/>
                <a:cs typeface="Times New Roman" panose="02020603050405020304" pitchFamily="18" charset="0"/>
              </a:rPr>
              <a:t> средства моделирования, поддерживающие более 15 типов моделей и методов (ARIS </a:t>
            </a:r>
            <a:r>
              <a:rPr lang="ru-RU" sz="2000" dirty="0" err="1">
                <a:latin typeface="Times New Roman" panose="02020603050405020304" pitchFamily="18" charset="0"/>
                <a:cs typeface="Times New Roman" panose="02020603050405020304" pitchFamily="18" charset="0"/>
              </a:rPr>
              <a:t>Toolset</a:t>
            </a:r>
            <a:r>
              <a:rPr lang="ru-RU" sz="2000" dirty="0">
                <a:latin typeface="Times New Roman" panose="02020603050405020304" pitchFamily="18" charset="0"/>
                <a:cs typeface="Times New Roman" panose="02020603050405020304" pitchFamily="18" charset="0"/>
              </a:rPr>
              <a:t>).</a:t>
            </a:r>
          </a:p>
          <a:p>
            <a:endParaRPr lang="ru-RU" dirty="0"/>
          </a:p>
        </p:txBody>
      </p:sp>
    </p:spTree>
    <p:extLst>
      <p:ext uri="{BB962C8B-B14F-4D97-AF65-F5344CB8AC3E}">
        <p14:creationId xmlns:p14="http://schemas.microsoft.com/office/powerpoint/2010/main" val="402334666"/>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8D90E962-2A44-4EAA-988E-83783E317363}"/>
              </a:ext>
            </a:extLst>
          </p:cNvPr>
          <p:cNvSpPr txBox="1"/>
          <p:nvPr/>
        </p:nvSpPr>
        <p:spPr>
          <a:xfrm>
            <a:off x="179512" y="476672"/>
            <a:ext cx="8568952" cy="7494359"/>
          </a:xfrm>
          <a:prstGeom prst="rect">
            <a:avLst/>
          </a:prstGeom>
          <a:noFill/>
        </p:spPr>
        <p:txBody>
          <a:bodyPr wrap="square" rtlCol="0">
            <a:spAutoFit/>
          </a:bodyPr>
          <a:lstStyle/>
          <a:p>
            <a:pPr algn="just"/>
            <a:r>
              <a:rPr lang="ru-RU" b="1" dirty="0">
                <a:latin typeface="Times New Roman" panose="02020603050405020304" pitchFamily="18" charset="0"/>
                <a:cs typeface="Times New Roman" panose="02020603050405020304" pitchFamily="18" charset="0"/>
              </a:rPr>
              <a:t>	</a:t>
            </a:r>
            <a:r>
              <a:rPr lang="ru-RU" b="1" u="sng"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Локальные средства моделирования </a:t>
            </a:r>
            <a:r>
              <a:rPr lang="ru-RU" sz="1500" dirty="0">
                <a:latin typeface="Times New Roman" panose="02020603050405020304" pitchFamily="18" charset="0"/>
                <a:cs typeface="Times New Roman" panose="02020603050405020304" pitchFamily="18" charset="0"/>
              </a:rPr>
              <a:t>могут быть использованы только на концептуальном уровне для предварительного анализа или как средство демонстрации заказчику общих предложений по будущему проекту. Задача комплексного анализа системы локальными средствами не может быть решена. (</a:t>
            </a:r>
            <a:r>
              <a:rPr lang="en-US" sz="1500" dirty="0">
                <a:latin typeface="Times New Roman" panose="02020603050405020304" pitchFamily="18" charset="0"/>
                <a:cs typeface="Times New Roman" panose="02020603050405020304" pitchFamily="18" charset="0"/>
              </a:rPr>
              <a:t>Design/IDEF, </a:t>
            </a:r>
            <a:r>
              <a:rPr lang="en-US" sz="1500" dirty="0" err="1">
                <a:latin typeface="Times New Roman" panose="02020603050405020304" pitchFamily="18" charset="0"/>
                <a:cs typeface="Times New Roman" panose="02020603050405020304" pitchFamily="18" charset="0"/>
              </a:rPr>
              <a:t>ProCap</a:t>
            </a:r>
            <a:r>
              <a:rPr lang="en-US" sz="1500" dirty="0">
                <a:latin typeface="Times New Roman" panose="02020603050405020304" pitchFamily="18" charset="0"/>
                <a:cs typeface="Times New Roman" panose="02020603050405020304" pitchFamily="18" charset="0"/>
              </a:rPr>
              <a:t>, S-</a:t>
            </a:r>
            <a:r>
              <a:rPr lang="en-US" sz="1500" dirty="0" err="1">
                <a:latin typeface="Times New Roman" panose="02020603050405020304" pitchFamily="18" charset="0"/>
                <a:cs typeface="Times New Roman" panose="02020603050405020304" pitchFamily="18" charset="0"/>
              </a:rPr>
              <a:t>Designor</a:t>
            </a:r>
            <a:r>
              <a:rPr lang="en-US" sz="1500" dirty="0">
                <a:latin typeface="Times New Roman" panose="02020603050405020304" pitchFamily="18" charset="0"/>
                <a:cs typeface="Times New Roman" panose="02020603050405020304" pitchFamily="18" charset="0"/>
              </a:rPr>
              <a:t>, "CASE. </a:t>
            </a:r>
            <a:r>
              <a:rPr lang="en-US" sz="1500" dirty="0" err="1">
                <a:latin typeface="Times New Roman" panose="02020603050405020304" pitchFamily="18" charset="0"/>
                <a:cs typeface="Times New Roman" panose="02020603050405020304" pitchFamily="18" charset="0"/>
              </a:rPr>
              <a:t>Аналитик</a:t>
            </a:r>
            <a:r>
              <a:rPr lang="en-US" sz="1500" dirty="0">
                <a:latin typeface="Times New Roman" panose="02020603050405020304" pitchFamily="18" charset="0"/>
                <a:cs typeface="Times New Roman" panose="02020603050405020304" pitchFamily="18" charset="0"/>
              </a:rPr>
              <a:t>"</a:t>
            </a:r>
            <a:r>
              <a:rPr lang="ru-RU" sz="1500" dirty="0">
                <a:latin typeface="Times New Roman" panose="02020603050405020304" pitchFamily="18" charset="0"/>
                <a:cs typeface="Times New Roman" panose="02020603050405020304" pitchFamily="18" charset="0"/>
              </a:rPr>
              <a:t>).</a:t>
            </a:r>
            <a:r>
              <a:rPr lang="ru-RU" sz="1500" dirty="0"/>
              <a:t> </a:t>
            </a:r>
            <a:r>
              <a:rPr lang="ru-RU" sz="1500" dirty="0">
                <a:latin typeface="Times New Roman" panose="02020603050405020304" pitchFamily="18" charset="0"/>
                <a:cs typeface="Times New Roman" panose="02020603050405020304" pitchFamily="18" charset="0"/>
              </a:rPr>
              <a:t>Локальные, поддерживающие один-два типа моделей и методов</a:t>
            </a:r>
          </a:p>
          <a:p>
            <a:r>
              <a:rPr lang="ru-RU" b="1" dirty="0">
                <a:latin typeface="Times New Roman" panose="02020603050405020304" pitchFamily="18" charset="0"/>
                <a:cs typeface="Times New Roman" panose="02020603050405020304" pitchFamily="18" charset="0"/>
              </a:rPr>
              <a:t>	</a:t>
            </a:r>
            <a:r>
              <a:rPr lang="ru-RU" b="1" u="sng"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Малые интегрированные средства моделирования</a:t>
            </a:r>
            <a:r>
              <a:rPr lang="ru-RU" dirty="0">
                <a:latin typeface="Times New Roman" panose="02020603050405020304" pitchFamily="18" charset="0"/>
                <a:cs typeface="Times New Roman" panose="02020603050405020304" pitchFamily="18" charset="0"/>
              </a:rPr>
              <a:t>, </a:t>
            </a:r>
            <a:r>
              <a:rPr lang="ru-RU" sz="1500" dirty="0">
                <a:latin typeface="Times New Roman" panose="02020603050405020304" pitchFamily="18" charset="0"/>
                <a:cs typeface="Times New Roman" panose="02020603050405020304" pitchFamily="18" charset="0"/>
              </a:rPr>
              <a:t>как правило, "исторически выросли" из локальных.</a:t>
            </a:r>
            <a:r>
              <a:rPr lang="ru-RU" sz="1500" b="1" dirty="0">
                <a:latin typeface="Times New Roman" panose="02020603050405020304" pitchFamily="18" charset="0"/>
                <a:cs typeface="Times New Roman" panose="02020603050405020304" pitchFamily="18" charset="0"/>
              </a:rPr>
              <a:t> </a:t>
            </a:r>
            <a:r>
              <a:rPr lang="ru-RU" sz="1500" dirty="0">
                <a:latin typeface="Times New Roman" panose="02020603050405020304" pitchFamily="18" charset="0"/>
                <a:cs typeface="Times New Roman" panose="02020603050405020304" pitchFamily="18" charset="0"/>
              </a:rPr>
              <a:t>Характерными особенностями этой категории является наличие в инструментальном средстве независимых компонентов и интеграция моделей путем экспорта и импорта данных.</a:t>
            </a:r>
          </a:p>
          <a:p>
            <a:r>
              <a:rPr lang="ru-RU" sz="1500" dirty="0">
                <a:latin typeface="Times New Roman" panose="02020603050405020304" pitchFamily="18" charset="0"/>
                <a:cs typeface="Times New Roman" panose="02020603050405020304" pitchFamily="18" charset="0"/>
              </a:rPr>
              <a:t>	Типичный представитель малых интегрированных средств моделирования - комплект программных продуктов </a:t>
            </a:r>
            <a:r>
              <a:rPr lang="ru-RU" sz="1500" dirty="0" err="1">
                <a:latin typeface="Times New Roman" panose="02020603050405020304" pitchFamily="18" charset="0"/>
                <a:cs typeface="Times New Roman" panose="02020603050405020304" pitchFamily="18" charset="0"/>
              </a:rPr>
              <a:t>Platinum</a:t>
            </a:r>
            <a:r>
              <a:rPr lang="ru-RU" sz="1500" dirty="0">
                <a:latin typeface="Times New Roman" panose="02020603050405020304" pitchFamily="18" charset="0"/>
                <a:cs typeface="Times New Roman" panose="02020603050405020304" pitchFamily="18" charset="0"/>
              </a:rPr>
              <a:t> </a:t>
            </a:r>
            <a:r>
              <a:rPr lang="ru-RU" sz="1500" dirty="0" err="1">
                <a:latin typeface="Times New Roman" panose="02020603050405020304" pitchFamily="18" charset="0"/>
                <a:cs typeface="Times New Roman" panose="02020603050405020304" pitchFamily="18" charset="0"/>
              </a:rPr>
              <a:t>Technology</a:t>
            </a:r>
            <a:r>
              <a:rPr lang="ru-RU" sz="1500" dirty="0">
                <a:latin typeface="Times New Roman" panose="02020603050405020304" pitchFamily="18" charset="0"/>
                <a:cs typeface="Times New Roman" panose="02020603050405020304" pitchFamily="18" charset="0"/>
              </a:rPr>
              <a:t> (CA/ </a:t>
            </a:r>
            <a:r>
              <a:rPr lang="ru-RU" sz="1500" dirty="0" err="1">
                <a:latin typeface="Times New Roman" panose="02020603050405020304" pitchFamily="18" charset="0"/>
                <a:cs typeface="Times New Roman" panose="02020603050405020304" pitchFamily="18" charset="0"/>
              </a:rPr>
              <a:t>Platinum</a:t>
            </a:r>
            <a:r>
              <a:rPr lang="ru-RU" sz="1500" dirty="0">
                <a:latin typeface="Times New Roman" panose="02020603050405020304" pitchFamily="18" charset="0"/>
                <a:cs typeface="Times New Roman" panose="02020603050405020304" pitchFamily="18" charset="0"/>
              </a:rPr>
              <a:t>/</a:t>
            </a:r>
            <a:r>
              <a:rPr lang="ru-RU" sz="1500" dirty="0" err="1">
                <a:latin typeface="Times New Roman" panose="02020603050405020304" pitchFamily="18" charset="0"/>
                <a:cs typeface="Times New Roman" panose="02020603050405020304" pitchFamily="18" charset="0"/>
              </a:rPr>
              <a:t>Logic</a:t>
            </a:r>
            <a:r>
              <a:rPr lang="ru-RU" sz="1500" dirty="0">
                <a:latin typeface="Times New Roman" panose="02020603050405020304" pitchFamily="18" charset="0"/>
                <a:cs typeface="Times New Roman" panose="02020603050405020304" pitchFamily="18" charset="0"/>
              </a:rPr>
              <a:t> </a:t>
            </a:r>
            <a:r>
              <a:rPr lang="ru-RU" sz="1500" dirty="0" err="1">
                <a:latin typeface="Times New Roman" panose="02020603050405020304" pitchFamily="18" charset="0"/>
                <a:cs typeface="Times New Roman" panose="02020603050405020304" pitchFamily="18" charset="0"/>
              </a:rPr>
              <a:t>Works</a:t>
            </a:r>
            <a:r>
              <a:rPr lang="ru-RU" sz="1500" dirty="0">
                <a:latin typeface="Times New Roman" panose="02020603050405020304" pitchFamily="18" charset="0"/>
                <a:cs typeface="Times New Roman" panose="02020603050405020304" pitchFamily="18" charset="0"/>
              </a:rPr>
              <a:t>), основанный на популярных пакетах </a:t>
            </a:r>
            <a:r>
              <a:rPr lang="ru-RU" sz="1500" dirty="0" err="1">
                <a:latin typeface="Times New Roman" panose="02020603050405020304" pitchFamily="18" charset="0"/>
                <a:cs typeface="Times New Roman" panose="02020603050405020304" pitchFamily="18" charset="0"/>
              </a:rPr>
              <a:t>BPwin</a:t>
            </a:r>
            <a:r>
              <a:rPr lang="ru-RU" sz="1500" dirty="0">
                <a:latin typeface="Times New Roman" panose="02020603050405020304" pitchFamily="18" charset="0"/>
                <a:cs typeface="Times New Roman" panose="02020603050405020304" pitchFamily="18" charset="0"/>
              </a:rPr>
              <a:t> и </a:t>
            </a:r>
            <a:r>
              <a:rPr lang="ru-RU" sz="1500" dirty="0" err="1">
                <a:latin typeface="Times New Roman" panose="02020603050405020304" pitchFamily="18" charset="0"/>
                <a:cs typeface="Times New Roman" panose="02020603050405020304" pitchFamily="18" charset="0"/>
              </a:rPr>
              <a:t>Erwin</a:t>
            </a:r>
            <a:r>
              <a:rPr lang="ru-RU" sz="1500" dirty="0">
                <a:latin typeface="Times New Roman" panose="02020603050405020304" pitchFamily="18" charset="0"/>
                <a:cs typeface="Times New Roman" panose="02020603050405020304" pitchFamily="18" charset="0"/>
              </a:rPr>
              <a:t>.</a:t>
            </a:r>
            <a:r>
              <a:rPr lang="ru-RU" sz="1500" dirty="0"/>
              <a:t> </a:t>
            </a:r>
            <a:r>
              <a:rPr lang="ru-RU" sz="1500" dirty="0">
                <a:latin typeface="Times New Roman" panose="02020603050405020304" pitchFamily="18" charset="0"/>
                <a:cs typeface="Times New Roman" panose="02020603050405020304" pitchFamily="18" charset="0"/>
              </a:rPr>
              <a:t>Малые интегрированные средства моделирования, поддерживающие несколько типов моделей и методов.</a:t>
            </a:r>
          </a:p>
          <a:p>
            <a:pPr algn="just"/>
            <a:r>
              <a:rPr lang="ru-RU" b="1" dirty="0">
                <a:latin typeface="Times New Roman" panose="02020603050405020304" pitchFamily="18" charset="0"/>
                <a:cs typeface="Times New Roman" panose="02020603050405020304" pitchFamily="18" charset="0"/>
              </a:rPr>
              <a:t>	</a:t>
            </a:r>
            <a:r>
              <a:rPr lang="ru-RU" b="1" u="sng"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Средние интегрированные средства моделирования</a:t>
            </a:r>
            <a:r>
              <a:rPr lang="ru-RU" dirty="0">
                <a:latin typeface="Times New Roman" panose="02020603050405020304" pitchFamily="18" charset="0"/>
                <a:cs typeface="Times New Roman" panose="02020603050405020304" pitchFamily="18" charset="0"/>
              </a:rPr>
              <a:t>. </a:t>
            </a:r>
          </a:p>
          <a:p>
            <a:pPr algn="just"/>
            <a:r>
              <a:rPr lang="ru-RU" dirty="0">
                <a:latin typeface="Times New Roman" panose="02020603050405020304" pitchFamily="18" charset="0"/>
                <a:cs typeface="Times New Roman" panose="02020603050405020304" pitchFamily="18" charset="0"/>
              </a:rPr>
              <a:t>	</a:t>
            </a:r>
            <a:r>
              <a:rPr lang="ru-RU" sz="1500" dirty="0">
                <a:latin typeface="Times New Roman" panose="02020603050405020304" pitchFamily="18" charset="0"/>
                <a:cs typeface="Times New Roman" panose="02020603050405020304" pitchFamily="18" charset="0"/>
              </a:rPr>
              <a:t>Эта категория представлена программными продуктами, при создании которых изначально были заложены требования комплексного использования различных методов и типов моделей. Продукты средней категории имеют единую среду для разработки всех поддерживаемых типов моделей, что позволяет применять одни и те же объекты в разных моделях.</a:t>
            </a:r>
          </a:p>
          <a:p>
            <a:pPr algn="just"/>
            <a:r>
              <a:rPr lang="ru-RU" sz="1500" dirty="0">
                <a:latin typeface="Times New Roman" panose="02020603050405020304" pitchFamily="18" charset="0"/>
                <a:cs typeface="Times New Roman" panose="02020603050405020304" pitchFamily="18" charset="0"/>
              </a:rPr>
              <a:t>	К средним интегрированным средствам можно отнести такие известные продукты, как </a:t>
            </a:r>
            <a:r>
              <a:rPr lang="ru-RU" sz="1500" dirty="0" err="1">
                <a:latin typeface="Times New Roman" panose="02020603050405020304" pitchFamily="18" charset="0"/>
                <a:cs typeface="Times New Roman" panose="02020603050405020304" pitchFamily="18" charset="0"/>
              </a:rPr>
              <a:t>Rational</a:t>
            </a:r>
            <a:r>
              <a:rPr lang="ru-RU" sz="1500" dirty="0">
                <a:latin typeface="Times New Roman" panose="02020603050405020304" pitchFamily="18" charset="0"/>
                <a:cs typeface="Times New Roman" panose="02020603050405020304" pitchFamily="18" charset="0"/>
              </a:rPr>
              <a:t> </a:t>
            </a:r>
            <a:r>
              <a:rPr lang="ru-RU" sz="1500" dirty="0" err="1">
                <a:latin typeface="Times New Roman" panose="02020603050405020304" pitchFamily="18" charset="0"/>
                <a:cs typeface="Times New Roman" panose="02020603050405020304" pitchFamily="18" charset="0"/>
              </a:rPr>
              <a:t>Rose</a:t>
            </a:r>
            <a:r>
              <a:rPr lang="ru-RU" sz="1500" dirty="0">
                <a:latin typeface="Times New Roman" panose="02020603050405020304" pitchFamily="18" charset="0"/>
                <a:cs typeface="Times New Roman" panose="02020603050405020304" pitchFamily="18" charset="0"/>
              </a:rPr>
              <a:t> (</a:t>
            </a:r>
            <a:r>
              <a:rPr lang="ru-RU" sz="1500" dirty="0" err="1">
                <a:latin typeface="Times New Roman" panose="02020603050405020304" pitchFamily="18" charset="0"/>
                <a:cs typeface="Times New Roman" panose="02020603050405020304" pitchFamily="18" charset="0"/>
              </a:rPr>
              <a:t>Rational</a:t>
            </a:r>
            <a:r>
              <a:rPr lang="ru-RU" sz="1500" dirty="0">
                <a:latin typeface="Times New Roman" panose="02020603050405020304" pitchFamily="18" charset="0"/>
                <a:cs typeface="Times New Roman" panose="02020603050405020304" pitchFamily="18" charset="0"/>
              </a:rPr>
              <a:t> </a:t>
            </a:r>
            <a:r>
              <a:rPr lang="ru-RU" sz="1500" dirty="0" err="1">
                <a:latin typeface="Times New Roman" panose="02020603050405020304" pitchFamily="18" charset="0"/>
                <a:cs typeface="Times New Roman" panose="02020603050405020304" pitchFamily="18" charset="0"/>
              </a:rPr>
              <a:t>Software</a:t>
            </a:r>
            <a:r>
              <a:rPr lang="ru-RU" sz="1500" dirty="0">
                <a:latin typeface="Times New Roman" panose="02020603050405020304" pitchFamily="18" charset="0"/>
                <a:cs typeface="Times New Roman" panose="02020603050405020304" pitchFamily="18" charset="0"/>
              </a:rPr>
              <a:t>), </a:t>
            </a:r>
            <a:r>
              <a:rPr lang="ru-RU" sz="1500" dirty="0" err="1">
                <a:latin typeface="Times New Roman" panose="02020603050405020304" pitchFamily="18" charset="0"/>
                <a:cs typeface="Times New Roman" panose="02020603050405020304" pitchFamily="18" charset="0"/>
              </a:rPr>
              <a:t>Paradigm</a:t>
            </a:r>
            <a:r>
              <a:rPr lang="ru-RU" sz="1500" dirty="0">
                <a:latin typeface="Times New Roman" panose="02020603050405020304" pitchFamily="18" charset="0"/>
                <a:cs typeface="Times New Roman" panose="02020603050405020304" pitchFamily="18" charset="0"/>
              </a:rPr>
              <a:t> </a:t>
            </a:r>
            <a:r>
              <a:rPr lang="ru-RU" sz="1500" dirty="0" err="1">
                <a:latin typeface="Times New Roman" panose="02020603050405020304" pitchFamily="18" charset="0"/>
                <a:cs typeface="Times New Roman" panose="02020603050405020304" pitchFamily="18" charset="0"/>
              </a:rPr>
              <a:t>Plus</a:t>
            </a:r>
            <a:r>
              <a:rPr lang="ru-RU" sz="1500" dirty="0">
                <a:latin typeface="Times New Roman" panose="02020603050405020304" pitchFamily="18" charset="0"/>
                <a:cs typeface="Times New Roman" panose="02020603050405020304" pitchFamily="18" charset="0"/>
              </a:rPr>
              <a:t> (CA/</a:t>
            </a:r>
            <a:r>
              <a:rPr lang="ru-RU" sz="1500" dirty="0" err="1">
                <a:latin typeface="Times New Roman" panose="02020603050405020304" pitchFamily="18" charset="0"/>
                <a:cs typeface="Times New Roman" panose="02020603050405020304" pitchFamily="18" charset="0"/>
              </a:rPr>
              <a:t>Platinum</a:t>
            </a:r>
            <a:r>
              <a:rPr lang="ru-RU" sz="1500" dirty="0">
                <a:latin typeface="Times New Roman" panose="02020603050405020304" pitchFamily="18" charset="0"/>
                <a:cs typeface="Times New Roman" panose="02020603050405020304" pitchFamily="18" charset="0"/>
              </a:rPr>
              <a:t>), </a:t>
            </a:r>
            <a:r>
              <a:rPr lang="ru-RU" sz="1500" dirty="0" err="1">
                <a:latin typeface="Times New Roman" panose="02020603050405020304" pitchFamily="18" charset="0"/>
                <a:cs typeface="Times New Roman" panose="02020603050405020304" pitchFamily="18" charset="0"/>
              </a:rPr>
              <a:t>Designer</a:t>
            </a:r>
            <a:r>
              <a:rPr lang="ru-RU" sz="1500" dirty="0">
                <a:latin typeface="Times New Roman" panose="02020603050405020304" pitchFamily="18" charset="0"/>
                <a:cs typeface="Times New Roman" panose="02020603050405020304" pitchFamily="18" charset="0"/>
              </a:rPr>
              <a:t>/2000 (</a:t>
            </a:r>
            <a:r>
              <a:rPr lang="ru-RU" sz="1500" dirty="0" err="1">
                <a:latin typeface="Times New Roman" panose="02020603050405020304" pitchFamily="18" charset="0"/>
                <a:cs typeface="Times New Roman" panose="02020603050405020304" pitchFamily="18" charset="0"/>
              </a:rPr>
              <a:t>Oracle</a:t>
            </a:r>
            <a:r>
              <a:rPr lang="ru-RU" sz="1500" dirty="0">
                <a:latin typeface="Times New Roman" panose="02020603050405020304" pitchFamily="18" charset="0"/>
                <a:cs typeface="Times New Roman" panose="02020603050405020304" pitchFamily="18" charset="0"/>
              </a:rPr>
              <a:t>).</a:t>
            </a:r>
          </a:p>
          <a:p>
            <a:pPr algn="just"/>
            <a:r>
              <a:rPr lang="ru-RU" sz="1500" dirty="0">
                <a:latin typeface="Times New Roman" panose="02020603050405020304" pitchFamily="18" charset="0"/>
                <a:cs typeface="Times New Roman" panose="02020603050405020304" pitchFamily="18" charset="0"/>
              </a:rPr>
              <a:t>	Средства моделирования средней категории, как правило, основаны на использовании объектно-ориентированного подхода к моделированию и анализу систем. Фактическим стандартом для этой категории инструментальных средств является унифицированный язык моделирования UML.</a:t>
            </a:r>
          </a:p>
          <a:p>
            <a:pPr algn="just"/>
            <a:r>
              <a:rPr lang="ru-RU" sz="1500" dirty="0">
                <a:latin typeface="Times New Roman" panose="02020603050405020304" pitchFamily="18" charset="0"/>
                <a:cs typeface="Times New Roman" panose="02020603050405020304" pitchFamily="18" charset="0"/>
              </a:rPr>
              <a:t>	Средние интегрированные средства моделирования, поддерживающие от 4 до 10-15 типов моделей и методов.</a:t>
            </a:r>
          </a:p>
          <a:p>
            <a:pPr algn="just"/>
            <a:endParaRPr lang="ru-RU" sz="1600" dirty="0">
              <a:latin typeface="Times New Roman" panose="02020603050405020304" pitchFamily="18" charset="0"/>
              <a:cs typeface="Times New Roman" panose="02020603050405020304" pitchFamily="18" charset="0"/>
            </a:endParaRPr>
          </a:p>
          <a:p>
            <a:pPr algn="just"/>
            <a:endParaRPr lang="ru-RU" dirty="0">
              <a:latin typeface="Times New Roman" panose="02020603050405020304" pitchFamily="18" charset="0"/>
              <a:cs typeface="Times New Roman" panose="02020603050405020304" pitchFamily="18" charset="0"/>
            </a:endParaRPr>
          </a:p>
          <a:p>
            <a:pPr algn="just"/>
            <a:endParaRPr lang="ru-RU" dirty="0">
              <a:latin typeface="Times New Roman" panose="02020603050405020304" pitchFamily="18" charset="0"/>
              <a:cs typeface="Times New Roman" panose="02020603050405020304" pitchFamily="18" charset="0"/>
            </a:endParaRPr>
          </a:p>
          <a:p>
            <a:endParaRPr lang="ru-RU" dirty="0">
              <a:latin typeface="Times New Roman" panose="02020603050405020304" pitchFamily="18" charset="0"/>
              <a:cs typeface="Times New Roman" panose="02020603050405020304" pitchFamily="18" charset="0"/>
            </a:endParaRPr>
          </a:p>
          <a:p>
            <a:endParaRPr lang="ru-RU" dirty="0"/>
          </a:p>
        </p:txBody>
      </p:sp>
    </p:spTree>
    <p:extLst>
      <p:ext uri="{BB962C8B-B14F-4D97-AF65-F5344CB8AC3E}">
        <p14:creationId xmlns:p14="http://schemas.microsoft.com/office/powerpoint/2010/main" val="2177734625"/>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3B8F0CDF-CD21-4855-ABA1-6E318CDD6346}"/>
              </a:ext>
            </a:extLst>
          </p:cNvPr>
          <p:cNvSpPr txBox="1"/>
          <p:nvPr/>
        </p:nvSpPr>
        <p:spPr>
          <a:xfrm>
            <a:off x="179513" y="332656"/>
            <a:ext cx="8784976" cy="1631216"/>
          </a:xfrm>
          <a:prstGeom prst="rect">
            <a:avLst/>
          </a:prstGeom>
          <a:noFill/>
        </p:spPr>
        <p:txBody>
          <a:bodyPr wrap="square" rtlCol="0">
            <a:spAutoFit/>
          </a:bodyPr>
          <a:lstStyle/>
          <a:p>
            <a:r>
              <a:rPr lang="ru-RU" dirty="0"/>
              <a:t>	</a:t>
            </a:r>
            <a:r>
              <a:rPr lang="ru-RU" sz="1600" dirty="0">
                <a:latin typeface="Times New Roman" panose="02020603050405020304" pitchFamily="18" charset="0"/>
                <a:cs typeface="Times New Roman" panose="02020603050405020304" pitchFamily="18" charset="0"/>
              </a:rPr>
              <a:t>Средние интегрированные средства предназначены в основном для уровней анализа спецификаций и внедрения. Они удобны при разработке средних, малых и локальных информационных систем управления предприятием. Недостаточные возможности для анализа на уровне требований могут быть компенсированы путем их использования вместе с локальными или малыми инструментальными средствами.</a:t>
            </a:r>
          </a:p>
          <a:p>
            <a:endParaRPr lang="ru-RU" dirty="0"/>
          </a:p>
        </p:txBody>
      </p:sp>
      <p:pic>
        <p:nvPicPr>
          <p:cNvPr id="3" name="Рисунок 2">
            <a:extLst>
              <a:ext uri="{FF2B5EF4-FFF2-40B4-BE49-F238E27FC236}">
                <a16:creationId xmlns:a16="http://schemas.microsoft.com/office/drawing/2014/main" id="{D8181003-19FF-40AD-A57B-5C773B9931B8}"/>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395536" y="1844824"/>
            <a:ext cx="7704856" cy="3528392"/>
          </a:xfrm>
          <a:prstGeom prst="rect">
            <a:avLst/>
          </a:prstGeom>
          <a:noFill/>
          <a:ln>
            <a:noFill/>
          </a:ln>
        </p:spPr>
      </p:pic>
      <p:sp>
        <p:nvSpPr>
          <p:cNvPr id="4" name="TextBox 3">
            <a:extLst>
              <a:ext uri="{FF2B5EF4-FFF2-40B4-BE49-F238E27FC236}">
                <a16:creationId xmlns:a16="http://schemas.microsoft.com/office/drawing/2014/main" id="{C92589F9-1EF3-46DB-9233-40E0ECAF7A5C}"/>
              </a:ext>
            </a:extLst>
          </p:cNvPr>
          <p:cNvSpPr txBox="1"/>
          <p:nvPr/>
        </p:nvSpPr>
        <p:spPr>
          <a:xfrm>
            <a:off x="323529" y="5445224"/>
            <a:ext cx="7416824" cy="1015663"/>
          </a:xfrm>
          <a:prstGeom prst="rect">
            <a:avLst/>
          </a:prstGeom>
          <a:noFill/>
        </p:spPr>
        <p:txBody>
          <a:bodyPr wrap="square" rtlCol="0">
            <a:spAutoFit/>
          </a:bodyPr>
          <a:lstStyle/>
          <a:p>
            <a:pPr algn="ctr"/>
            <a:r>
              <a:rPr lang="ru-RU" sz="1400" b="1" dirty="0">
                <a:latin typeface="Times New Roman" panose="02020603050405020304" pitchFamily="18" charset="0"/>
                <a:cs typeface="Times New Roman" panose="02020603050405020304" pitchFamily="18" charset="0"/>
              </a:rPr>
              <a:t>Рис.1. Применение локальных, малых и средних интегрируемых средств моделирования на различных этапах создания ИСУП (интегрированных систем управления предприятием)</a:t>
            </a:r>
          </a:p>
          <a:p>
            <a:endParaRPr lang="ru-RU" dirty="0"/>
          </a:p>
        </p:txBody>
      </p:sp>
    </p:spTree>
    <p:extLst>
      <p:ext uri="{BB962C8B-B14F-4D97-AF65-F5344CB8AC3E}">
        <p14:creationId xmlns:p14="http://schemas.microsoft.com/office/powerpoint/2010/main" val="375782156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Effect transition="in" filter="fade">
                                      <p:cBhvr>
                                        <p:cTn id="9" dur="1000"/>
                                        <p:tgtEl>
                                          <p:spTgt spid="3"/>
                                        </p:tgtEl>
                                      </p:cBhvr>
                                    </p:animEffect>
                                  </p:childTnLst>
                                </p:cTn>
                              </p:par>
                              <p:par>
                                <p:cTn id="10" presetID="31" presetClass="entr" presetSubtype="0" fill="hold" nodeType="with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 calcmode="lin" valueType="num">
                                      <p:cBhvr>
                                        <p:cTn id="12" dur="1000" fill="hold"/>
                                        <p:tgtEl>
                                          <p:spTgt spid="4">
                                            <p:txEl>
                                              <p:pRg st="0" end="0"/>
                                            </p:txEl>
                                          </p:spTgt>
                                        </p:tgtEl>
                                        <p:attrNameLst>
                                          <p:attrName>ppt_w</p:attrName>
                                        </p:attrNameLst>
                                      </p:cBhvr>
                                      <p:tavLst>
                                        <p:tav tm="0">
                                          <p:val>
                                            <p:fltVal val="0"/>
                                          </p:val>
                                        </p:tav>
                                        <p:tav tm="100000">
                                          <p:val>
                                            <p:strVal val="#ppt_w"/>
                                          </p:val>
                                        </p:tav>
                                      </p:tavLst>
                                    </p:anim>
                                    <p:anim calcmode="lin" valueType="num">
                                      <p:cBhvr>
                                        <p:cTn id="13" dur="1000" fill="hold"/>
                                        <p:tgtEl>
                                          <p:spTgt spid="4">
                                            <p:txEl>
                                              <p:pRg st="0" end="0"/>
                                            </p:txEl>
                                          </p:spTgt>
                                        </p:tgtEl>
                                        <p:attrNameLst>
                                          <p:attrName>ppt_h</p:attrName>
                                        </p:attrNameLst>
                                      </p:cBhvr>
                                      <p:tavLst>
                                        <p:tav tm="0">
                                          <p:val>
                                            <p:fltVal val="0"/>
                                          </p:val>
                                        </p:tav>
                                        <p:tav tm="100000">
                                          <p:val>
                                            <p:strVal val="#ppt_h"/>
                                          </p:val>
                                        </p:tav>
                                      </p:tavLst>
                                    </p:anim>
                                    <p:anim calcmode="lin" valueType="num">
                                      <p:cBhvr>
                                        <p:cTn id="14" dur="1000" fill="hold"/>
                                        <p:tgtEl>
                                          <p:spTgt spid="4">
                                            <p:txEl>
                                              <p:pRg st="0" end="0"/>
                                            </p:txEl>
                                          </p:spTgt>
                                        </p:tgtEl>
                                        <p:attrNameLst>
                                          <p:attrName>style.rotation</p:attrName>
                                        </p:attrNameLst>
                                      </p:cBhvr>
                                      <p:tavLst>
                                        <p:tav tm="0">
                                          <p:val>
                                            <p:fltVal val="90"/>
                                          </p:val>
                                        </p:tav>
                                        <p:tav tm="100000">
                                          <p:val>
                                            <p:fltVal val="0"/>
                                          </p:val>
                                        </p:tav>
                                      </p:tavLst>
                                    </p:anim>
                                    <p:animEffect transition="in" filter="fade">
                                      <p:cBhvr>
                                        <p:cTn id="15" dur="10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3B28E53-23FE-4B39-853A-CF37E798DECD}"/>
              </a:ext>
            </a:extLst>
          </p:cNvPr>
          <p:cNvSpPr txBox="1"/>
          <p:nvPr/>
        </p:nvSpPr>
        <p:spPr>
          <a:xfrm>
            <a:off x="251520" y="116632"/>
            <a:ext cx="7848871" cy="4616648"/>
          </a:xfrm>
          <a:prstGeom prst="rect">
            <a:avLst/>
          </a:prstGeom>
          <a:noFill/>
        </p:spPr>
        <p:txBody>
          <a:bodyPr wrap="square" rtlCol="0">
            <a:spAutoFit/>
          </a:bodyPr>
          <a:lstStyle/>
          <a:p>
            <a:r>
              <a:rPr lang="ru-RU" sz="16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ru-RU" sz="1600" b="1" u="sng"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Крупные интегрированные средства моделирования. </a:t>
            </a:r>
          </a:p>
          <a:p>
            <a:pPr algn="just"/>
            <a:r>
              <a:rPr lang="ru-RU" sz="1600" dirty="0">
                <a:latin typeface="Times New Roman" panose="02020603050405020304" pitchFamily="18" charset="0"/>
                <a:cs typeface="Times New Roman" panose="02020603050405020304" pitchFamily="18" charset="0"/>
              </a:rPr>
              <a:t>	К этой категории относятся инструментальные средства, специально предназначенные для проектирования крупных ИСУП, таких, например, как системы. управления предприятием класса ERP. (Системы планирования ресурсов предприятия предназначены для автоматизации и ускорения процессов ведения бизнеса)</a:t>
            </a:r>
            <a:br>
              <a:rPr lang="ru-RU" sz="1600" dirty="0"/>
            </a:br>
            <a:r>
              <a:rPr lang="ru-RU" sz="1600" dirty="0"/>
              <a:t>	</a:t>
            </a:r>
            <a:r>
              <a:rPr lang="ru-RU" dirty="0">
                <a:latin typeface="Times New Roman" panose="02020603050405020304" pitchFamily="18" charset="0"/>
                <a:cs typeface="Times New Roman" panose="02020603050405020304" pitchFamily="18" charset="0"/>
              </a:rPr>
              <a:t>Крупные интегрированные средства моделирования, поддерживающие более 15 типов моделей и методов.</a:t>
            </a:r>
            <a:endParaRPr lang="ru-RU" sz="1600" dirty="0">
              <a:latin typeface="Times New Roman" panose="02020603050405020304" pitchFamily="18" charset="0"/>
              <a:cs typeface="Times New Roman" panose="02020603050405020304" pitchFamily="18" charset="0"/>
            </a:endParaRPr>
          </a:p>
          <a:p>
            <a:pPr algn="just"/>
            <a:r>
              <a:rPr lang="ru-RU" sz="1600" dirty="0">
                <a:latin typeface="Times New Roman" panose="02020603050405020304" pitchFamily="18" charset="0"/>
                <a:cs typeface="Times New Roman" panose="02020603050405020304" pitchFamily="18" charset="0"/>
              </a:rPr>
              <a:t>	В качестве примера можно привести программные продукты семейства ARIS (ARIS </a:t>
            </a:r>
            <a:r>
              <a:rPr lang="ru-RU" sz="1600" dirty="0" err="1">
                <a:latin typeface="Times New Roman" panose="02020603050405020304" pitchFamily="18" charset="0"/>
                <a:cs typeface="Times New Roman" panose="02020603050405020304" pitchFamily="18" charset="0"/>
              </a:rPr>
              <a:t>Toolset</a:t>
            </a:r>
            <a:r>
              <a:rPr lang="ru-RU" sz="1600" dirty="0">
                <a:latin typeface="Times New Roman" panose="02020603050405020304" pitchFamily="18" charset="0"/>
                <a:cs typeface="Times New Roman" panose="02020603050405020304" pitchFamily="18" charset="0"/>
              </a:rPr>
              <a:t>, ARIS </a:t>
            </a:r>
            <a:r>
              <a:rPr lang="ru-RU" sz="1600" dirty="0" err="1">
                <a:latin typeface="Times New Roman" panose="02020603050405020304" pitchFamily="18" charset="0"/>
                <a:cs typeface="Times New Roman" panose="02020603050405020304" pitchFamily="18" charset="0"/>
              </a:rPr>
              <a:t>Easy</a:t>
            </a:r>
            <a:r>
              <a:rPr lang="ru-RU" sz="1600" dirty="0">
                <a:latin typeface="Times New Roman" panose="02020603050405020304" pitchFamily="18" charset="0"/>
                <a:cs typeface="Times New Roman" panose="02020603050405020304" pitchFamily="18" charset="0"/>
              </a:rPr>
              <a:t> </a:t>
            </a:r>
            <a:r>
              <a:rPr lang="ru-RU" sz="1600" dirty="0" err="1">
                <a:latin typeface="Times New Roman" panose="02020603050405020304" pitchFamily="18" charset="0"/>
                <a:cs typeface="Times New Roman" panose="02020603050405020304" pitchFamily="18" charset="0"/>
              </a:rPr>
              <a:t>Design</a:t>
            </a:r>
            <a:r>
              <a:rPr lang="ru-RU" sz="1600" dirty="0">
                <a:latin typeface="Times New Roman" panose="02020603050405020304" pitchFamily="18" charset="0"/>
                <a:cs typeface="Times New Roman" panose="02020603050405020304" pitchFamily="18" charset="0"/>
              </a:rPr>
              <a:t>) компании IDS </a:t>
            </a:r>
            <a:r>
              <a:rPr lang="ru-RU" sz="1600" dirty="0" err="1">
                <a:latin typeface="Times New Roman" panose="02020603050405020304" pitchFamily="18" charset="0"/>
                <a:cs typeface="Times New Roman" panose="02020603050405020304" pitchFamily="18" charset="0"/>
              </a:rPr>
              <a:t>Sheer</a:t>
            </a:r>
            <a:r>
              <a:rPr lang="ru-RU" sz="1600" dirty="0">
                <a:latin typeface="Times New Roman" panose="02020603050405020304" pitchFamily="18" charset="0"/>
                <a:cs typeface="Times New Roman" panose="02020603050405020304" pitchFamily="18" charset="0"/>
              </a:rPr>
              <a:t> AG. В ARIS воплощен практический опыт множества аналитиков, работающих в области проектирования ИСУП, а также учтены недостатки существующих инструментальных средств. Отличительная особенность ARIS - особое внимание к первому уровню анализа (анализ требований)</a:t>
            </a:r>
          </a:p>
          <a:p>
            <a:r>
              <a:rPr lang="ru-RU" dirty="0"/>
              <a:t>	</a:t>
            </a:r>
            <a:r>
              <a:rPr lang="ru-RU" sz="1600" dirty="0">
                <a:latin typeface="Times New Roman" panose="02020603050405020304" pitchFamily="18" charset="0"/>
                <a:cs typeface="Times New Roman" panose="02020603050405020304" pitchFamily="18" charset="0"/>
              </a:rPr>
              <a:t>Принадлежность к категории ERP для средства моделирования означает, что оно предназначено для выполнения комплексного анализа на всех стадиях (требования, спецификации, внедрение) разработки ИСУП класса ERP. Естественно, такое средство может быть использовано при создании любых других ИСУП, а не только ERP.</a:t>
            </a:r>
          </a:p>
          <a:p>
            <a:r>
              <a:rPr lang="ru-RU" sz="1600" dirty="0">
                <a:latin typeface="Times New Roman" panose="02020603050405020304" pitchFamily="18" charset="0"/>
                <a:cs typeface="Times New Roman" panose="02020603050405020304" pitchFamily="18" charset="0"/>
              </a:rPr>
              <a:t>	</a:t>
            </a:r>
          </a:p>
        </p:txBody>
      </p:sp>
      <p:pic>
        <p:nvPicPr>
          <p:cNvPr id="3" name="Рисунок 2">
            <a:extLst>
              <a:ext uri="{FF2B5EF4-FFF2-40B4-BE49-F238E27FC236}">
                <a16:creationId xmlns:a16="http://schemas.microsoft.com/office/drawing/2014/main" id="{1FAFBFE4-3983-4355-8F99-6E32113D7F53}"/>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827584" y="4454825"/>
            <a:ext cx="6552728" cy="1854495"/>
          </a:xfrm>
          <a:prstGeom prst="rect">
            <a:avLst/>
          </a:prstGeom>
          <a:noFill/>
          <a:ln>
            <a:noFill/>
          </a:ln>
        </p:spPr>
      </p:pic>
      <p:sp>
        <p:nvSpPr>
          <p:cNvPr id="4" name="TextBox 3">
            <a:extLst>
              <a:ext uri="{FF2B5EF4-FFF2-40B4-BE49-F238E27FC236}">
                <a16:creationId xmlns:a16="http://schemas.microsoft.com/office/drawing/2014/main" id="{7FE1A3AE-A46D-4FAE-8CAD-377A26F0050F}"/>
              </a:ext>
            </a:extLst>
          </p:cNvPr>
          <p:cNvSpPr txBox="1"/>
          <p:nvPr/>
        </p:nvSpPr>
        <p:spPr>
          <a:xfrm>
            <a:off x="915657" y="6333576"/>
            <a:ext cx="6464655" cy="584775"/>
          </a:xfrm>
          <a:prstGeom prst="rect">
            <a:avLst/>
          </a:prstGeom>
          <a:noFill/>
        </p:spPr>
        <p:txBody>
          <a:bodyPr wrap="none" rtlCol="0">
            <a:spAutoFit/>
          </a:bodyPr>
          <a:lstStyle/>
          <a:p>
            <a:r>
              <a:rPr lang="ru-RU" sz="1400" b="1" dirty="0">
                <a:latin typeface="Times New Roman" panose="02020603050405020304" pitchFamily="18" charset="0"/>
                <a:cs typeface="Times New Roman" panose="02020603050405020304" pitchFamily="18" charset="0"/>
              </a:rPr>
              <a:t>Рис.2. Оценка применимости инструментальных средств для анализа ИСУП</a:t>
            </a:r>
          </a:p>
          <a:p>
            <a:endParaRPr lang="ru-RU" dirty="0"/>
          </a:p>
        </p:txBody>
      </p:sp>
    </p:spTree>
    <p:extLst>
      <p:ext uri="{BB962C8B-B14F-4D97-AF65-F5344CB8AC3E}">
        <p14:creationId xmlns:p14="http://schemas.microsoft.com/office/powerpoint/2010/main" val="3979509906"/>
      </p:ext>
    </p:extLst>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ircle(in)">
                                      <p:cBhvr>
                                        <p:cTn id="7" dur="2000"/>
                                        <p:tgtEl>
                                          <p:spTgt spid="3"/>
                                        </p:tgtEl>
                                      </p:cBhvr>
                                    </p:animEffect>
                                  </p:childTnLst>
                                </p:cTn>
                              </p:par>
                              <p:par>
                                <p:cTn id="8" presetID="53" presetClass="entr" presetSubtype="16"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 calcmode="lin" valueType="num">
                                      <p:cBhvr>
                                        <p:cTn id="10" dur="500" fill="hold"/>
                                        <p:tgtEl>
                                          <p:spTgt spid="4"/>
                                        </p:tgtEl>
                                        <p:attrNameLst>
                                          <p:attrName>ppt_w</p:attrName>
                                        </p:attrNameLst>
                                      </p:cBhvr>
                                      <p:tavLst>
                                        <p:tav tm="0">
                                          <p:val>
                                            <p:fltVal val="0"/>
                                          </p:val>
                                        </p:tav>
                                        <p:tav tm="100000">
                                          <p:val>
                                            <p:strVal val="#ppt_w"/>
                                          </p:val>
                                        </p:tav>
                                      </p:tavLst>
                                    </p:anim>
                                    <p:anim calcmode="lin" valueType="num">
                                      <p:cBhvr>
                                        <p:cTn id="11" dur="500" fill="hold"/>
                                        <p:tgtEl>
                                          <p:spTgt spid="4"/>
                                        </p:tgtEl>
                                        <p:attrNameLst>
                                          <p:attrName>ppt_h</p:attrName>
                                        </p:attrNameLst>
                                      </p:cBhvr>
                                      <p:tavLst>
                                        <p:tav tm="0">
                                          <p:val>
                                            <p:fltVal val="0"/>
                                          </p:val>
                                        </p:tav>
                                        <p:tav tm="100000">
                                          <p:val>
                                            <p:strVal val="#ppt_h"/>
                                          </p:val>
                                        </p:tav>
                                      </p:tavLst>
                                    </p:anim>
                                    <p:animEffect transition="in" filter="fade">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a:extLst>
              <a:ext uri="{FF2B5EF4-FFF2-40B4-BE49-F238E27FC236}">
                <a16:creationId xmlns:a16="http://schemas.microsoft.com/office/drawing/2014/main" id="{47BF3C71-199B-4C93-B5AD-8FFEC5AC6F2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7505" y="944724"/>
            <a:ext cx="8472812" cy="4788532"/>
          </a:xfrm>
          <a:prstGeom prst="rect">
            <a:avLst/>
          </a:prstGeom>
        </p:spPr>
      </p:pic>
    </p:spTree>
    <p:extLst>
      <p:ext uri="{BB962C8B-B14F-4D97-AF65-F5344CB8AC3E}">
        <p14:creationId xmlns:p14="http://schemas.microsoft.com/office/powerpoint/2010/main" val="2068577822"/>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a:extLst>
              <a:ext uri="{FF2B5EF4-FFF2-40B4-BE49-F238E27FC236}">
                <a16:creationId xmlns:a16="http://schemas.microsoft.com/office/drawing/2014/main" id="{2DCA9418-EAAF-4621-B0AD-A1DA6D189CF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1520" y="620688"/>
            <a:ext cx="8214374" cy="5472608"/>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2067239511"/>
      </p:ext>
    </p:extLst>
  </p:cSld>
  <p:clrMapOvr>
    <a:masterClrMapping/>
  </p:clrMapOvr>
  <p:transition spd="slow">
    <p:cove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9F5A7BB0-E4D1-4042-834A-CFC9BAFB87CE}"/>
              </a:ext>
            </a:extLst>
          </p:cNvPr>
          <p:cNvSpPr txBox="1"/>
          <p:nvPr/>
        </p:nvSpPr>
        <p:spPr>
          <a:xfrm>
            <a:off x="1331640" y="0"/>
            <a:ext cx="5688632" cy="1200329"/>
          </a:xfrm>
          <a:prstGeom prst="rect">
            <a:avLst/>
          </a:prstGeom>
          <a:noFill/>
        </p:spPr>
        <p:txBody>
          <a:bodyPr wrap="square" rtlCol="0">
            <a:spAutoFit/>
          </a:bodyPr>
          <a:lstStyle/>
          <a:p>
            <a:pPr algn="ctr"/>
            <a:r>
              <a:rPr lang="ru-RU" sz="3600" b="1" dirty="0">
                <a:solidFill>
                  <a:schemeClr val="accent2"/>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Вопросы для закрепления материала</a:t>
            </a:r>
          </a:p>
        </p:txBody>
      </p:sp>
      <p:sp>
        <p:nvSpPr>
          <p:cNvPr id="3" name="TextBox 2">
            <a:extLst>
              <a:ext uri="{FF2B5EF4-FFF2-40B4-BE49-F238E27FC236}">
                <a16:creationId xmlns:a16="http://schemas.microsoft.com/office/drawing/2014/main" id="{34514887-C68E-45B0-B896-2BAEA559BC88}"/>
              </a:ext>
            </a:extLst>
          </p:cNvPr>
          <p:cNvSpPr txBox="1"/>
          <p:nvPr/>
        </p:nvSpPr>
        <p:spPr>
          <a:xfrm>
            <a:off x="251520" y="1412776"/>
            <a:ext cx="7632848" cy="4370427"/>
          </a:xfrm>
          <a:prstGeom prst="rect">
            <a:avLst/>
          </a:prstGeom>
          <a:noFill/>
        </p:spPr>
        <p:txBody>
          <a:bodyPr wrap="square" rtlCol="0">
            <a:spAutoFit/>
          </a:bodyPr>
          <a:lstStyle/>
          <a:p>
            <a:pPr marL="457200" indent="-457200" algn="just">
              <a:buFont typeface="+mj-lt"/>
              <a:buAutoNum type="arabicParenR"/>
            </a:pPr>
            <a:r>
              <a:rPr lang="ru-RU" sz="20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Дайте определение CASE-средства.</a:t>
            </a:r>
          </a:p>
          <a:p>
            <a:pPr marL="457200" indent="-457200" algn="just">
              <a:buFont typeface="+mj-lt"/>
              <a:buAutoNum type="arabicParenR"/>
            </a:pPr>
            <a:r>
              <a:rPr lang="ru-RU" sz="20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Что понимается под «структурной методологией»?</a:t>
            </a:r>
          </a:p>
          <a:p>
            <a:pPr marL="457200" indent="-457200" algn="just">
              <a:buFont typeface="+mj-lt"/>
              <a:buAutoNum type="arabicParenR"/>
            </a:pPr>
            <a:r>
              <a:rPr lang="ru-RU" sz="20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Сформулируйте основные положения структурной методологии моделирования.</a:t>
            </a:r>
          </a:p>
          <a:p>
            <a:pPr marL="457200" indent="-457200" algn="just">
              <a:buFont typeface="+mj-lt"/>
              <a:buAutoNum type="arabicParenR"/>
            </a:pPr>
            <a:r>
              <a:rPr lang="ru-RU" sz="20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Какими качествами должна обладать информация для успешного внедрения CASE-средств?</a:t>
            </a:r>
          </a:p>
          <a:p>
            <a:pPr marL="457200" indent="-457200" algn="just">
              <a:buFont typeface="+mj-lt"/>
              <a:buAutoNum type="arabicParenR"/>
            </a:pPr>
            <a:r>
              <a:rPr lang="ru-RU" sz="20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Какие выгоды организации обеспечивает внедрение CASE-средств?</a:t>
            </a:r>
          </a:p>
          <a:p>
            <a:pPr marL="457200" indent="-457200" algn="just">
              <a:buFont typeface="+mj-lt"/>
              <a:buAutoNum type="arabicParenR"/>
            </a:pPr>
            <a:r>
              <a:rPr lang="ru-RU" sz="20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Перечислите основные характеристики CASE-средств?</a:t>
            </a:r>
          </a:p>
          <a:p>
            <a:pPr marL="457200" indent="-457200" algn="just">
              <a:buFont typeface="+mj-lt"/>
              <a:buAutoNum type="arabicParenR"/>
            </a:pPr>
            <a:r>
              <a:rPr lang="ru-RU" sz="20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Что такое «репозиторий»?</a:t>
            </a:r>
          </a:p>
          <a:p>
            <a:pPr marL="457200" indent="-457200" algn="just">
              <a:buFont typeface="+mj-lt"/>
              <a:buAutoNum type="arabicParenR"/>
            </a:pPr>
            <a:r>
              <a:rPr lang="ru-RU" sz="20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Как можно классифицировать CASE-средства?</a:t>
            </a:r>
          </a:p>
          <a:p>
            <a:pPr marL="457200" indent="-457200" algn="just">
              <a:buFont typeface="+mj-lt"/>
              <a:buAutoNum type="arabicParenR"/>
            </a:pPr>
            <a:r>
              <a:rPr lang="ru-RU" sz="20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Какие CASE-средства относят к малым?</a:t>
            </a:r>
          </a:p>
          <a:p>
            <a:pPr marL="457200" indent="-457200" algn="just">
              <a:buFont typeface="+mj-lt"/>
              <a:buAutoNum type="arabicParenR"/>
            </a:pPr>
            <a:r>
              <a:rPr lang="ru-RU" sz="20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Что характерно для крупных CASE-средств?</a:t>
            </a:r>
          </a:p>
          <a:p>
            <a:pPr algn="just"/>
            <a:endParaRPr lang="ru-RU" dirty="0"/>
          </a:p>
        </p:txBody>
      </p:sp>
    </p:spTree>
    <p:extLst>
      <p:ext uri="{BB962C8B-B14F-4D97-AF65-F5344CB8AC3E}">
        <p14:creationId xmlns:p14="http://schemas.microsoft.com/office/powerpoint/2010/main" val="339482102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250">
        <p15:prstTrans prst="origami"/>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323528" y="2809666"/>
            <a:ext cx="7772400" cy="1470025"/>
          </a:xfrm>
        </p:spPr>
        <p:txBody>
          <a:bodyPr>
            <a:normAutofit fontScale="90000"/>
          </a:bodyPr>
          <a:lstStyle/>
          <a:p>
            <a:pPr algn="l"/>
            <a:br>
              <a:rPr lang="ru-RU" sz="3600" b="1" dirty="0">
                <a:solidFill>
                  <a:srgbClr val="C00000"/>
                </a:solidFill>
                <a:effectLst>
                  <a:outerShdw blurRad="38100" dist="38100" dir="2700000" algn="tl">
                    <a:srgbClr val="000000">
                      <a:alpha val="43137"/>
                    </a:srgbClr>
                  </a:outerShdw>
                </a:effectLst>
              </a:rPr>
            </a:br>
            <a:br>
              <a:rPr lang="ru-RU" sz="3600" b="1" dirty="0">
                <a:solidFill>
                  <a:srgbClr val="C00000"/>
                </a:solidFill>
                <a:effectLst>
                  <a:outerShdw blurRad="38100" dist="38100" dir="2700000" algn="tl">
                    <a:srgbClr val="000000">
                      <a:alpha val="43137"/>
                    </a:srgbClr>
                  </a:outerShdw>
                </a:effectLst>
              </a:rPr>
            </a:br>
            <a:br>
              <a:rPr lang="ru-RU" sz="3600" b="1" dirty="0">
                <a:solidFill>
                  <a:srgbClr val="C00000"/>
                </a:solidFill>
                <a:effectLst>
                  <a:outerShdw blurRad="38100" dist="38100" dir="2700000" algn="tl">
                    <a:srgbClr val="000000">
                      <a:alpha val="43137"/>
                    </a:srgbClr>
                  </a:outerShdw>
                </a:effectLst>
              </a:rPr>
            </a:br>
            <a:br>
              <a:rPr lang="ru-RU" sz="3600" b="1" dirty="0">
                <a:solidFill>
                  <a:srgbClr val="C00000"/>
                </a:solidFill>
                <a:effectLst>
                  <a:outerShdw blurRad="38100" dist="38100" dir="2700000" algn="tl">
                    <a:srgbClr val="000000">
                      <a:alpha val="43137"/>
                    </a:srgbClr>
                  </a:outerShdw>
                </a:effectLst>
              </a:rPr>
            </a:br>
            <a:endParaRPr lang="ru-RU" sz="3600" b="1" dirty="0">
              <a:solidFill>
                <a:srgbClr val="92D05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pic>
        <p:nvPicPr>
          <p:cNvPr id="6" name="Рисунок 5"/>
          <p:cNvPicPr/>
          <p:nvPr/>
        </p:nvPicPr>
        <p:blipFill>
          <a:blip r:embed="rId2"/>
          <a:srcRect l="11903" t="29711" r="38673" b="36389"/>
          <a:stretch>
            <a:fillRect/>
          </a:stretch>
        </p:blipFill>
        <p:spPr bwMode="auto">
          <a:xfrm>
            <a:off x="5749778" y="94625"/>
            <a:ext cx="3312368" cy="1787339"/>
          </a:xfrm>
          <a:prstGeom prst="rect">
            <a:avLst/>
          </a:prstGeom>
          <a:noFill/>
          <a:ln w="9525">
            <a:noFill/>
            <a:miter lim="800000"/>
            <a:headEnd/>
            <a:tailEnd/>
          </a:ln>
        </p:spPr>
      </p:pic>
      <p:pic>
        <p:nvPicPr>
          <p:cNvPr id="7" name="Рисунок 6"/>
          <p:cNvPicPr/>
          <p:nvPr/>
        </p:nvPicPr>
        <p:blipFill>
          <a:blip r:embed="rId3" cstate="print"/>
          <a:srcRect l="5773" t="26636" r="33251" b="33617"/>
          <a:stretch>
            <a:fillRect/>
          </a:stretch>
        </p:blipFill>
        <p:spPr bwMode="auto">
          <a:xfrm>
            <a:off x="148580" y="149231"/>
            <a:ext cx="2714644" cy="1285884"/>
          </a:xfrm>
          <a:prstGeom prst="rect">
            <a:avLst/>
          </a:prstGeom>
          <a:noFill/>
          <a:ln w="9525">
            <a:noFill/>
            <a:miter lim="800000"/>
            <a:headEnd/>
            <a:tailEnd/>
          </a:ln>
        </p:spPr>
      </p:pic>
      <p:pic>
        <p:nvPicPr>
          <p:cNvPr id="8" name="Рисунок 7"/>
          <p:cNvPicPr/>
          <p:nvPr/>
        </p:nvPicPr>
        <p:blipFill>
          <a:blip r:embed="rId4" cstate="print"/>
          <a:srcRect l="3911" t="20561" r="31389" b="32477"/>
          <a:stretch>
            <a:fillRect/>
          </a:stretch>
        </p:blipFill>
        <p:spPr bwMode="auto">
          <a:xfrm>
            <a:off x="2964645" y="4638219"/>
            <a:ext cx="3214710" cy="1428760"/>
          </a:xfrm>
          <a:prstGeom prst="rect">
            <a:avLst/>
          </a:prstGeom>
          <a:noFill/>
          <a:ln w="9525">
            <a:noFill/>
            <a:miter lim="800000"/>
            <a:headEnd/>
            <a:tailEnd/>
          </a:ln>
        </p:spPr>
      </p:pic>
      <p:sp>
        <p:nvSpPr>
          <p:cNvPr id="3" name="TextBox 2">
            <a:extLst>
              <a:ext uri="{FF2B5EF4-FFF2-40B4-BE49-F238E27FC236}">
                <a16:creationId xmlns:a16="http://schemas.microsoft.com/office/drawing/2014/main" id="{C72090BB-12DE-4AB6-A5C4-0433D75C2B5D}"/>
              </a:ext>
            </a:extLst>
          </p:cNvPr>
          <p:cNvSpPr txBox="1"/>
          <p:nvPr/>
        </p:nvSpPr>
        <p:spPr>
          <a:xfrm>
            <a:off x="342228" y="2744459"/>
            <a:ext cx="8748613" cy="1600438"/>
          </a:xfrm>
          <a:prstGeom prst="rect">
            <a:avLst/>
          </a:prstGeom>
          <a:noFill/>
        </p:spPr>
        <p:txBody>
          <a:bodyPr wrap="none" rtlCol="0">
            <a:spAutoFit/>
          </a:bodyPr>
          <a:lstStyle/>
          <a:p>
            <a:pPr algn="just"/>
            <a:r>
              <a:rPr lang="ru-RU" sz="20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1 Повторение предыдущей темы: «Организация работы команды </a:t>
            </a:r>
          </a:p>
          <a:p>
            <a:pPr algn="just"/>
            <a:r>
              <a:rPr lang="ru-RU" sz="20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в системе контроля версий»</a:t>
            </a:r>
          </a:p>
          <a:p>
            <a:pPr algn="just"/>
            <a:r>
              <a:rPr lang="ru-RU" sz="20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2 Изучение новой темы: «Современные CASE-средства и их применение»</a:t>
            </a:r>
          </a:p>
          <a:p>
            <a:pPr algn="just"/>
            <a:r>
              <a:rPr lang="ru-RU" sz="20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3 Повторение и закрепление пройденного материала.</a:t>
            </a:r>
          </a:p>
          <a:p>
            <a:pPr marL="342900" indent="-342900">
              <a:buFont typeface="+mj-lt"/>
              <a:buAutoNum type="arabicPeriod"/>
            </a:pPr>
            <a:endParaRPr lang="ru-RU" dirty="0"/>
          </a:p>
        </p:txBody>
      </p:sp>
      <p:sp>
        <p:nvSpPr>
          <p:cNvPr id="4" name="Прямоугольник 3">
            <a:extLst>
              <a:ext uri="{FF2B5EF4-FFF2-40B4-BE49-F238E27FC236}">
                <a16:creationId xmlns:a16="http://schemas.microsoft.com/office/drawing/2014/main" id="{C2CACDAF-9FD9-49F7-874F-C8C09F6F7382}"/>
              </a:ext>
            </a:extLst>
          </p:cNvPr>
          <p:cNvSpPr/>
          <p:nvPr/>
        </p:nvSpPr>
        <p:spPr>
          <a:xfrm>
            <a:off x="2843495" y="1866362"/>
            <a:ext cx="2489977" cy="584775"/>
          </a:xfrm>
          <a:prstGeom prst="rect">
            <a:avLst/>
          </a:prstGeom>
        </p:spPr>
        <p:txBody>
          <a:bodyPr wrap="none">
            <a:spAutoFit/>
          </a:bodyPr>
          <a:lstStyle/>
          <a:p>
            <a:pPr algn="just"/>
            <a:r>
              <a:rPr lang="ru-RU" sz="3200" b="1" dirty="0">
                <a:solidFill>
                  <a:schemeClr val="accent4"/>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План урока:</a:t>
            </a:r>
          </a:p>
        </p:txBody>
      </p:sp>
    </p:spTree>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3568" y="44624"/>
            <a:ext cx="6347713" cy="365584"/>
          </a:xfrm>
        </p:spPr>
        <p:txBody>
          <a:bodyPr>
            <a:noAutofit/>
          </a:bodyPr>
          <a:lstStyle/>
          <a:p>
            <a:pPr algn="ctr"/>
            <a:r>
              <a:rPr lang="ru-RU" sz="32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Вопросы</a:t>
            </a:r>
          </a:p>
        </p:txBody>
      </p:sp>
      <p:sp>
        <p:nvSpPr>
          <p:cNvPr id="3" name="Содержимое 2"/>
          <p:cNvSpPr>
            <a:spLocks noGrp="1"/>
          </p:cNvSpPr>
          <p:nvPr>
            <p:ph idx="1"/>
          </p:nvPr>
        </p:nvSpPr>
        <p:spPr>
          <a:xfrm>
            <a:off x="539552" y="620688"/>
            <a:ext cx="7344816" cy="6048672"/>
          </a:xfrm>
        </p:spPr>
        <p:txBody>
          <a:bodyPr>
            <a:normAutofit fontScale="92500"/>
          </a:bodyPr>
          <a:lstStyle/>
          <a:p>
            <a:pPr marL="0" indent="0" algn="just">
              <a:buNone/>
            </a:pPr>
            <a:r>
              <a:rPr lang="ru-RU" sz="1500" b="1" dirty="0">
                <a:solidFill>
                  <a:schemeClr val="accent4"/>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1) Чем вызвана необходимость использования программ систем контроля версий?</a:t>
            </a:r>
          </a:p>
          <a:p>
            <a:pPr marL="0" indent="0" algn="just">
              <a:buNone/>
            </a:pPr>
            <a:r>
              <a:rPr lang="ru-RU" sz="1500" b="1" dirty="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1) система контроля версий, она позволяет комфортно работать над проектом как индивидуально, так в коллективе. </a:t>
            </a:r>
          </a:p>
          <a:p>
            <a:pPr marL="0" indent="0" algn="just">
              <a:buNone/>
            </a:pPr>
            <a:r>
              <a:rPr lang="ru-RU" sz="1500" b="1" dirty="0">
                <a:solidFill>
                  <a:schemeClr val="accent4"/>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2) Что представляет собой система контроля версий?</a:t>
            </a:r>
          </a:p>
          <a:p>
            <a:pPr marL="0" indent="0" algn="just">
              <a:buNone/>
            </a:pPr>
            <a:r>
              <a:rPr lang="ru-RU" sz="1500" b="1" dirty="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2) Система контроля версий (</a:t>
            </a:r>
            <a:r>
              <a:rPr lang="ru-RU" sz="1500" b="1" i="1" dirty="0" err="1">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Version</a:t>
            </a:r>
            <a:r>
              <a:rPr lang="ru-RU" sz="1500" b="1" i="1" dirty="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ru-RU" sz="1500" b="1" i="1" dirty="0" err="1">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Control</a:t>
            </a:r>
            <a:r>
              <a:rPr lang="ru-RU" sz="1500" b="1" i="1" dirty="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ru-RU" sz="1500" b="1" i="1" dirty="0" err="1">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System</a:t>
            </a:r>
            <a:r>
              <a:rPr lang="ru-RU" sz="1500" b="1" i="1" dirty="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VCS </a:t>
            </a:r>
            <a:r>
              <a:rPr lang="ru-RU" sz="1500" b="1" dirty="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представляет собой программное обеспечение, которое позволяет отслеживать изменения в документах, при необходимости производить их откат, определять, кто и когда внес исправления и т.п. </a:t>
            </a:r>
          </a:p>
          <a:p>
            <a:pPr marL="0" indent="0" algn="just">
              <a:buNone/>
            </a:pPr>
            <a:r>
              <a:rPr lang="ru-RU" sz="1500" b="1" dirty="0">
                <a:solidFill>
                  <a:schemeClr val="accent4"/>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3)  Приведите примеры программ контроля версий.</a:t>
            </a:r>
          </a:p>
          <a:p>
            <a:pPr marL="0" indent="0" algn="just">
              <a:buNone/>
            </a:pPr>
            <a:r>
              <a:rPr lang="ru-RU" sz="15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3) Существует множество программ для контроля версий </a:t>
            </a:r>
            <a:r>
              <a:rPr lang="ru-RU" sz="1500" dirty="0">
                <a:latin typeface="Times New Roman" panose="02020603050405020304" pitchFamily="18" charset="0"/>
                <a:cs typeface="Times New Roman" panose="02020603050405020304" pitchFamily="18" charset="0"/>
              </a:rPr>
              <a:t>(</a:t>
            </a:r>
            <a:r>
              <a:rPr lang="ru-RU" sz="1500" b="1" dirty="0" err="1">
                <a:solidFill>
                  <a:srgbClr val="C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Git</a:t>
            </a:r>
            <a:r>
              <a:rPr lang="ru-RU" sz="1500" b="1" dirty="0">
                <a:solidFill>
                  <a:srgbClr val="C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CVS, </a:t>
            </a:r>
            <a:r>
              <a:rPr lang="ru-RU" sz="1500" b="1" dirty="0" err="1">
                <a:solidFill>
                  <a:srgbClr val="C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Subversion</a:t>
            </a:r>
            <a:r>
              <a:rPr lang="ru-RU" sz="1500" b="1" dirty="0">
                <a:solidFill>
                  <a:srgbClr val="C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ru-RU" sz="1500" b="1" dirty="0" err="1">
                <a:solidFill>
                  <a:srgbClr val="C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Bazaar</a:t>
            </a:r>
            <a:r>
              <a:rPr lang="ru-RU" sz="1500" b="1" dirty="0">
                <a:solidFill>
                  <a:srgbClr val="C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ru-RU" sz="1500" b="1" dirty="0" err="1">
                <a:solidFill>
                  <a:srgbClr val="C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Monotone</a:t>
            </a:r>
            <a:r>
              <a:rPr lang="ru-RU" sz="1500" b="1" dirty="0">
                <a:solidFill>
                  <a:srgbClr val="C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ru-RU" sz="1500" b="1" dirty="0" err="1">
                <a:solidFill>
                  <a:srgbClr val="C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Aegis</a:t>
            </a:r>
            <a:r>
              <a:rPr lang="ru-RU" sz="1500" b="1" dirty="0">
                <a:solidFill>
                  <a:srgbClr val="C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ru-RU" sz="15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и </a:t>
            </a:r>
            <a:r>
              <a:rPr lang="ru-RU" sz="1500" dirty="0">
                <a:latin typeface="Times New Roman" panose="02020603050405020304" pitchFamily="18" charset="0"/>
                <a:cs typeface="Times New Roman" panose="02020603050405020304" pitchFamily="18" charset="0"/>
              </a:rPr>
              <a:t>др.), </a:t>
            </a:r>
            <a:r>
              <a:rPr lang="ru-RU" sz="15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позволяющих удовлетворять любые, даже самые изощренные пожелания.</a:t>
            </a:r>
          </a:p>
          <a:p>
            <a:pPr marL="0" indent="0" algn="just">
              <a:buNone/>
            </a:pPr>
            <a:r>
              <a:rPr lang="ru-RU" sz="1500" b="1" dirty="0">
                <a:solidFill>
                  <a:schemeClr val="accent4"/>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4) Что представляет собой репозиторий?</a:t>
            </a:r>
          </a:p>
          <a:p>
            <a:pPr marL="0" indent="0" algn="just">
              <a:buNone/>
            </a:pPr>
            <a:r>
              <a:rPr lang="ru-RU" sz="1500" b="1" dirty="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4) репозиторий (</a:t>
            </a:r>
            <a:r>
              <a:rPr lang="ru-RU" sz="1500" b="1" i="1" dirty="0" err="1">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repository</a:t>
            </a:r>
            <a:r>
              <a:rPr lang="ru-RU" sz="1500" b="1" i="1" dirty="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ru-RU" sz="1500" b="1" dirty="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 специальное хранилище файлов и папок проекта, изменения в которых отслеживаются. </a:t>
            </a:r>
            <a:endParaRPr lang="ru-RU" sz="1500" dirty="0">
              <a:solidFill>
                <a:schemeClr val="tx1"/>
              </a:solidFill>
              <a:latin typeface="Times New Roman" panose="02020603050405020304" pitchFamily="18" charset="0"/>
              <a:cs typeface="Times New Roman" panose="02020603050405020304" pitchFamily="18" charset="0"/>
            </a:endParaRPr>
          </a:p>
          <a:p>
            <a:pPr marL="0" indent="0" algn="just">
              <a:buNone/>
            </a:pPr>
            <a:r>
              <a:rPr lang="ru-RU" sz="1500" b="1" dirty="0">
                <a:solidFill>
                  <a:schemeClr val="accent4"/>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5) Перечислите возможности программ контроля версий.</a:t>
            </a:r>
          </a:p>
          <a:p>
            <a:pPr marL="0" indent="0" algn="just">
              <a:buNone/>
            </a:pPr>
            <a:r>
              <a:rPr lang="ru-RU" sz="1500" b="1" dirty="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5) </a:t>
            </a:r>
            <a:r>
              <a:rPr lang="ru-RU" sz="1600" b="1" i="1" dirty="0">
                <a:solidFill>
                  <a:schemeClr val="tx1"/>
                </a:solidFill>
                <a:effectLst>
                  <a:outerShdw blurRad="38100" dist="38100" dir="2700000" algn="tl">
                    <a:srgbClr val="000000">
                      <a:alpha val="43137"/>
                    </a:srgbClr>
                  </a:outerShdw>
                </a:effectLst>
              </a:rPr>
              <a:t>Программы – системы контроля версий, позволяют:</a:t>
            </a:r>
            <a:endParaRPr lang="ru-RU" sz="1500" b="1" dirty="0">
              <a:solidFill>
                <a:schemeClr val="tx1"/>
              </a:solidFill>
              <a:latin typeface="Times New Roman" panose="02020603050405020304" pitchFamily="18" charset="0"/>
              <a:cs typeface="Times New Roman" panose="02020603050405020304" pitchFamily="18" charset="0"/>
            </a:endParaRPr>
          </a:p>
          <a:p>
            <a:pPr algn="just">
              <a:lnSpc>
                <a:spcPct val="110000"/>
              </a:lnSpc>
              <a:spcBef>
                <a:spcPts val="0"/>
              </a:spcBef>
            </a:pPr>
            <a:r>
              <a:rPr lang="ru-RU" sz="1400" b="1" dirty="0">
                <a:latin typeface="Times New Roman" panose="02020603050405020304" pitchFamily="18" charset="0"/>
                <a:cs typeface="Times New Roman" panose="02020603050405020304" pitchFamily="18" charset="0"/>
              </a:rPr>
              <a:t> </a:t>
            </a:r>
            <a:r>
              <a:rPr lang="ru-RU" sz="1400" b="1" dirty="0">
                <a:solidFill>
                  <a:schemeClr val="tx1"/>
                </a:solidFill>
                <a:latin typeface="Times New Roman" panose="02020603050405020304" pitchFamily="18" charset="0"/>
                <a:cs typeface="Times New Roman" panose="02020603050405020304" pitchFamily="18" charset="0"/>
              </a:rPr>
              <a:t>Сохранять все этапы разработки. </a:t>
            </a:r>
          </a:p>
          <a:p>
            <a:pPr algn="just">
              <a:lnSpc>
                <a:spcPct val="110000"/>
              </a:lnSpc>
              <a:spcBef>
                <a:spcPts val="0"/>
              </a:spcBef>
            </a:pPr>
            <a:r>
              <a:rPr lang="ru-RU" sz="1400" b="1" dirty="0">
                <a:solidFill>
                  <a:schemeClr val="tx1"/>
                </a:solidFill>
                <a:latin typeface="Times New Roman" panose="02020603050405020304" pitchFamily="18" charset="0"/>
                <a:cs typeface="Times New Roman" panose="02020603050405020304" pitchFamily="18" charset="0"/>
              </a:rPr>
              <a:t> Обновлять ПО клиентов до последней версии разработанного программного обеспечения. </a:t>
            </a:r>
          </a:p>
          <a:p>
            <a:pPr>
              <a:lnSpc>
                <a:spcPct val="110000"/>
              </a:lnSpc>
              <a:spcBef>
                <a:spcPts val="0"/>
              </a:spcBef>
            </a:pPr>
            <a:r>
              <a:rPr lang="ru-RU" sz="1400" b="1" dirty="0">
                <a:solidFill>
                  <a:schemeClr val="tx1"/>
                </a:solidFill>
                <a:latin typeface="Times New Roman" panose="02020603050405020304" pitchFamily="18" charset="0"/>
                <a:cs typeface="Times New Roman" panose="02020603050405020304" pitchFamily="18" charset="0"/>
              </a:rPr>
              <a:t> Объединять изменения. </a:t>
            </a:r>
          </a:p>
          <a:p>
            <a:pPr>
              <a:lnSpc>
                <a:spcPct val="110000"/>
              </a:lnSpc>
              <a:spcBef>
                <a:spcPts val="0"/>
              </a:spcBef>
            </a:pPr>
            <a:r>
              <a:rPr lang="ru-RU" sz="1400" b="1" dirty="0">
                <a:solidFill>
                  <a:schemeClr val="tx1"/>
                </a:solidFill>
                <a:latin typeface="Times New Roman" panose="02020603050405020304" pitchFamily="18" charset="0"/>
                <a:cs typeface="Times New Roman" panose="02020603050405020304" pitchFamily="18" charset="0"/>
              </a:rPr>
              <a:t> Решать конфликты. </a:t>
            </a:r>
          </a:p>
          <a:p>
            <a:pPr>
              <a:lnSpc>
                <a:spcPct val="110000"/>
              </a:lnSpc>
              <a:spcBef>
                <a:spcPts val="0"/>
              </a:spcBef>
            </a:pPr>
            <a:r>
              <a:rPr lang="ru-RU" sz="1400" b="1" dirty="0">
                <a:solidFill>
                  <a:schemeClr val="tx1"/>
                </a:solidFill>
                <a:latin typeface="Times New Roman" panose="02020603050405020304" pitchFamily="18" charset="0"/>
                <a:cs typeface="Times New Roman" panose="02020603050405020304" pitchFamily="18" charset="0"/>
              </a:rPr>
              <a:t>Откатываться к предыдущим версиям. </a:t>
            </a:r>
          </a:p>
          <a:p>
            <a:pPr>
              <a:lnSpc>
                <a:spcPct val="110000"/>
              </a:lnSpc>
              <a:spcBef>
                <a:spcPts val="0"/>
              </a:spcBef>
            </a:pPr>
            <a:r>
              <a:rPr lang="ru-RU" sz="1400" b="1" dirty="0">
                <a:solidFill>
                  <a:schemeClr val="tx1"/>
                </a:solidFill>
                <a:latin typeface="Times New Roman" panose="02020603050405020304" pitchFamily="18" charset="0"/>
                <a:cs typeface="Times New Roman" panose="02020603050405020304" pitchFamily="18" charset="0"/>
              </a:rPr>
              <a:t>Сопровождение нескольких направлений развития программного обеспечения.</a:t>
            </a:r>
          </a:p>
          <a:p>
            <a:pPr>
              <a:lnSpc>
                <a:spcPct val="110000"/>
              </a:lnSpc>
              <a:spcBef>
                <a:spcPts val="0"/>
              </a:spcBef>
            </a:pPr>
            <a:endParaRPr lang="ru-RU" sz="1400" dirty="0">
              <a:latin typeface="Times New Roman" panose="02020603050405020304" pitchFamily="18" charset="0"/>
              <a:cs typeface="Times New Roman" panose="02020603050405020304" pitchFamily="18" charset="0"/>
            </a:endParaRPr>
          </a:p>
          <a:p>
            <a:pPr marL="457200" indent="-457200" algn="just">
              <a:lnSpc>
                <a:spcPct val="110000"/>
              </a:lnSpc>
              <a:spcBef>
                <a:spcPts val="0"/>
              </a:spcBef>
              <a:buAutoNum type="arabicParenR" startAt="5"/>
            </a:pPr>
            <a:endParaRPr lang="ru-RU" sz="1400" dirty="0">
              <a:solidFill>
                <a:schemeClr val="tx1"/>
              </a:solidFill>
              <a:latin typeface="Times New Roman" panose="02020603050405020304" pitchFamily="18" charset="0"/>
              <a:cs typeface="Times New Roman" panose="02020603050405020304" pitchFamily="18" charset="0"/>
            </a:endParaRPr>
          </a:p>
          <a:p>
            <a:pPr marL="514350" indent="-514350" algn="just">
              <a:buFont typeface="+mj-lt"/>
              <a:buAutoNum type="arabicPeriod"/>
            </a:pPr>
            <a:endParaRPr lang="ru-RU" sz="2000" dirty="0">
              <a:latin typeface="Times New Roman" panose="02020603050405020304" pitchFamily="18" charset="0"/>
              <a:cs typeface="Times New Roman" panose="02020603050405020304" pitchFamily="18" charset="0"/>
            </a:endParaRPr>
          </a:p>
          <a:p>
            <a:pPr marL="514350" indent="-514350">
              <a:buFont typeface="+mj-lt"/>
              <a:buAutoNum type="arabicPeriod"/>
            </a:pPr>
            <a:endParaRPr lang="ru-RU" sz="2000" dirty="0">
              <a:latin typeface="Times New Roman" panose="02020603050405020304" pitchFamily="18" charset="0"/>
              <a:cs typeface="Times New Roman" panose="02020603050405020304" pitchFamily="18" charset="0"/>
            </a:endParaRPr>
          </a:p>
          <a:p>
            <a:pPr marL="514350" indent="-514350">
              <a:buFont typeface="+mj-lt"/>
              <a:buAutoNum type="arabicPeriod"/>
            </a:pPr>
            <a:endParaRPr lang="ru-RU" dirty="0"/>
          </a:p>
        </p:txBody>
      </p:sp>
      <p:sp>
        <p:nvSpPr>
          <p:cNvPr id="4" name="Прямоугольник 3">
            <a:extLst>
              <a:ext uri="{FF2B5EF4-FFF2-40B4-BE49-F238E27FC236}">
                <a16:creationId xmlns:a16="http://schemas.microsoft.com/office/drawing/2014/main" id="{CAB435D3-A129-4503-A1CC-0778FC955EAC}"/>
              </a:ext>
            </a:extLst>
          </p:cNvPr>
          <p:cNvSpPr/>
          <p:nvPr/>
        </p:nvSpPr>
        <p:spPr>
          <a:xfrm>
            <a:off x="539552" y="1052736"/>
            <a:ext cx="7488832" cy="50405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 name="Прямоугольник 4">
            <a:extLst>
              <a:ext uri="{FF2B5EF4-FFF2-40B4-BE49-F238E27FC236}">
                <a16:creationId xmlns:a16="http://schemas.microsoft.com/office/drawing/2014/main" id="{7195E227-61C1-4790-A384-68C4409AC8D4}"/>
              </a:ext>
            </a:extLst>
          </p:cNvPr>
          <p:cNvSpPr/>
          <p:nvPr/>
        </p:nvSpPr>
        <p:spPr>
          <a:xfrm>
            <a:off x="539552" y="1916832"/>
            <a:ext cx="7488832" cy="7200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 name="Прямоугольник 5">
            <a:extLst>
              <a:ext uri="{FF2B5EF4-FFF2-40B4-BE49-F238E27FC236}">
                <a16:creationId xmlns:a16="http://schemas.microsoft.com/office/drawing/2014/main" id="{C7B91CB0-41FA-45D7-98C3-C0DF70553B5F}"/>
              </a:ext>
            </a:extLst>
          </p:cNvPr>
          <p:cNvSpPr/>
          <p:nvPr/>
        </p:nvSpPr>
        <p:spPr>
          <a:xfrm>
            <a:off x="597058" y="2992579"/>
            <a:ext cx="7488832" cy="7200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Прямоугольник 6">
            <a:extLst>
              <a:ext uri="{FF2B5EF4-FFF2-40B4-BE49-F238E27FC236}">
                <a16:creationId xmlns:a16="http://schemas.microsoft.com/office/drawing/2014/main" id="{40DC890F-2F25-4C69-8436-1EC3E4A462DC}"/>
              </a:ext>
            </a:extLst>
          </p:cNvPr>
          <p:cNvSpPr/>
          <p:nvPr/>
        </p:nvSpPr>
        <p:spPr>
          <a:xfrm>
            <a:off x="597058" y="4077072"/>
            <a:ext cx="7488832" cy="57606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8" name="Прямоугольник 7">
            <a:extLst>
              <a:ext uri="{FF2B5EF4-FFF2-40B4-BE49-F238E27FC236}">
                <a16:creationId xmlns:a16="http://schemas.microsoft.com/office/drawing/2014/main" id="{CC9439EA-462B-4739-A664-C2FF1823744D}"/>
              </a:ext>
            </a:extLst>
          </p:cNvPr>
          <p:cNvSpPr/>
          <p:nvPr/>
        </p:nvSpPr>
        <p:spPr>
          <a:xfrm>
            <a:off x="568388" y="5017549"/>
            <a:ext cx="7488832" cy="158417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xit" presetSubtype="0" fill="hold" grpId="0" nodeType="clickEffect">
                                  <p:stCondLst>
                                    <p:cond delay="0"/>
                                  </p:stCondLst>
                                  <p:childTnLst>
                                    <p:anim calcmode="lin" valueType="num">
                                      <p:cBhvr>
                                        <p:cTn id="6" dur="1000"/>
                                        <p:tgtEl>
                                          <p:spTgt spid="4"/>
                                        </p:tgtEl>
                                        <p:attrNameLst>
                                          <p:attrName>ppt_w</p:attrName>
                                        </p:attrNameLst>
                                      </p:cBhvr>
                                      <p:tavLst>
                                        <p:tav tm="0">
                                          <p:val>
                                            <p:strVal val="ppt_w"/>
                                          </p:val>
                                        </p:tav>
                                        <p:tav tm="100000">
                                          <p:val>
                                            <p:fltVal val="0"/>
                                          </p:val>
                                        </p:tav>
                                      </p:tavLst>
                                    </p:anim>
                                    <p:anim calcmode="lin" valueType="num">
                                      <p:cBhvr>
                                        <p:cTn id="7" dur="1000"/>
                                        <p:tgtEl>
                                          <p:spTgt spid="4"/>
                                        </p:tgtEl>
                                        <p:attrNameLst>
                                          <p:attrName>ppt_h</p:attrName>
                                        </p:attrNameLst>
                                      </p:cBhvr>
                                      <p:tavLst>
                                        <p:tav tm="0">
                                          <p:val>
                                            <p:strVal val="ppt_h"/>
                                          </p:val>
                                        </p:tav>
                                        <p:tav tm="100000">
                                          <p:val>
                                            <p:fltVal val="0"/>
                                          </p:val>
                                        </p:tav>
                                      </p:tavLst>
                                    </p:anim>
                                    <p:anim calcmode="lin" valueType="num">
                                      <p:cBhvr>
                                        <p:cTn id="8" dur="1000"/>
                                        <p:tgtEl>
                                          <p:spTgt spid="4"/>
                                        </p:tgtEl>
                                        <p:attrNameLst>
                                          <p:attrName>style.rotation</p:attrName>
                                        </p:attrNameLst>
                                      </p:cBhvr>
                                      <p:tavLst>
                                        <p:tav tm="0">
                                          <p:val>
                                            <p:fltVal val="0"/>
                                          </p:val>
                                        </p:tav>
                                        <p:tav tm="100000">
                                          <p:val>
                                            <p:fltVal val="90"/>
                                          </p:val>
                                        </p:tav>
                                      </p:tavLst>
                                    </p:anim>
                                    <p:animEffect transition="out" filter="fade">
                                      <p:cBhvr>
                                        <p:cTn id="9" dur="1000"/>
                                        <p:tgtEl>
                                          <p:spTgt spid="4"/>
                                        </p:tgtEl>
                                      </p:cBhvr>
                                    </p:animEffect>
                                    <p:set>
                                      <p:cBhvr>
                                        <p:cTn id="10" dur="1" fill="hold">
                                          <p:stCondLst>
                                            <p:cond delay="999"/>
                                          </p:stCondLst>
                                        </p:cTn>
                                        <p:tgtEl>
                                          <p:spTgt spid="4"/>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31" presetClass="exit" presetSubtype="0" fill="hold" grpId="0" nodeType="clickEffect">
                                  <p:stCondLst>
                                    <p:cond delay="0"/>
                                  </p:stCondLst>
                                  <p:childTnLst>
                                    <p:anim calcmode="lin" valueType="num">
                                      <p:cBhvr>
                                        <p:cTn id="14" dur="1000"/>
                                        <p:tgtEl>
                                          <p:spTgt spid="5"/>
                                        </p:tgtEl>
                                        <p:attrNameLst>
                                          <p:attrName>ppt_w</p:attrName>
                                        </p:attrNameLst>
                                      </p:cBhvr>
                                      <p:tavLst>
                                        <p:tav tm="0">
                                          <p:val>
                                            <p:strVal val="ppt_w"/>
                                          </p:val>
                                        </p:tav>
                                        <p:tav tm="100000">
                                          <p:val>
                                            <p:fltVal val="0"/>
                                          </p:val>
                                        </p:tav>
                                      </p:tavLst>
                                    </p:anim>
                                    <p:anim calcmode="lin" valueType="num">
                                      <p:cBhvr>
                                        <p:cTn id="15" dur="1000"/>
                                        <p:tgtEl>
                                          <p:spTgt spid="5"/>
                                        </p:tgtEl>
                                        <p:attrNameLst>
                                          <p:attrName>ppt_h</p:attrName>
                                        </p:attrNameLst>
                                      </p:cBhvr>
                                      <p:tavLst>
                                        <p:tav tm="0">
                                          <p:val>
                                            <p:strVal val="ppt_h"/>
                                          </p:val>
                                        </p:tav>
                                        <p:tav tm="100000">
                                          <p:val>
                                            <p:fltVal val="0"/>
                                          </p:val>
                                        </p:tav>
                                      </p:tavLst>
                                    </p:anim>
                                    <p:anim calcmode="lin" valueType="num">
                                      <p:cBhvr>
                                        <p:cTn id="16" dur="1000"/>
                                        <p:tgtEl>
                                          <p:spTgt spid="5"/>
                                        </p:tgtEl>
                                        <p:attrNameLst>
                                          <p:attrName>style.rotation</p:attrName>
                                        </p:attrNameLst>
                                      </p:cBhvr>
                                      <p:tavLst>
                                        <p:tav tm="0">
                                          <p:val>
                                            <p:fltVal val="0"/>
                                          </p:val>
                                        </p:tav>
                                        <p:tav tm="100000">
                                          <p:val>
                                            <p:fltVal val="90"/>
                                          </p:val>
                                        </p:tav>
                                      </p:tavLst>
                                    </p:anim>
                                    <p:animEffect transition="out" filter="fade">
                                      <p:cBhvr>
                                        <p:cTn id="17" dur="1000"/>
                                        <p:tgtEl>
                                          <p:spTgt spid="5"/>
                                        </p:tgtEl>
                                      </p:cBhvr>
                                    </p:animEffect>
                                    <p:set>
                                      <p:cBhvr>
                                        <p:cTn id="18" dur="1" fill="hold">
                                          <p:stCondLst>
                                            <p:cond delay="999"/>
                                          </p:stCondLst>
                                        </p:cTn>
                                        <p:tgtEl>
                                          <p:spTgt spid="5"/>
                                        </p:tgtEl>
                                        <p:attrNameLst>
                                          <p:attrName>style.visibility</p:attrName>
                                        </p:attrNameLst>
                                      </p:cBhvr>
                                      <p:to>
                                        <p:strVal val="hidden"/>
                                      </p:to>
                                    </p:set>
                                  </p:childTnLst>
                                </p:cTn>
                              </p:par>
                            </p:childTnLst>
                          </p:cTn>
                        </p:par>
                      </p:childTnLst>
                    </p:cTn>
                  </p:par>
                  <p:par>
                    <p:cTn id="19" fill="hold">
                      <p:stCondLst>
                        <p:cond delay="indefinite"/>
                      </p:stCondLst>
                      <p:childTnLst>
                        <p:par>
                          <p:cTn id="20" fill="hold">
                            <p:stCondLst>
                              <p:cond delay="0"/>
                            </p:stCondLst>
                            <p:childTnLst>
                              <p:par>
                                <p:cTn id="21" presetID="31" presetClass="exit" presetSubtype="0" fill="hold" grpId="0" nodeType="clickEffect">
                                  <p:stCondLst>
                                    <p:cond delay="0"/>
                                  </p:stCondLst>
                                  <p:childTnLst>
                                    <p:anim calcmode="lin" valueType="num">
                                      <p:cBhvr>
                                        <p:cTn id="22" dur="1000"/>
                                        <p:tgtEl>
                                          <p:spTgt spid="6"/>
                                        </p:tgtEl>
                                        <p:attrNameLst>
                                          <p:attrName>ppt_w</p:attrName>
                                        </p:attrNameLst>
                                      </p:cBhvr>
                                      <p:tavLst>
                                        <p:tav tm="0">
                                          <p:val>
                                            <p:strVal val="ppt_w"/>
                                          </p:val>
                                        </p:tav>
                                        <p:tav tm="100000">
                                          <p:val>
                                            <p:fltVal val="0"/>
                                          </p:val>
                                        </p:tav>
                                      </p:tavLst>
                                    </p:anim>
                                    <p:anim calcmode="lin" valueType="num">
                                      <p:cBhvr>
                                        <p:cTn id="23" dur="1000"/>
                                        <p:tgtEl>
                                          <p:spTgt spid="6"/>
                                        </p:tgtEl>
                                        <p:attrNameLst>
                                          <p:attrName>ppt_h</p:attrName>
                                        </p:attrNameLst>
                                      </p:cBhvr>
                                      <p:tavLst>
                                        <p:tav tm="0">
                                          <p:val>
                                            <p:strVal val="ppt_h"/>
                                          </p:val>
                                        </p:tav>
                                        <p:tav tm="100000">
                                          <p:val>
                                            <p:fltVal val="0"/>
                                          </p:val>
                                        </p:tav>
                                      </p:tavLst>
                                    </p:anim>
                                    <p:anim calcmode="lin" valueType="num">
                                      <p:cBhvr>
                                        <p:cTn id="24" dur="1000"/>
                                        <p:tgtEl>
                                          <p:spTgt spid="6"/>
                                        </p:tgtEl>
                                        <p:attrNameLst>
                                          <p:attrName>style.rotation</p:attrName>
                                        </p:attrNameLst>
                                      </p:cBhvr>
                                      <p:tavLst>
                                        <p:tav tm="0">
                                          <p:val>
                                            <p:fltVal val="0"/>
                                          </p:val>
                                        </p:tav>
                                        <p:tav tm="100000">
                                          <p:val>
                                            <p:fltVal val="90"/>
                                          </p:val>
                                        </p:tav>
                                      </p:tavLst>
                                    </p:anim>
                                    <p:animEffect transition="out" filter="fade">
                                      <p:cBhvr>
                                        <p:cTn id="25" dur="1000"/>
                                        <p:tgtEl>
                                          <p:spTgt spid="6"/>
                                        </p:tgtEl>
                                      </p:cBhvr>
                                    </p:animEffect>
                                    <p:set>
                                      <p:cBhvr>
                                        <p:cTn id="26" dur="1" fill="hold">
                                          <p:stCondLst>
                                            <p:cond delay="999"/>
                                          </p:stCondLst>
                                        </p:cTn>
                                        <p:tgtEl>
                                          <p:spTgt spid="6"/>
                                        </p:tgtEl>
                                        <p:attrNameLst>
                                          <p:attrName>style.visibility</p:attrName>
                                        </p:attrNameLst>
                                      </p:cBhvr>
                                      <p:to>
                                        <p:strVal val="hidden"/>
                                      </p:to>
                                    </p:set>
                                  </p:childTnLst>
                                </p:cTn>
                              </p:par>
                            </p:childTnLst>
                          </p:cTn>
                        </p:par>
                      </p:childTnLst>
                    </p:cTn>
                  </p:par>
                  <p:par>
                    <p:cTn id="27" fill="hold">
                      <p:stCondLst>
                        <p:cond delay="indefinite"/>
                      </p:stCondLst>
                      <p:childTnLst>
                        <p:par>
                          <p:cTn id="28" fill="hold">
                            <p:stCondLst>
                              <p:cond delay="0"/>
                            </p:stCondLst>
                            <p:childTnLst>
                              <p:par>
                                <p:cTn id="29" presetID="31" presetClass="exit" presetSubtype="0" fill="hold" grpId="0" nodeType="clickEffect">
                                  <p:stCondLst>
                                    <p:cond delay="0"/>
                                  </p:stCondLst>
                                  <p:childTnLst>
                                    <p:anim calcmode="lin" valueType="num">
                                      <p:cBhvr>
                                        <p:cTn id="30" dur="1000"/>
                                        <p:tgtEl>
                                          <p:spTgt spid="7"/>
                                        </p:tgtEl>
                                        <p:attrNameLst>
                                          <p:attrName>ppt_w</p:attrName>
                                        </p:attrNameLst>
                                      </p:cBhvr>
                                      <p:tavLst>
                                        <p:tav tm="0">
                                          <p:val>
                                            <p:strVal val="ppt_w"/>
                                          </p:val>
                                        </p:tav>
                                        <p:tav tm="100000">
                                          <p:val>
                                            <p:fltVal val="0"/>
                                          </p:val>
                                        </p:tav>
                                      </p:tavLst>
                                    </p:anim>
                                    <p:anim calcmode="lin" valueType="num">
                                      <p:cBhvr>
                                        <p:cTn id="31" dur="1000"/>
                                        <p:tgtEl>
                                          <p:spTgt spid="7"/>
                                        </p:tgtEl>
                                        <p:attrNameLst>
                                          <p:attrName>ppt_h</p:attrName>
                                        </p:attrNameLst>
                                      </p:cBhvr>
                                      <p:tavLst>
                                        <p:tav tm="0">
                                          <p:val>
                                            <p:strVal val="ppt_h"/>
                                          </p:val>
                                        </p:tav>
                                        <p:tav tm="100000">
                                          <p:val>
                                            <p:fltVal val="0"/>
                                          </p:val>
                                        </p:tav>
                                      </p:tavLst>
                                    </p:anim>
                                    <p:anim calcmode="lin" valueType="num">
                                      <p:cBhvr>
                                        <p:cTn id="32" dur="1000"/>
                                        <p:tgtEl>
                                          <p:spTgt spid="7"/>
                                        </p:tgtEl>
                                        <p:attrNameLst>
                                          <p:attrName>style.rotation</p:attrName>
                                        </p:attrNameLst>
                                      </p:cBhvr>
                                      <p:tavLst>
                                        <p:tav tm="0">
                                          <p:val>
                                            <p:fltVal val="0"/>
                                          </p:val>
                                        </p:tav>
                                        <p:tav tm="100000">
                                          <p:val>
                                            <p:fltVal val="90"/>
                                          </p:val>
                                        </p:tav>
                                      </p:tavLst>
                                    </p:anim>
                                    <p:animEffect transition="out" filter="fade">
                                      <p:cBhvr>
                                        <p:cTn id="33" dur="1000"/>
                                        <p:tgtEl>
                                          <p:spTgt spid="7"/>
                                        </p:tgtEl>
                                      </p:cBhvr>
                                    </p:animEffect>
                                    <p:set>
                                      <p:cBhvr>
                                        <p:cTn id="34" dur="1" fill="hold">
                                          <p:stCondLst>
                                            <p:cond delay="999"/>
                                          </p:stCondLst>
                                        </p:cTn>
                                        <p:tgtEl>
                                          <p:spTgt spid="7"/>
                                        </p:tgtEl>
                                        <p:attrNameLst>
                                          <p:attrName>style.visibility</p:attrName>
                                        </p:attrNameLst>
                                      </p:cBhvr>
                                      <p:to>
                                        <p:strVal val="hidden"/>
                                      </p:to>
                                    </p:set>
                                  </p:childTnLst>
                                </p:cTn>
                              </p:par>
                            </p:childTnLst>
                          </p:cTn>
                        </p:par>
                      </p:childTnLst>
                    </p:cTn>
                  </p:par>
                  <p:par>
                    <p:cTn id="35" fill="hold">
                      <p:stCondLst>
                        <p:cond delay="indefinite"/>
                      </p:stCondLst>
                      <p:childTnLst>
                        <p:par>
                          <p:cTn id="36" fill="hold">
                            <p:stCondLst>
                              <p:cond delay="0"/>
                            </p:stCondLst>
                            <p:childTnLst>
                              <p:par>
                                <p:cTn id="37" presetID="31" presetClass="exit" presetSubtype="0" fill="hold" grpId="0" nodeType="clickEffect">
                                  <p:stCondLst>
                                    <p:cond delay="0"/>
                                  </p:stCondLst>
                                  <p:childTnLst>
                                    <p:anim calcmode="lin" valueType="num">
                                      <p:cBhvr>
                                        <p:cTn id="38" dur="1000"/>
                                        <p:tgtEl>
                                          <p:spTgt spid="8"/>
                                        </p:tgtEl>
                                        <p:attrNameLst>
                                          <p:attrName>ppt_w</p:attrName>
                                        </p:attrNameLst>
                                      </p:cBhvr>
                                      <p:tavLst>
                                        <p:tav tm="0">
                                          <p:val>
                                            <p:strVal val="ppt_w"/>
                                          </p:val>
                                        </p:tav>
                                        <p:tav tm="100000">
                                          <p:val>
                                            <p:fltVal val="0"/>
                                          </p:val>
                                        </p:tav>
                                      </p:tavLst>
                                    </p:anim>
                                    <p:anim calcmode="lin" valueType="num">
                                      <p:cBhvr>
                                        <p:cTn id="39" dur="1000"/>
                                        <p:tgtEl>
                                          <p:spTgt spid="8"/>
                                        </p:tgtEl>
                                        <p:attrNameLst>
                                          <p:attrName>ppt_h</p:attrName>
                                        </p:attrNameLst>
                                      </p:cBhvr>
                                      <p:tavLst>
                                        <p:tav tm="0">
                                          <p:val>
                                            <p:strVal val="ppt_h"/>
                                          </p:val>
                                        </p:tav>
                                        <p:tav tm="100000">
                                          <p:val>
                                            <p:fltVal val="0"/>
                                          </p:val>
                                        </p:tav>
                                      </p:tavLst>
                                    </p:anim>
                                    <p:anim calcmode="lin" valueType="num">
                                      <p:cBhvr>
                                        <p:cTn id="40" dur="1000"/>
                                        <p:tgtEl>
                                          <p:spTgt spid="8"/>
                                        </p:tgtEl>
                                        <p:attrNameLst>
                                          <p:attrName>style.rotation</p:attrName>
                                        </p:attrNameLst>
                                      </p:cBhvr>
                                      <p:tavLst>
                                        <p:tav tm="0">
                                          <p:val>
                                            <p:fltVal val="0"/>
                                          </p:val>
                                        </p:tav>
                                        <p:tav tm="100000">
                                          <p:val>
                                            <p:fltVal val="90"/>
                                          </p:val>
                                        </p:tav>
                                      </p:tavLst>
                                    </p:anim>
                                    <p:animEffect transition="out" filter="fade">
                                      <p:cBhvr>
                                        <p:cTn id="41" dur="1000"/>
                                        <p:tgtEl>
                                          <p:spTgt spid="8"/>
                                        </p:tgtEl>
                                      </p:cBhvr>
                                    </p:animEffect>
                                    <p:set>
                                      <p:cBhvr>
                                        <p:cTn id="42" dur="1" fill="hold">
                                          <p:stCondLst>
                                            <p:cond delay="999"/>
                                          </p:stCondLst>
                                        </p:cTn>
                                        <p:tgtEl>
                                          <p:spTgt spid="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F60595BB-DF91-4970-994A-495D9D38F110}"/>
              </a:ext>
            </a:extLst>
          </p:cNvPr>
          <p:cNvSpPr>
            <a:spLocks noGrp="1"/>
          </p:cNvSpPr>
          <p:nvPr>
            <p:ph type="title"/>
          </p:nvPr>
        </p:nvSpPr>
        <p:spPr>
          <a:xfrm>
            <a:off x="539552" y="156237"/>
            <a:ext cx="6347713" cy="660400"/>
          </a:xfrm>
        </p:spPr>
        <p:txBody>
          <a:bodyPr>
            <a:noAutofit/>
          </a:bodyPr>
          <a:lstStyle/>
          <a:p>
            <a:pPr algn="ctr"/>
            <a:r>
              <a:rPr lang="ru-RU" sz="40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Вопросы</a:t>
            </a:r>
          </a:p>
        </p:txBody>
      </p:sp>
      <p:sp>
        <p:nvSpPr>
          <p:cNvPr id="3" name="Объект 2">
            <a:extLst>
              <a:ext uri="{FF2B5EF4-FFF2-40B4-BE49-F238E27FC236}">
                <a16:creationId xmlns:a16="http://schemas.microsoft.com/office/drawing/2014/main" id="{E42BBD2D-D926-4D02-9921-835D1532816A}"/>
              </a:ext>
            </a:extLst>
          </p:cNvPr>
          <p:cNvSpPr>
            <a:spLocks noGrp="1"/>
          </p:cNvSpPr>
          <p:nvPr>
            <p:ph idx="1"/>
          </p:nvPr>
        </p:nvSpPr>
        <p:spPr>
          <a:xfrm>
            <a:off x="323528" y="798124"/>
            <a:ext cx="8568952" cy="5799228"/>
          </a:xfrm>
        </p:spPr>
        <p:txBody>
          <a:bodyPr>
            <a:normAutofit/>
          </a:bodyPr>
          <a:lstStyle/>
          <a:p>
            <a:pPr marL="0" indent="0" algn="just">
              <a:buNone/>
            </a:pPr>
            <a:r>
              <a:rPr lang="ru-RU" b="1" dirty="0">
                <a:solidFill>
                  <a:schemeClr val="accent4"/>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6) Охарактеризуйте принцип работы централизованной системы контроля версий.</a:t>
            </a:r>
          </a:p>
          <a:p>
            <a:pPr marL="0" indent="0" algn="just">
              <a:buNone/>
            </a:pPr>
            <a:r>
              <a:rPr lang="ru-RU"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6) Централизованные системы, такие как </a:t>
            </a:r>
            <a:r>
              <a:rPr lang="ru-RU" b="1" dirty="0">
                <a:solidFill>
                  <a:srgbClr val="0070C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CVS</a:t>
            </a:r>
            <a:r>
              <a:rPr lang="ru-RU"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и </a:t>
            </a:r>
            <a:r>
              <a:rPr lang="ru-RU" b="1" dirty="0" err="1">
                <a:solidFill>
                  <a:srgbClr val="0070C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Subversion</a:t>
            </a:r>
            <a:r>
              <a:rPr lang="ru-RU"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для сохранения всех рабочих файлов контролируемого проекта используют репозиторий, размещенный на отдельном сервере.</a:t>
            </a:r>
          </a:p>
          <a:p>
            <a:pPr marL="0" indent="0" algn="just">
              <a:buNone/>
            </a:pPr>
            <a:r>
              <a:rPr lang="ru-RU" b="1" dirty="0">
                <a:solidFill>
                  <a:schemeClr val="accent4"/>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7) Охарактеризуйте принцип работы распределенной системы контроля версий.</a:t>
            </a:r>
          </a:p>
          <a:p>
            <a:pPr marL="0" indent="0" algn="just">
              <a:buNone/>
            </a:pPr>
            <a:r>
              <a:rPr lang="ru-RU"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7) В любой момент можно откатиться на нужную версию проекта, переключиться между ветками или объединить несколько параллельных веток в единую, содержащую все внесенные изменения. Все это делается без обращения к основному серверу. </a:t>
            </a:r>
            <a:endParaRPr lang="ru-RU" dirty="0">
              <a:latin typeface="Times New Roman" panose="02020603050405020304" pitchFamily="18" charset="0"/>
              <a:cs typeface="Times New Roman" panose="02020603050405020304" pitchFamily="18" charset="0"/>
            </a:endParaRPr>
          </a:p>
          <a:p>
            <a:pPr marL="0" indent="0" algn="just">
              <a:buNone/>
            </a:pPr>
            <a:r>
              <a:rPr lang="ru-RU" dirty="0">
                <a:solidFill>
                  <a:schemeClr val="accent4"/>
                </a:solidFill>
                <a:latin typeface="Times New Roman" panose="02020603050405020304" pitchFamily="18" charset="0"/>
                <a:cs typeface="Times New Roman" panose="02020603050405020304" pitchFamily="18" charset="0"/>
              </a:rPr>
              <a:t>8) </a:t>
            </a:r>
            <a:r>
              <a:rPr lang="ru-RU" b="1" dirty="0">
                <a:solidFill>
                  <a:schemeClr val="accent4"/>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Для каких целей можно использовать системы контроля версий кроме сопровождения разработки программных продуктов?</a:t>
            </a:r>
          </a:p>
          <a:p>
            <a:pPr marL="0" indent="0" algn="just">
              <a:buNone/>
            </a:pPr>
            <a:r>
              <a:rPr lang="ru-RU"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8) Их можно использовать и для ведения документации, и для управления почтой, и для синхронизации данных на нескольких компьютерах в сети, и для многих других задач. </a:t>
            </a:r>
          </a:p>
          <a:p>
            <a:pPr marL="0" indent="0" algn="just">
              <a:buNone/>
            </a:pPr>
            <a:endParaRPr lang="ru-RU" dirty="0">
              <a:latin typeface="Times New Roman" panose="02020603050405020304" pitchFamily="18" charset="0"/>
              <a:cs typeface="Times New Roman" panose="02020603050405020304" pitchFamily="18" charset="0"/>
            </a:endParaRPr>
          </a:p>
          <a:p>
            <a:endParaRPr lang="ru-RU" dirty="0"/>
          </a:p>
        </p:txBody>
      </p:sp>
      <p:sp>
        <p:nvSpPr>
          <p:cNvPr id="5" name="Прямоугольник 4">
            <a:extLst>
              <a:ext uri="{FF2B5EF4-FFF2-40B4-BE49-F238E27FC236}">
                <a16:creationId xmlns:a16="http://schemas.microsoft.com/office/drawing/2014/main" id="{F639FECC-C619-4BD9-937B-BDF2AEF30690}"/>
              </a:ext>
            </a:extLst>
          </p:cNvPr>
          <p:cNvSpPr/>
          <p:nvPr/>
        </p:nvSpPr>
        <p:spPr>
          <a:xfrm>
            <a:off x="395536" y="1484784"/>
            <a:ext cx="8496944" cy="86409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 name="Прямоугольник 5">
            <a:extLst>
              <a:ext uri="{FF2B5EF4-FFF2-40B4-BE49-F238E27FC236}">
                <a16:creationId xmlns:a16="http://schemas.microsoft.com/office/drawing/2014/main" id="{90588BBD-CEB7-4120-9395-4C8ECAED8DD6}"/>
              </a:ext>
            </a:extLst>
          </p:cNvPr>
          <p:cNvSpPr/>
          <p:nvPr/>
        </p:nvSpPr>
        <p:spPr>
          <a:xfrm>
            <a:off x="395536" y="2924944"/>
            <a:ext cx="8424936" cy="108012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Прямоугольник 6">
            <a:extLst>
              <a:ext uri="{FF2B5EF4-FFF2-40B4-BE49-F238E27FC236}">
                <a16:creationId xmlns:a16="http://schemas.microsoft.com/office/drawing/2014/main" id="{7D23FAC9-61E4-400A-8D55-21271CC9779C}"/>
              </a:ext>
            </a:extLst>
          </p:cNvPr>
          <p:cNvSpPr/>
          <p:nvPr/>
        </p:nvSpPr>
        <p:spPr>
          <a:xfrm>
            <a:off x="395536" y="4797152"/>
            <a:ext cx="8496944" cy="86409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val="7890108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xit" presetSubtype="0" fill="hold" grpId="0" nodeType="clickEffect">
                                  <p:stCondLst>
                                    <p:cond delay="0"/>
                                  </p:stCondLst>
                                  <p:childTnLst>
                                    <p:anim calcmode="lin" valueType="num">
                                      <p:cBhvr>
                                        <p:cTn id="6" dur="1000"/>
                                        <p:tgtEl>
                                          <p:spTgt spid="5"/>
                                        </p:tgtEl>
                                        <p:attrNameLst>
                                          <p:attrName>ppt_w</p:attrName>
                                        </p:attrNameLst>
                                      </p:cBhvr>
                                      <p:tavLst>
                                        <p:tav tm="0">
                                          <p:val>
                                            <p:strVal val="ppt_w"/>
                                          </p:val>
                                        </p:tav>
                                        <p:tav tm="100000">
                                          <p:val>
                                            <p:fltVal val="0"/>
                                          </p:val>
                                        </p:tav>
                                      </p:tavLst>
                                    </p:anim>
                                    <p:anim calcmode="lin" valueType="num">
                                      <p:cBhvr>
                                        <p:cTn id="7" dur="1000"/>
                                        <p:tgtEl>
                                          <p:spTgt spid="5"/>
                                        </p:tgtEl>
                                        <p:attrNameLst>
                                          <p:attrName>ppt_h</p:attrName>
                                        </p:attrNameLst>
                                      </p:cBhvr>
                                      <p:tavLst>
                                        <p:tav tm="0">
                                          <p:val>
                                            <p:strVal val="ppt_h"/>
                                          </p:val>
                                        </p:tav>
                                        <p:tav tm="100000">
                                          <p:val>
                                            <p:fltVal val="0"/>
                                          </p:val>
                                        </p:tav>
                                      </p:tavLst>
                                    </p:anim>
                                    <p:anim calcmode="lin" valueType="num">
                                      <p:cBhvr>
                                        <p:cTn id="8" dur="1000"/>
                                        <p:tgtEl>
                                          <p:spTgt spid="5"/>
                                        </p:tgtEl>
                                        <p:attrNameLst>
                                          <p:attrName>style.rotation</p:attrName>
                                        </p:attrNameLst>
                                      </p:cBhvr>
                                      <p:tavLst>
                                        <p:tav tm="0">
                                          <p:val>
                                            <p:fltVal val="0"/>
                                          </p:val>
                                        </p:tav>
                                        <p:tav tm="100000">
                                          <p:val>
                                            <p:fltVal val="90"/>
                                          </p:val>
                                        </p:tav>
                                      </p:tavLst>
                                    </p:anim>
                                    <p:animEffect transition="out" filter="fade">
                                      <p:cBhvr>
                                        <p:cTn id="9" dur="1000"/>
                                        <p:tgtEl>
                                          <p:spTgt spid="5"/>
                                        </p:tgtEl>
                                      </p:cBhvr>
                                    </p:animEffect>
                                    <p:set>
                                      <p:cBhvr>
                                        <p:cTn id="10" dur="1" fill="hold">
                                          <p:stCondLst>
                                            <p:cond delay="999"/>
                                          </p:stCondLst>
                                        </p:cTn>
                                        <p:tgtEl>
                                          <p:spTgt spid="5"/>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31" presetClass="exit" presetSubtype="0" fill="hold" grpId="0" nodeType="clickEffect">
                                  <p:stCondLst>
                                    <p:cond delay="0"/>
                                  </p:stCondLst>
                                  <p:childTnLst>
                                    <p:anim calcmode="lin" valueType="num">
                                      <p:cBhvr>
                                        <p:cTn id="14" dur="1000"/>
                                        <p:tgtEl>
                                          <p:spTgt spid="6"/>
                                        </p:tgtEl>
                                        <p:attrNameLst>
                                          <p:attrName>ppt_w</p:attrName>
                                        </p:attrNameLst>
                                      </p:cBhvr>
                                      <p:tavLst>
                                        <p:tav tm="0">
                                          <p:val>
                                            <p:strVal val="ppt_w"/>
                                          </p:val>
                                        </p:tav>
                                        <p:tav tm="100000">
                                          <p:val>
                                            <p:fltVal val="0"/>
                                          </p:val>
                                        </p:tav>
                                      </p:tavLst>
                                    </p:anim>
                                    <p:anim calcmode="lin" valueType="num">
                                      <p:cBhvr>
                                        <p:cTn id="15" dur="1000"/>
                                        <p:tgtEl>
                                          <p:spTgt spid="6"/>
                                        </p:tgtEl>
                                        <p:attrNameLst>
                                          <p:attrName>ppt_h</p:attrName>
                                        </p:attrNameLst>
                                      </p:cBhvr>
                                      <p:tavLst>
                                        <p:tav tm="0">
                                          <p:val>
                                            <p:strVal val="ppt_h"/>
                                          </p:val>
                                        </p:tav>
                                        <p:tav tm="100000">
                                          <p:val>
                                            <p:fltVal val="0"/>
                                          </p:val>
                                        </p:tav>
                                      </p:tavLst>
                                    </p:anim>
                                    <p:anim calcmode="lin" valueType="num">
                                      <p:cBhvr>
                                        <p:cTn id="16" dur="1000"/>
                                        <p:tgtEl>
                                          <p:spTgt spid="6"/>
                                        </p:tgtEl>
                                        <p:attrNameLst>
                                          <p:attrName>style.rotation</p:attrName>
                                        </p:attrNameLst>
                                      </p:cBhvr>
                                      <p:tavLst>
                                        <p:tav tm="0">
                                          <p:val>
                                            <p:fltVal val="0"/>
                                          </p:val>
                                        </p:tav>
                                        <p:tav tm="100000">
                                          <p:val>
                                            <p:fltVal val="90"/>
                                          </p:val>
                                        </p:tav>
                                      </p:tavLst>
                                    </p:anim>
                                    <p:animEffect transition="out" filter="fade">
                                      <p:cBhvr>
                                        <p:cTn id="17" dur="1000"/>
                                        <p:tgtEl>
                                          <p:spTgt spid="6"/>
                                        </p:tgtEl>
                                      </p:cBhvr>
                                    </p:animEffect>
                                    <p:set>
                                      <p:cBhvr>
                                        <p:cTn id="18" dur="1" fill="hold">
                                          <p:stCondLst>
                                            <p:cond delay="999"/>
                                          </p:stCondLst>
                                        </p:cTn>
                                        <p:tgtEl>
                                          <p:spTgt spid="6"/>
                                        </p:tgtEl>
                                        <p:attrNameLst>
                                          <p:attrName>style.visibility</p:attrName>
                                        </p:attrNameLst>
                                      </p:cBhvr>
                                      <p:to>
                                        <p:strVal val="hidden"/>
                                      </p:to>
                                    </p:set>
                                  </p:childTnLst>
                                </p:cTn>
                              </p:par>
                            </p:childTnLst>
                          </p:cTn>
                        </p:par>
                      </p:childTnLst>
                    </p:cTn>
                  </p:par>
                  <p:par>
                    <p:cTn id="19" fill="hold">
                      <p:stCondLst>
                        <p:cond delay="indefinite"/>
                      </p:stCondLst>
                      <p:childTnLst>
                        <p:par>
                          <p:cTn id="20" fill="hold">
                            <p:stCondLst>
                              <p:cond delay="0"/>
                            </p:stCondLst>
                            <p:childTnLst>
                              <p:par>
                                <p:cTn id="21" presetID="31" presetClass="exit" presetSubtype="0" fill="hold" grpId="0" nodeType="clickEffect">
                                  <p:stCondLst>
                                    <p:cond delay="0"/>
                                  </p:stCondLst>
                                  <p:childTnLst>
                                    <p:anim calcmode="lin" valueType="num">
                                      <p:cBhvr>
                                        <p:cTn id="22" dur="1000"/>
                                        <p:tgtEl>
                                          <p:spTgt spid="7"/>
                                        </p:tgtEl>
                                        <p:attrNameLst>
                                          <p:attrName>ppt_w</p:attrName>
                                        </p:attrNameLst>
                                      </p:cBhvr>
                                      <p:tavLst>
                                        <p:tav tm="0">
                                          <p:val>
                                            <p:strVal val="ppt_w"/>
                                          </p:val>
                                        </p:tav>
                                        <p:tav tm="100000">
                                          <p:val>
                                            <p:fltVal val="0"/>
                                          </p:val>
                                        </p:tav>
                                      </p:tavLst>
                                    </p:anim>
                                    <p:anim calcmode="lin" valueType="num">
                                      <p:cBhvr>
                                        <p:cTn id="23" dur="1000"/>
                                        <p:tgtEl>
                                          <p:spTgt spid="7"/>
                                        </p:tgtEl>
                                        <p:attrNameLst>
                                          <p:attrName>ppt_h</p:attrName>
                                        </p:attrNameLst>
                                      </p:cBhvr>
                                      <p:tavLst>
                                        <p:tav tm="0">
                                          <p:val>
                                            <p:strVal val="ppt_h"/>
                                          </p:val>
                                        </p:tav>
                                        <p:tav tm="100000">
                                          <p:val>
                                            <p:fltVal val="0"/>
                                          </p:val>
                                        </p:tav>
                                      </p:tavLst>
                                    </p:anim>
                                    <p:anim calcmode="lin" valueType="num">
                                      <p:cBhvr>
                                        <p:cTn id="24" dur="1000"/>
                                        <p:tgtEl>
                                          <p:spTgt spid="7"/>
                                        </p:tgtEl>
                                        <p:attrNameLst>
                                          <p:attrName>style.rotation</p:attrName>
                                        </p:attrNameLst>
                                      </p:cBhvr>
                                      <p:tavLst>
                                        <p:tav tm="0">
                                          <p:val>
                                            <p:fltVal val="0"/>
                                          </p:val>
                                        </p:tav>
                                        <p:tav tm="100000">
                                          <p:val>
                                            <p:fltVal val="90"/>
                                          </p:val>
                                        </p:tav>
                                      </p:tavLst>
                                    </p:anim>
                                    <p:animEffect transition="out" filter="fade">
                                      <p:cBhvr>
                                        <p:cTn id="25" dur="1000"/>
                                        <p:tgtEl>
                                          <p:spTgt spid="7"/>
                                        </p:tgtEl>
                                      </p:cBhvr>
                                    </p:animEffect>
                                    <p:set>
                                      <p:cBhvr>
                                        <p:cTn id="26" dur="1" fill="hold">
                                          <p:stCondLst>
                                            <p:cond delay="999"/>
                                          </p:stCondLst>
                                        </p:cTn>
                                        <p:tgtEl>
                                          <p:spTgt spid="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CC6909B5-7102-463E-A661-BC796C7EC11D}"/>
              </a:ext>
            </a:extLst>
          </p:cNvPr>
          <p:cNvSpPr>
            <a:spLocks noGrp="1"/>
          </p:cNvSpPr>
          <p:nvPr>
            <p:ph type="title"/>
          </p:nvPr>
        </p:nvSpPr>
        <p:spPr/>
        <p:txBody>
          <a:bodyPr>
            <a:normAutofit/>
          </a:bodyPr>
          <a:lstStyle/>
          <a:p>
            <a:pPr algn="ctr"/>
            <a:r>
              <a:rPr lang="ru-RU" sz="32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Современные CASE-средства и их применение</a:t>
            </a:r>
          </a:p>
        </p:txBody>
      </p:sp>
      <p:sp>
        <p:nvSpPr>
          <p:cNvPr id="3" name="Объект 2">
            <a:extLst>
              <a:ext uri="{FF2B5EF4-FFF2-40B4-BE49-F238E27FC236}">
                <a16:creationId xmlns:a16="http://schemas.microsoft.com/office/drawing/2014/main" id="{C21A02CA-9CC4-4345-8D9D-24333EBA3E99}"/>
              </a:ext>
            </a:extLst>
          </p:cNvPr>
          <p:cNvSpPr>
            <a:spLocks noGrp="1"/>
          </p:cNvSpPr>
          <p:nvPr>
            <p:ph idx="1"/>
          </p:nvPr>
        </p:nvSpPr>
        <p:spPr/>
        <p:txBody>
          <a:bodyPr/>
          <a:lstStyle/>
          <a:p>
            <a:r>
              <a:rPr lang="ru-RU" sz="3600" b="1" dirty="0">
                <a:latin typeface="Times New Roman" panose="02020603050405020304" pitchFamily="18" charset="0"/>
                <a:cs typeface="Times New Roman" panose="02020603050405020304" pitchFamily="18" charset="0"/>
              </a:rPr>
              <a:t>Характеристика современных CASE-средств</a:t>
            </a:r>
          </a:p>
          <a:p>
            <a:r>
              <a:rPr lang="ru-RU" sz="3600" b="1" dirty="0">
                <a:latin typeface="Times New Roman" panose="02020603050405020304" pitchFamily="18" charset="0"/>
                <a:cs typeface="Times New Roman" panose="02020603050405020304" pitchFamily="18" charset="0"/>
              </a:rPr>
              <a:t>Классификация современных CASE-средств</a:t>
            </a:r>
            <a:endParaRPr lang="ru-RU" sz="3600" dirty="0">
              <a:latin typeface="Times New Roman" panose="02020603050405020304" pitchFamily="18" charset="0"/>
              <a:cs typeface="Times New Roman" panose="02020603050405020304" pitchFamily="18" charset="0"/>
            </a:endParaRPr>
          </a:p>
          <a:p>
            <a:endParaRPr lang="ru-RU" dirty="0"/>
          </a:p>
          <a:p>
            <a:endParaRPr lang="ru-RU" dirty="0"/>
          </a:p>
        </p:txBody>
      </p:sp>
    </p:spTree>
    <p:extLst>
      <p:ext uri="{BB962C8B-B14F-4D97-AF65-F5344CB8AC3E}">
        <p14:creationId xmlns:p14="http://schemas.microsoft.com/office/powerpoint/2010/main" val="316339393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a:extLst>
              <a:ext uri="{FF2B5EF4-FFF2-40B4-BE49-F238E27FC236}">
                <a16:creationId xmlns:a16="http://schemas.microsoft.com/office/drawing/2014/main" id="{829047EE-1885-4C20-B328-B693B2917CB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1520" y="476672"/>
            <a:ext cx="6829425" cy="5143500"/>
          </a:xfrm>
          <a:prstGeom prst="rect">
            <a:avLst/>
          </a:prstGeom>
        </p:spPr>
      </p:pic>
    </p:spTree>
    <p:extLst>
      <p:ext uri="{BB962C8B-B14F-4D97-AF65-F5344CB8AC3E}">
        <p14:creationId xmlns:p14="http://schemas.microsoft.com/office/powerpoint/2010/main" val="1488578105"/>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921F2D1A-DC54-4946-9D83-BB82E1780F6A}"/>
              </a:ext>
            </a:extLst>
          </p:cNvPr>
          <p:cNvSpPr>
            <a:spLocks noGrp="1"/>
          </p:cNvSpPr>
          <p:nvPr>
            <p:ph type="title"/>
          </p:nvPr>
        </p:nvSpPr>
        <p:spPr>
          <a:xfrm>
            <a:off x="539552" y="281645"/>
            <a:ext cx="6347713" cy="1320800"/>
          </a:xfrm>
        </p:spPr>
        <p:txBody>
          <a:bodyPr>
            <a:normAutofit fontScale="90000"/>
          </a:bodyPr>
          <a:lstStyle/>
          <a:p>
            <a:pPr algn="ctr"/>
            <a:r>
              <a:rPr lang="ru-RU"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Характеристика современных CASE-средств</a:t>
            </a:r>
            <a:br>
              <a:rPr lang="ru-RU" b="1" dirty="0">
                <a:latin typeface="Times New Roman" panose="02020603050405020304" pitchFamily="18" charset="0"/>
                <a:cs typeface="Times New Roman" panose="02020603050405020304" pitchFamily="18" charset="0"/>
              </a:rPr>
            </a:br>
            <a:endParaRPr lang="ru-RU" dirty="0"/>
          </a:p>
        </p:txBody>
      </p:sp>
      <p:sp>
        <p:nvSpPr>
          <p:cNvPr id="3" name="Объект 2">
            <a:extLst>
              <a:ext uri="{FF2B5EF4-FFF2-40B4-BE49-F238E27FC236}">
                <a16:creationId xmlns:a16="http://schemas.microsoft.com/office/drawing/2014/main" id="{FFC420AB-AC85-4AA8-ABBE-8353C27DD657}"/>
              </a:ext>
            </a:extLst>
          </p:cNvPr>
          <p:cNvSpPr>
            <a:spLocks noGrp="1"/>
          </p:cNvSpPr>
          <p:nvPr>
            <p:ph idx="1"/>
          </p:nvPr>
        </p:nvSpPr>
        <p:spPr>
          <a:xfrm>
            <a:off x="179512" y="1628800"/>
            <a:ext cx="7560840" cy="4752528"/>
          </a:xfrm>
        </p:spPr>
        <p:txBody>
          <a:bodyPr>
            <a:normAutofit fontScale="85000" lnSpcReduction="20000"/>
          </a:bodyPr>
          <a:lstStyle/>
          <a:p>
            <a:pPr algn="just"/>
            <a:r>
              <a:rPr lang="ru-RU" sz="1400" dirty="0">
                <a:latin typeface="Times New Roman" panose="02020603050405020304" pitchFamily="18" charset="0"/>
                <a:cs typeface="Times New Roman" panose="02020603050405020304" pitchFamily="18" charset="0"/>
              </a:rPr>
              <a:t>		</a:t>
            </a:r>
            <a:r>
              <a:rPr lang="ru-RU" sz="1900" dirty="0">
                <a:latin typeface="Times New Roman" panose="02020603050405020304" pitchFamily="18" charset="0"/>
                <a:cs typeface="Times New Roman" panose="02020603050405020304" pitchFamily="18" charset="0"/>
              </a:rPr>
              <a:t>Современные CASE-средства охватывают обширную область поддержки многочисленных технологий проектирования ИС: от простых средств анализа и документирования до полномасштабных средств автоматизации, покрывающих весь жизненный цикл ПО. В разряд CASE-средств попадают как относительно дешевые системы для персональных компьютеров с весьма ограниченными возможностями, так и дорогостоящие системы для неоднородных вычислительных платформ и операционных сред. Современный рынок программных средств насчитывает около 300 различных CASE-средств, наиболее мощные из которых так или иначе используются практически всеми ведущими западными фирмами. </a:t>
            </a:r>
          </a:p>
          <a:p>
            <a:pPr marL="0" indent="0">
              <a:buNone/>
            </a:pPr>
            <a:r>
              <a:rPr lang="ru-RU" sz="1900" dirty="0">
                <a:latin typeface="Times New Roman" panose="02020603050405020304" pitchFamily="18" charset="0"/>
                <a:cs typeface="Times New Roman" panose="02020603050405020304" pitchFamily="18" charset="0"/>
              </a:rPr>
              <a:t>                  </a:t>
            </a:r>
            <a:r>
              <a:rPr lang="ru-RU" sz="1900" b="1" u="sng" dirty="0">
                <a:solidFill>
                  <a:schemeClr val="accent2"/>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Появлению CASE-технологии способствовали и такие факторы, как:</a:t>
            </a:r>
          </a:p>
          <a:p>
            <a:pPr>
              <a:buFont typeface="Wingdings" panose="05000000000000000000" pitchFamily="2" charset="2"/>
              <a:buChar char="Ø"/>
            </a:pPr>
            <a:r>
              <a:rPr lang="ru-RU" sz="1900" dirty="0">
                <a:latin typeface="Times New Roman" panose="02020603050405020304" pitchFamily="18" charset="0"/>
                <a:cs typeface="Times New Roman" panose="02020603050405020304" pitchFamily="18" charset="0"/>
              </a:rPr>
              <a:t>подготовка аналитиков и программистов, восприимчивых к концепциям модульного и структурного программирования;</a:t>
            </a:r>
          </a:p>
          <a:p>
            <a:pPr>
              <a:buFont typeface="Wingdings" panose="05000000000000000000" pitchFamily="2" charset="2"/>
              <a:buChar char="Ø"/>
            </a:pPr>
            <a:r>
              <a:rPr lang="ru-RU" sz="1900" dirty="0">
                <a:latin typeface="Times New Roman" panose="02020603050405020304" pitchFamily="18" charset="0"/>
                <a:cs typeface="Times New Roman" panose="02020603050405020304" pitchFamily="18" charset="0"/>
              </a:rPr>
              <a:t>широкое внедрение и постоянный рост производительности компьютеров, позволившие использовать эффективные графические средства и автоматизировать большинство этапов проектирования;</a:t>
            </a:r>
          </a:p>
          <a:p>
            <a:pPr>
              <a:buFont typeface="Wingdings" panose="05000000000000000000" pitchFamily="2" charset="2"/>
              <a:buChar char="Ø"/>
            </a:pPr>
            <a:r>
              <a:rPr lang="ru-RU" sz="1900" dirty="0">
                <a:latin typeface="Times New Roman" panose="02020603050405020304" pitchFamily="18" charset="0"/>
                <a:cs typeface="Times New Roman" panose="02020603050405020304" pitchFamily="18" charset="0"/>
              </a:rPr>
              <a:t>внедрение сетевой технологии, предоставившей возможность объединения усилий отдельных исполнителей в единый процесс проектирования путем использования разделяемой базы данных, содержащей необходимую информацию о проекте.</a:t>
            </a:r>
          </a:p>
          <a:p>
            <a:pPr marL="0" indent="0" algn="just">
              <a:buNone/>
            </a:pPr>
            <a:endParaRPr lang="ru-RU" sz="1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869781549"/>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875E4D0E-AF02-4606-9255-7AB9E3924FDE}"/>
              </a:ext>
            </a:extLst>
          </p:cNvPr>
          <p:cNvSpPr txBox="1"/>
          <p:nvPr/>
        </p:nvSpPr>
        <p:spPr>
          <a:xfrm>
            <a:off x="251520" y="692696"/>
            <a:ext cx="8352927" cy="4801314"/>
          </a:xfrm>
          <a:prstGeom prst="rect">
            <a:avLst/>
          </a:prstGeom>
          <a:noFill/>
        </p:spPr>
        <p:txBody>
          <a:bodyPr wrap="square" rtlCol="0">
            <a:spAutoFit/>
          </a:bodyPr>
          <a:lstStyle/>
          <a:p>
            <a:pPr algn="ctr"/>
            <a:r>
              <a:rPr lang="ru-RU" dirty="0"/>
              <a:t>		</a:t>
            </a:r>
          </a:p>
          <a:p>
            <a:r>
              <a:rPr lang="ru-RU" dirty="0">
                <a:latin typeface="Times New Roman" panose="02020603050405020304" pitchFamily="18" charset="0"/>
                <a:cs typeface="Times New Roman" panose="02020603050405020304" pitchFamily="18" charset="0"/>
              </a:rPr>
              <a:t>	Полный комплекс CASE-средств, обеспечивающий поддержку жизненного цикла ПО, содержит следующие компоненты:</a:t>
            </a:r>
          </a:p>
          <a:p>
            <a:pPr marL="342900" lvl="0" indent="-342900" algn="just">
              <a:buFont typeface="+mj-lt"/>
              <a:buAutoNum type="arabicPeriod"/>
            </a:pPr>
            <a:r>
              <a:rPr lang="ru-RU" b="1" i="1" dirty="0">
                <a:latin typeface="Times New Roman" panose="02020603050405020304" pitchFamily="18" charset="0"/>
                <a:cs typeface="Times New Roman" panose="02020603050405020304" pitchFamily="18" charset="0"/>
              </a:rPr>
              <a:t>репозиторий, являющийся основой CASE-средства</a:t>
            </a:r>
            <a:r>
              <a:rPr lang="ru-RU" dirty="0">
                <a:latin typeface="Times New Roman" panose="02020603050405020304" pitchFamily="18" charset="0"/>
                <a:cs typeface="Times New Roman" panose="02020603050405020304" pitchFamily="18" charset="0"/>
              </a:rPr>
              <a:t>. Он должен обеспечивать хранение версий проекта и его отдельных компонентов, синхронизацию поступления информации от различных разработчиков при групповой разработке, контроль метаданных на полноту и непротиворечивость; </a:t>
            </a:r>
          </a:p>
          <a:p>
            <a:pPr marL="342900" lvl="0" indent="-342900" algn="just">
              <a:buFont typeface="+mj-lt"/>
              <a:buAutoNum type="arabicPeriod"/>
            </a:pPr>
            <a:r>
              <a:rPr lang="ru-RU" b="1" i="1" dirty="0">
                <a:latin typeface="Times New Roman" panose="02020603050405020304" pitchFamily="18" charset="0"/>
                <a:cs typeface="Times New Roman" panose="02020603050405020304" pitchFamily="18" charset="0"/>
              </a:rPr>
              <a:t>графические средства анализа и проектирования</a:t>
            </a:r>
            <a:r>
              <a:rPr lang="ru-RU" dirty="0">
                <a:latin typeface="Times New Roman" panose="02020603050405020304" pitchFamily="18" charset="0"/>
                <a:cs typeface="Times New Roman" panose="02020603050405020304" pitchFamily="18" charset="0"/>
              </a:rPr>
              <a:t>, обеспечивающие создание и редактирование иерархически связанных диаграмм (потоков данных, "сущность-связь" и др.), образующих модели ИС;  </a:t>
            </a:r>
          </a:p>
          <a:p>
            <a:pPr marL="342900" lvl="0" indent="-342900" algn="just">
              <a:buFont typeface="+mj-lt"/>
              <a:buAutoNum type="arabicPeriod"/>
            </a:pPr>
            <a:r>
              <a:rPr lang="ru-RU" b="1" i="1" dirty="0">
                <a:latin typeface="Times New Roman" panose="02020603050405020304" pitchFamily="18" charset="0"/>
                <a:cs typeface="Times New Roman" panose="02020603050405020304" pitchFamily="18" charset="0"/>
              </a:rPr>
              <a:t>средства разработки приложений</a:t>
            </a:r>
            <a:r>
              <a:rPr lang="ru-RU" dirty="0">
                <a:latin typeface="Times New Roman" panose="02020603050405020304" pitchFamily="18" charset="0"/>
                <a:cs typeface="Times New Roman" panose="02020603050405020304" pitchFamily="18" charset="0"/>
              </a:rPr>
              <a:t>, включая языки 4GL и генераторы кодов; </a:t>
            </a:r>
          </a:p>
          <a:p>
            <a:pPr marL="342900" lvl="0" indent="-342900" algn="just">
              <a:buFont typeface="+mj-lt"/>
              <a:buAutoNum type="arabicPeriod"/>
            </a:pPr>
            <a:r>
              <a:rPr lang="ru-RU" b="1" i="1" dirty="0">
                <a:latin typeface="Times New Roman" panose="02020603050405020304" pitchFamily="18" charset="0"/>
                <a:cs typeface="Times New Roman" panose="02020603050405020304" pitchFamily="18" charset="0"/>
              </a:rPr>
              <a:t>средства конфигурационного управления</a:t>
            </a:r>
            <a:r>
              <a:rPr lang="ru-RU" dirty="0">
                <a:latin typeface="Times New Roman" panose="02020603050405020304" pitchFamily="18" charset="0"/>
                <a:cs typeface="Times New Roman" panose="02020603050405020304" pitchFamily="18" charset="0"/>
              </a:rPr>
              <a:t>;  </a:t>
            </a:r>
          </a:p>
          <a:p>
            <a:pPr marL="342900" lvl="0" indent="-342900" algn="just">
              <a:buFont typeface="+mj-lt"/>
              <a:buAutoNum type="arabicPeriod"/>
            </a:pPr>
            <a:r>
              <a:rPr lang="ru-RU" b="1" i="1" dirty="0">
                <a:latin typeface="Times New Roman" panose="02020603050405020304" pitchFamily="18" charset="0"/>
                <a:cs typeface="Times New Roman" panose="02020603050405020304" pitchFamily="18" charset="0"/>
              </a:rPr>
              <a:t>средства документирования</a:t>
            </a:r>
            <a:r>
              <a:rPr lang="ru-RU" dirty="0">
                <a:latin typeface="Times New Roman" panose="02020603050405020304" pitchFamily="18" charset="0"/>
                <a:cs typeface="Times New Roman" panose="02020603050405020304" pitchFamily="18" charset="0"/>
              </a:rPr>
              <a:t>; </a:t>
            </a:r>
          </a:p>
          <a:p>
            <a:pPr marL="342900" lvl="0" indent="-342900" algn="just">
              <a:buFont typeface="+mj-lt"/>
              <a:buAutoNum type="arabicPeriod"/>
            </a:pPr>
            <a:r>
              <a:rPr lang="ru-RU" b="1" i="1" dirty="0">
                <a:latin typeface="Times New Roman" panose="02020603050405020304" pitchFamily="18" charset="0"/>
                <a:cs typeface="Times New Roman" panose="02020603050405020304" pitchFamily="18" charset="0"/>
              </a:rPr>
              <a:t>средства тестирования; </a:t>
            </a:r>
          </a:p>
          <a:p>
            <a:pPr marL="342900" lvl="0" indent="-342900" algn="just">
              <a:buFont typeface="+mj-lt"/>
              <a:buAutoNum type="arabicPeriod"/>
            </a:pPr>
            <a:r>
              <a:rPr lang="ru-RU" b="1" i="1" dirty="0">
                <a:latin typeface="Times New Roman" panose="02020603050405020304" pitchFamily="18" charset="0"/>
                <a:cs typeface="Times New Roman" panose="02020603050405020304" pitchFamily="18" charset="0"/>
              </a:rPr>
              <a:t>средства управления проектом;  </a:t>
            </a:r>
          </a:p>
          <a:p>
            <a:pPr marL="342900" lvl="0" indent="-342900" algn="just">
              <a:buFont typeface="+mj-lt"/>
              <a:buAutoNum type="arabicPeriod"/>
            </a:pPr>
            <a:r>
              <a:rPr lang="ru-RU" b="1" i="1" dirty="0">
                <a:latin typeface="Times New Roman" panose="02020603050405020304" pitchFamily="18" charset="0"/>
                <a:cs typeface="Times New Roman" panose="02020603050405020304" pitchFamily="18" charset="0"/>
              </a:rPr>
              <a:t>средства реинжиниринга</a:t>
            </a:r>
            <a:r>
              <a:rPr lang="ru-RU" dirty="0">
                <a:latin typeface="Times New Roman" panose="02020603050405020304" pitchFamily="18" charset="0"/>
                <a:cs typeface="Times New Roman" panose="02020603050405020304" pitchFamily="18" charset="0"/>
              </a:rPr>
              <a:t>. </a:t>
            </a:r>
          </a:p>
          <a:p>
            <a:endParaRPr lang="ru-RU" dirty="0"/>
          </a:p>
        </p:txBody>
      </p:sp>
    </p:spTree>
    <p:extLst>
      <p:ext uri="{BB962C8B-B14F-4D97-AF65-F5344CB8AC3E}">
        <p14:creationId xmlns:p14="http://schemas.microsoft.com/office/powerpoint/2010/main" val="185312562"/>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1B277769-B410-4FDC-9252-410A4CE32410}"/>
              </a:ext>
            </a:extLst>
          </p:cNvPr>
          <p:cNvSpPr txBox="1"/>
          <p:nvPr/>
        </p:nvSpPr>
        <p:spPr>
          <a:xfrm>
            <a:off x="242071" y="1085236"/>
            <a:ext cx="7092280" cy="4062651"/>
          </a:xfrm>
          <a:prstGeom prst="rect">
            <a:avLst/>
          </a:prstGeom>
          <a:noFill/>
        </p:spPr>
        <p:txBody>
          <a:bodyPr wrap="square" rtlCol="0">
            <a:spAutoFit/>
          </a:bodyPr>
          <a:lstStyle/>
          <a:p>
            <a:pPr algn="just"/>
            <a:r>
              <a:rPr lang="ru-RU" dirty="0"/>
              <a:t>		</a:t>
            </a:r>
            <a:r>
              <a:rPr lang="ru-RU" sz="2000" dirty="0">
                <a:latin typeface="Times New Roman" panose="02020603050405020304" pitchFamily="18" charset="0"/>
                <a:cs typeface="Times New Roman" panose="02020603050405020304" pitchFamily="18" charset="0"/>
              </a:rPr>
              <a:t>Все современные CASE-средства могут быть классифицированы в основном по типам и категориям. </a:t>
            </a:r>
          </a:p>
          <a:p>
            <a:pPr algn="just"/>
            <a:r>
              <a:rPr lang="ru-RU" sz="2000" b="1" dirty="0">
                <a:latin typeface="Times New Roman" panose="02020603050405020304" pitchFamily="18" charset="0"/>
                <a:cs typeface="Times New Roman" panose="02020603050405020304" pitchFamily="18" charset="0"/>
              </a:rPr>
              <a:t>Классификация по типам </a:t>
            </a:r>
            <a:r>
              <a:rPr lang="ru-RU" sz="2000" dirty="0">
                <a:latin typeface="Times New Roman" panose="02020603050405020304" pitchFamily="18" charset="0"/>
                <a:cs typeface="Times New Roman" panose="02020603050405020304" pitchFamily="18" charset="0"/>
              </a:rPr>
              <a:t>отражает функциональную ориентацию CASE-средств на те или иные процессы ЖЦ.</a:t>
            </a:r>
          </a:p>
          <a:p>
            <a:pPr algn="just"/>
            <a:r>
              <a:rPr lang="ru-RU" sz="2000" b="1" dirty="0">
                <a:latin typeface="Times New Roman" panose="02020603050405020304" pitchFamily="18" charset="0"/>
                <a:cs typeface="Times New Roman" panose="02020603050405020304" pitchFamily="18" charset="0"/>
              </a:rPr>
              <a:t>Классификация по категориям </a:t>
            </a:r>
            <a:r>
              <a:rPr lang="ru-RU" sz="2000" dirty="0">
                <a:latin typeface="Times New Roman" panose="02020603050405020304" pitchFamily="18" charset="0"/>
                <a:cs typeface="Times New Roman" panose="02020603050405020304" pitchFamily="18" charset="0"/>
              </a:rPr>
              <a:t>определяет степень интегрированности по выполняемым функциям и включает отдельные локальные средства, решающие небольшие автономные задачи (</a:t>
            </a:r>
            <a:r>
              <a:rPr lang="ru-RU" sz="2000" dirty="0" err="1">
                <a:latin typeface="Times New Roman" panose="02020603050405020304" pitchFamily="18" charset="0"/>
                <a:cs typeface="Times New Roman" panose="02020603050405020304" pitchFamily="18" charset="0"/>
              </a:rPr>
              <a:t>tools</a:t>
            </a:r>
            <a:r>
              <a:rPr lang="ru-RU" sz="2000" dirty="0">
                <a:latin typeface="Times New Roman" panose="02020603050405020304" pitchFamily="18" charset="0"/>
                <a:cs typeface="Times New Roman" panose="02020603050405020304" pitchFamily="18" charset="0"/>
              </a:rPr>
              <a:t>), набор частично интегрированных средств, охватывающих большинство этапов жизненного цикла ИС (</a:t>
            </a:r>
            <a:r>
              <a:rPr lang="ru-RU" sz="2000" dirty="0" err="1">
                <a:latin typeface="Times New Roman" panose="02020603050405020304" pitchFamily="18" charset="0"/>
                <a:cs typeface="Times New Roman" panose="02020603050405020304" pitchFamily="18" charset="0"/>
              </a:rPr>
              <a:t>toolkit</a:t>
            </a:r>
            <a:r>
              <a:rPr lang="ru-RU" sz="2000" dirty="0">
                <a:latin typeface="Times New Roman" panose="02020603050405020304" pitchFamily="18" charset="0"/>
                <a:cs typeface="Times New Roman" panose="02020603050405020304" pitchFamily="18" charset="0"/>
              </a:rPr>
              <a:t>) и полностью интегрированные средства,</a:t>
            </a:r>
          </a:p>
          <a:p>
            <a:pPr algn="just"/>
            <a:r>
              <a:rPr lang="ru-RU" sz="2000" dirty="0">
                <a:latin typeface="Times New Roman" panose="02020603050405020304" pitchFamily="18" charset="0"/>
                <a:cs typeface="Times New Roman" panose="02020603050405020304" pitchFamily="18" charset="0"/>
              </a:rPr>
              <a:t> поддерживающие весь ЖЦ ИС и связанные общим репозиторием. </a:t>
            </a:r>
          </a:p>
          <a:p>
            <a:endParaRPr lang="ru-RU" dirty="0"/>
          </a:p>
        </p:txBody>
      </p:sp>
      <p:sp>
        <p:nvSpPr>
          <p:cNvPr id="3" name="TextBox 2">
            <a:extLst>
              <a:ext uri="{FF2B5EF4-FFF2-40B4-BE49-F238E27FC236}">
                <a16:creationId xmlns:a16="http://schemas.microsoft.com/office/drawing/2014/main" id="{2CE4276A-49D2-4BCF-826B-5DBA1B55A362}"/>
              </a:ext>
            </a:extLst>
          </p:cNvPr>
          <p:cNvSpPr txBox="1"/>
          <p:nvPr/>
        </p:nvSpPr>
        <p:spPr>
          <a:xfrm>
            <a:off x="262426" y="5017787"/>
            <a:ext cx="7463262" cy="1477328"/>
          </a:xfrm>
          <a:prstGeom prst="rect">
            <a:avLst/>
          </a:prstGeom>
          <a:noFill/>
        </p:spPr>
        <p:txBody>
          <a:bodyPr wrap="none" rtlCol="0">
            <a:spAutoFit/>
          </a:bodyPr>
          <a:lstStyle/>
          <a:p>
            <a:pPr algn="ctr"/>
            <a:r>
              <a:rPr lang="ru-RU" b="1" i="1" u="sng" dirty="0">
                <a:latin typeface="Times New Roman" panose="02020603050405020304" pitchFamily="18" charset="0"/>
                <a:cs typeface="Times New Roman" panose="02020603050405020304" pitchFamily="18" charset="0"/>
              </a:rPr>
              <a:t>CASE-средства можно классифицировать по следующим признакам</a:t>
            </a:r>
            <a:r>
              <a:rPr lang="ru-RU" dirty="0">
                <a:latin typeface="Times New Roman" panose="02020603050405020304" pitchFamily="18" charset="0"/>
                <a:cs typeface="Times New Roman" panose="02020603050405020304" pitchFamily="18" charset="0"/>
              </a:rPr>
              <a:t>:  </a:t>
            </a:r>
          </a:p>
          <a:p>
            <a:pPr marL="285750" lvl="0" indent="-285750">
              <a:buFont typeface="Wingdings" panose="05000000000000000000" pitchFamily="2" charset="2"/>
              <a:buChar char="§"/>
            </a:pPr>
            <a:r>
              <a:rPr lang="ru-RU" dirty="0">
                <a:latin typeface="Times New Roman" panose="02020603050405020304" pitchFamily="18" charset="0"/>
                <a:cs typeface="Times New Roman" panose="02020603050405020304" pitchFamily="18" charset="0"/>
              </a:rPr>
              <a:t>применяемым методологиям и моделям систем и БД; </a:t>
            </a:r>
          </a:p>
          <a:p>
            <a:pPr marL="285750" lvl="0" indent="-285750">
              <a:buFont typeface="Wingdings" panose="05000000000000000000" pitchFamily="2" charset="2"/>
              <a:buChar char="§"/>
            </a:pPr>
            <a:r>
              <a:rPr lang="ru-RU" dirty="0">
                <a:latin typeface="Times New Roman" panose="02020603050405020304" pitchFamily="18" charset="0"/>
                <a:cs typeface="Times New Roman" panose="02020603050405020304" pitchFamily="18" charset="0"/>
              </a:rPr>
              <a:t>степени интегрированности с СУБД; </a:t>
            </a:r>
          </a:p>
          <a:p>
            <a:pPr marL="285750" lvl="0" indent="-285750">
              <a:buFont typeface="Wingdings" panose="05000000000000000000" pitchFamily="2" charset="2"/>
              <a:buChar char="§"/>
            </a:pPr>
            <a:r>
              <a:rPr lang="ru-RU" dirty="0">
                <a:latin typeface="Times New Roman" panose="02020603050405020304" pitchFamily="18" charset="0"/>
                <a:cs typeface="Times New Roman" panose="02020603050405020304" pitchFamily="18" charset="0"/>
              </a:rPr>
              <a:t>доступным платформам. </a:t>
            </a:r>
          </a:p>
          <a:p>
            <a:endParaRPr lang="ru-RU" dirty="0"/>
          </a:p>
        </p:txBody>
      </p:sp>
      <p:sp>
        <p:nvSpPr>
          <p:cNvPr id="4" name="TextBox 3">
            <a:extLst>
              <a:ext uri="{FF2B5EF4-FFF2-40B4-BE49-F238E27FC236}">
                <a16:creationId xmlns:a16="http://schemas.microsoft.com/office/drawing/2014/main" id="{3A932986-0BBF-4D5C-95CD-B3B0180E8CDD}"/>
              </a:ext>
            </a:extLst>
          </p:cNvPr>
          <p:cNvSpPr txBox="1"/>
          <p:nvPr/>
        </p:nvSpPr>
        <p:spPr>
          <a:xfrm>
            <a:off x="262426" y="476672"/>
            <a:ext cx="7435177" cy="800219"/>
          </a:xfrm>
          <a:prstGeom prst="rect">
            <a:avLst/>
          </a:prstGeom>
          <a:noFill/>
        </p:spPr>
        <p:txBody>
          <a:bodyPr wrap="none" rtlCol="0">
            <a:spAutoFit/>
          </a:bodyPr>
          <a:lstStyle/>
          <a:p>
            <a:r>
              <a:rPr lang="ru-RU" sz="2800" b="1" dirty="0">
                <a:solidFill>
                  <a:schemeClr val="accent2"/>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Классификация современных CASE-средств</a:t>
            </a:r>
          </a:p>
          <a:p>
            <a:endParaRPr lang="ru-RU" dirty="0"/>
          </a:p>
        </p:txBody>
      </p:sp>
    </p:spTree>
    <p:extLst>
      <p:ext uri="{BB962C8B-B14F-4D97-AF65-F5344CB8AC3E}">
        <p14:creationId xmlns:p14="http://schemas.microsoft.com/office/powerpoint/2010/main" val="312508973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racture"/>
      </p:transition>
    </mc:Choice>
    <mc:Fallback xmlns="">
      <p:transition spd="slow">
        <p:fade/>
      </p:transition>
    </mc:Fallback>
  </mc:AlternateContent>
</p:sld>
</file>

<file path=ppt/theme/theme1.xml><?xml version="1.0" encoding="utf-8"?>
<a:theme xmlns:a="http://schemas.openxmlformats.org/drawingml/2006/main" name="Аспект">
  <a:themeElements>
    <a:clrScheme name="Аспект">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Аспект">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Аспект">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974</TotalTime>
  <Words>1980</Words>
  <Application>Microsoft Office PowerPoint</Application>
  <PresentationFormat>Экран (4:3)</PresentationFormat>
  <Paragraphs>124</Paragraphs>
  <Slides>19</Slides>
  <Notes>0</Notes>
  <HiddenSlides>0</HiddenSlides>
  <MMClips>1</MMClips>
  <ScaleCrop>false</ScaleCrop>
  <HeadingPairs>
    <vt:vector size="6" baseType="variant">
      <vt:variant>
        <vt:lpstr>Использованные шрифты</vt:lpstr>
      </vt:variant>
      <vt:variant>
        <vt:i4>5</vt:i4>
      </vt:variant>
      <vt:variant>
        <vt:lpstr>Тема</vt:lpstr>
      </vt:variant>
      <vt:variant>
        <vt:i4>1</vt:i4>
      </vt:variant>
      <vt:variant>
        <vt:lpstr>Заголовки слайдов</vt:lpstr>
      </vt:variant>
      <vt:variant>
        <vt:i4>19</vt:i4>
      </vt:variant>
    </vt:vector>
  </HeadingPairs>
  <TitlesOfParts>
    <vt:vector size="25" baseType="lpstr">
      <vt:lpstr>Arial</vt:lpstr>
      <vt:lpstr>Times New Roman</vt:lpstr>
      <vt:lpstr>Trebuchet MS</vt:lpstr>
      <vt:lpstr>Wingdings</vt:lpstr>
      <vt:lpstr>Wingdings 3</vt:lpstr>
      <vt:lpstr>Аспект</vt:lpstr>
      <vt:lpstr>Дисциплина: Инструментальные средства разработки программного обеспечения</vt:lpstr>
      <vt:lpstr>    </vt:lpstr>
      <vt:lpstr>Вопросы</vt:lpstr>
      <vt:lpstr>  Вопросы</vt:lpstr>
      <vt:lpstr>Современные CASE-средства и их применение</vt:lpstr>
      <vt:lpstr>Презентация PowerPoint</vt:lpstr>
      <vt:lpstr>Характеристика современных CASE-средств </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Hewlett-Packard Company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1</dc:creator>
  <cp:lastModifiedBy>Владимировна Оксана</cp:lastModifiedBy>
  <cp:revision>57</cp:revision>
  <dcterms:created xsi:type="dcterms:W3CDTF">2019-02-12T17:50:17Z</dcterms:created>
  <dcterms:modified xsi:type="dcterms:W3CDTF">2021-11-11T12:40:55Z</dcterms:modified>
</cp:coreProperties>
</file>