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431" y="404664"/>
            <a:ext cx="6347714" cy="1320800"/>
          </a:xfrm>
        </p:spPr>
        <p:txBody>
          <a:bodyPr>
            <a:normAutofit/>
          </a:bodyPr>
          <a:lstStyle/>
          <a:p>
            <a:pPr algn="ctr"/>
            <a:r>
              <a:rPr lang="ru-RU" sz="2220" b="1" dirty="0">
                <a:solidFill>
                  <a:schemeClr val="accent2"/>
                </a:solidFill>
              </a:rPr>
              <a:t>Республика Бурятия</a:t>
            </a:r>
            <a:br>
              <a:rPr lang="ru-RU" sz="2220" b="1" dirty="0">
                <a:solidFill>
                  <a:schemeClr val="accent2"/>
                </a:solidFill>
              </a:rPr>
            </a:br>
            <a:r>
              <a:rPr lang="ru-RU" sz="2220" b="1" dirty="0">
                <a:solidFill>
                  <a:schemeClr val="accent2"/>
                </a:solidFill>
              </a:rPr>
              <a:t>МБОУ “Нижнесаянтуйская СОШ”</a:t>
            </a:r>
            <a:br>
              <a:rPr lang="ru-RU" sz="2220" b="1" dirty="0">
                <a:solidFill>
                  <a:schemeClr val="accent2"/>
                </a:solidFill>
              </a:rPr>
            </a:br>
            <a:endParaRPr lang="ru-RU" sz="222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772053" y="5373464"/>
            <a:ext cx="6300192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Выполнила: ученица 7а </a:t>
            </a:r>
            <a:r>
              <a:rPr lang="ru-RU" dirty="0" err="1" smtClean="0">
                <a:solidFill>
                  <a:schemeClr val="tx1"/>
                </a:solidFill>
              </a:rPr>
              <a:t>Жадамбаева</a:t>
            </a:r>
            <a:r>
              <a:rPr lang="ru-RU" dirty="0" smtClean="0">
                <a:solidFill>
                  <a:schemeClr val="tx1"/>
                </a:solidFill>
              </a:rPr>
              <a:t> Валентина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Руководитель: Хайдакова Туяна Гонгоровна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440" y="2637155"/>
            <a:ext cx="4476750" cy="2573020"/>
          </a:xfrm>
        </p:spPr>
      </p:pic>
      <p:sp>
        <p:nvSpPr>
          <p:cNvPr id="3" name="Text Box 2"/>
          <p:cNvSpPr txBox="1"/>
          <p:nvPr/>
        </p:nvSpPr>
        <p:spPr>
          <a:xfrm>
            <a:off x="836930" y="1917065"/>
            <a:ext cx="74695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ru-RU" sz="2400" b="1" dirty="0">
                <a:solidFill>
                  <a:schemeClr val="accent2"/>
                </a:solidFill>
                <a:sym typeface="+mn-ea"/>
              </a:rPr>
              <a:t>Моя малая Родина – </a:t>
            </a:r>
            <a:r>
              <a:rPr lang="ru-RU" sz="2400" b="1" dirty="0" err="1">
                <a:solidFill>
                  <a:schemeClr val="accent2"/>
                </a:solidFill>
                <a:sym typeface="+mn-ea"/>
              </a:rPr>
              <a:t>с.Боргой</a:t>
            </a:r>
            <a:r>
              <a:rPr lang="ru-RU" sz="2400" b="1" dirty="0">
                <a:solidFill>
                  <a:schemeClr val="accent2"/>
                </a:solidFill>
                <a:sym typeface="+mn-ea"/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  <a:sym typeface="+mn-ea"/>
              </a:rPr>
              <a:t>Джидинский</a:t>
            </a:r>
            <a:r>
              <a:rPr lang="ru-RU" sz="2400" b="1" dirty="0">
                <a:solidFill>
                  <a:schemeClr val="accent2"/>
                </a:solidFill>
                <a:sym typeface="+mn-ea"/>
              </a:rPr>
              <a:t> район</a:t>
            </a:r>
            <a:endParaRPr lang="ru-RU" altLang="en-US" sz="2400" dirty="0"/>
          </a:p>
        </p:txBody>
      </p:sp>
      <p:sp>
        <p:nvSpPr>
          <p:cNvPr id="8" name="Text Box 7"/>
          <p:cNvSpPr txBox="1"/>
          <p:nvPr/>
        </p:nvSpPr>
        <p:spPr>
          <a:xfrm>
            <a:off x="4572000" y="6309360"/>
            <a:ext cx="830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ru-RU" altLang="en-US"/>
              <a:t>2022 г</a:t>
            </a:r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04856" cy="2088232"/>
          </a:xfrm>
        </p:spPr>
        <p:txBody>
          <a:bodyPr>
            <a:noAutofit/>
          </a:bodyPr>
          <a:lstStyle/>
          <a:p>
            <a:pPr fontAlgn="t"/>
            <a:r>
              <a:rPr lang="ru-RU" sz="2000" b="1" dirty="0" smtClean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села происходит от бурятского слова «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«серый».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i="1" dirty="0" err="1" smtClean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Боргой</a:t>
            </a:r>
            <a:r>
              <a:rPr lang="ru-RU" sz="2000" b="1" i="1" dirty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 село в </a:t>
            </a:r>
            <a:r>
              <a:rPr lang="ru-RU" sz="2000" b="1" i="1" dirty="0" err="1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Джидинском</a:t>
            </a:r>
            <a:r>
              <a:rPr lang="ru-RU" sz="2000" b="1" i="1" dirty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 Бурятии. Административный центр </a:t>
            </a:r>
            <a:r>
              <a:rPr lang="ru-RU" sz="2000" b="1" i="1" dirty="0" err="1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Боргойского</a:t>
            </a:r>
            <a:r>
              <a:rPr lang="ru-RU" sz="2000" b="1" i="1" dirty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поселения</a:t>
            </a:r>
            <a:br>
              <a:rPr lang="ru-RU" sz="2000" i="1" dirty="0">
                <a:solidFill>
                  <a:srgbClr val="564B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Боргой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в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Джидинской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долине, на автотрассе Петропавловка-Улан-Удэ, в 200 км от столицы республики города Улан-Удэ. </a:t>
            </a:r>
            <a:b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Боргой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первое село, которое встречает гостей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Джидинского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района, въезжающих из 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Селенгинской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долины. </a:t>
            </a:r>
            <a:b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140968"/>
            <a:ext cx="5616624" cy="3573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091208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Будда Шакьямуни – находится на въезде </a:t>
            </a:r>
            <a:r>
              <a:rPr lang="ru-RU" sz="2800" dirty="0" err="1"/>
              <a:t>Джидинского</a:t>
            </a:r>
            <a:r>
              <a:rPr lang="ru-RU" sz="2800" dirty="0"/>
              <a:t> района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2172688"/>
            <a:ext cx="3600400" cy="4208640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Светлый образ Отчизны похож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На Бурхана незыблемый лик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О, </a:t>
            </a:r>
            <a:r>
              <a:rPr lang="ru-RU" i="1" dirty="0" err="1">
                <a:solidFill>
                  <a:srgbClr val="564B47"/>
                </a:solidFill>
                <a:latin typeface="Tahoma" panose="020B0604030504040204" pitchFamily="34" charset="0"/>
              </a:rPr>
              <a:t>боргойская</a:t>
            </a: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 степь!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О, родное навеки селенье!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С вами я каждый год,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Каждый час, каждый миг.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И ни тени обид между нами,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 smtClean="0">
                <a:solidFill>
                  <a:srgbClr val="564B47"/>
                </a:solidFill>
                <a:latin typeface="Tahoma" panose="020B0604030504040204" pitchFamily="34" charset="0"/>
              </a:rPr>
              <a:t>Ни </a:t>
            </a: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капли сомненья.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pPr marL="0" indent="0" fontAlgn="t">
              <a:buNone/>
            </a:pPr>
            <a:r>
              <a:rPr lang="ru-RU" i="1" dirty="0">
                <a:solidFill>
                  <a:srgbClr val="564B47"/>
                </a:solidFill>
                <a:latin typeface="Tahoma" panose="020B0604030504040204" pitchFamily="34" charset="0"/>
              </a:rPr>
              <a:t>                      </a:t>
            </a:r>
            <a:r>
              <a:rPr lang="ru-RU" i="1" dirty="0" err="1">
                <a:solidFill>
                  <a:srgbClr val="564B47"/>
                </a:solidFill>
                <a:latin typeface="Tahoma" panose="020B0604030504040204" pitchFamily="34" charset="0"/>
              </a:rPr>
              <a:t>М.Р.Чойбонов</a:t>
            </a:r>
            <a:endParaRPr lang="ru-RU" dirty="0">
              <a:solidFill>
                <a:srgbClr val="564B47"/>
              </a:solidFill>
              <a:latin typeface="Tahom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9"/>
            <a:ext cx="3744416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200800" cy="1800200"/>
          </a:xfrm>
        </p:spPr>
        <p:txBody>
          <a:bodyPr>
            <a:noAutofit/>
          </a:bodyPr>
          <a:lstStyle/>
          <a:p>
            <a:r>
              <a:rPr lang="ru-RU" sz="2400" i="1" dirty="0" err="1">
                <a:solidFill>
                  <a:schemeClr val="accent4"/>
                </a:solidFill>
              </a:rPr>
              <a:t>Боргойская</a:t>
            </a:r>
            <a:r>
              <a:rPr lang="ru-RU" sz="2400" i="1" dirty="0">
                <a:solidFill>
                  <a:schemeClr val="accent4"/>
                </a:solidFill>
              </a:rPr>
              <a:t> баранина славится на весь мир. Она подавалась к царскому столу. </a:t>
            </a:r>
            <a:r>
              <a:rPr lang="ru-RU" sz="2400" i="1" dirty="0" err="1">
                <a:solidFill>
                  <a:schemeClr val="accent4"/>
                </a:solidFill>
              </a:rPr>
              <a:t>Боргойская</a:t>
            </a:r>
            <a:r>
              <a:rPr lang="ru-RU" sz="2400" i="1" dirty="0">
                <a:solidFill>
                  <a:schemeClr val="accent4"/>
                </a:solidFill>
              </a:rPr>
              <a:t> баранина присутствовала в меню торжественного обеда по случаю коронации Николая II</a:t>
            </a:r>
            <a:endParaRPr lang="ru-RU" sz="2400" i="1" dirty="0">
              <a:solidFill>
                <a:schemeClr val="accent4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4752528" cy="41044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988840"/>
            <a:ext cx="3456384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077072"/>
            <a:ext cx="8138864" cy="2448272"/>
          </a:xfrm>
        </p:spPr>
        <p:txBody>
          <a:bodyPr>
            <a:noAutofit/>
          </a:bodyPr>
          <a:lstStyle/>
          <a:p>
            <a:pPr algn="just"/>
            <a:r>
              <a:rPr lang="ru-RU" sz="18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20-е годы </a:t>
            </a:r>
            <a:r>
              <a:rPr lang="ru-RU" sz="1800" i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Боргойская</a:t>
            </a:r>
            <a:r>
              <a:rPr lang="ru-RU" sz="18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школа становится центром просвещения и культуры </a:t>
            </a:r>
            <a:r>
              <a:rPr lang="ru-RU" sz="1800" i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Боргойской</a:t>
            </a:r>
            <a:r>
              <a:rPr lang="ru-RU" sz="18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долины. В это время строятся новые школьные здания (в то время считалось типовым 2-х классное здание), интернат для детей из других улусов, клуб на 80 мест, столярная мастерская при школе на 15 рабочих мест. По постановке учебно-воспитательной работы она считалась одной из лучших в районе и республике. В тридцатых годах наша начальная школа называлась </a:t>
            </a:r>
            <a:r>
              <a:rPr lang="ru-RU" sz="1800" i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Боргойской</a:t>
            </a:r>
            <a:r>
              <a:rPr lang="ru-RU" sz="18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 районной опорной школой первой ступени. Она имела пятилетний срок обучения.</a:t>
            </a:r>
            <a:br>
              <a:rPr lang="ru-RU" sz="18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0648"/>
            <a:ext cx="5616624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412776"/>
            <a:ext cx="3672408" cy="40324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i="1" dirty="0">
                <a:solidFill>
                  <a:srgbClr val="0070C0"/>
                </a:solidFill>
              </a:rPr>
              <a:t>Гора </a:t>
            </a:r>
            <a:r>
              <a:rPr lang="ru-RU" sz="2000" i="1" dirty="0" err="1">
                <a:solidFill>
                  <a:srgbClr val="0070C0"/>
                </a:solidFill>
              </a:rPr>
              <a:t>Бурин</a:t>
            </a:r>
            <a:r>
              <a:rPr lang="ru-RU" sz="2000" i="1" dirty="0">
                <a:solidFill>
                  <a:srgbClr val="0070C0"/>
                </a:solidFill>
              </a:rPr>
              <a:t>-хан - одна из пяти величайших святынь Азии. Это недалеко от улуса </a:t>
            </a:r>
            <a:r>
              <a:rPr lang="ru-RU" sz="2000" i="1" dirty="0" err="1" smtClean="0">
                <a:solidFill>
                  <a:srgbClr val="0070C0"/>
                </a:solidFill>
              </a:rPr>
              <a:t>Боргой</a:t>
            </a:r>
            <a:r>
              <a:rPr lang="ru-RU" sz="2000" i="1" dirty="0" smtClean="0">
                <a:solidFill>
                  <a:srgbClr val="0070C0"/>
                </a:solidFill>
              </a:rPr>
              <a:t>. Имя </a:t>
            </a:r>
            <a:r>
              <a:rPr lang="ru-RU" sz="2000" i="1" dirty="0" err="1">
                <a:solidFill>
                  <a:srgbClr val="0070C0"/>
                </a:solidFill>
              </a:rPr>
              <a:t>Бурин</a:t>
            </a:r>
            <a:r>
              <a:rPr lang="ru-RU" sz="2000" i="1" dirty="0">
                <a:solidFill>
                  <a:srgbClr val="0070C0"/>
                </a:solidFill>
              </a:rPr>
              <a:t> Хан в переводе с бурятского языка означает </a:t>
            </a:r>
            <a:r>
              <a:rPr lang="ru-RU" sz="2000" i="1" dirty="0">
                <a:solidFill>
                  <a:srgbClr val="FF0000"/>
                </a:solidFill>
              </a:rPr>
              <a:t>"совершенный</a:t>
            </a:r>
            <a:r>
              <a:rPr lang="ru-RU" sz="2000" i="1" dirty="0">
                <a:solidFill>
                  <a:srgbClr val="0070C0"/>
                </a:solidFill>
              </a:rPr>
              <a:t> </a:t>
            </a:r>
            <a:r>
              <a:rPr lang="ru-RU" sz="2000" i="1" dirty="0">
                <a:solidFill>
                  <a:srgbClr val="FF0000"/>
                </a:solidFill>
              </a:rPr>
              <a:t>(действительный) хан</a:t>
            </a:r>
            <a:r>
              <a:rPr lang="ru-RU" sz="2000" i="1" dirty="0">
                <a:solidFill>
                  <a:srgbClr val="0070C0"/>
                </a:solidFill>
              </a:rPr>
              <a:t>". </a:t>
            </a:r>
            <a:r>
              <a:rPr lang="ru-RU" sz="2000" i="1" dirty="0" err="1" smtClean="0">
                <a:solidFill>
                  <a:srgbClr val="0070C0"/>
                </a:solidFill>
              </a:rPr>
              <a:t>Бурин</a:t>
            </a:r>
            <a:r>
              <a:rPr lang="ru-RU" sz="2000" i="1" dirty="0" smtClean="0">
                <a:solidFill>
                  <a:srgbClr val="0070C0"/>
                </a:solidFill>
              </a:rPr>
              <a:t>-Хан </a:t>
            </a:r>
            <a:r>
              <a:rPr lang="ru-RU" sz="2000" i="1" dirty="0">
                <a:solidFill>
                  <a:srgbClr val="0070C0"/>
                </a:solidFill>
              </a:rPr>
              <a:t>выделяется своей высотой, красотой и богатством флоры и </a:t>
            </a:r>
            <a:r>
              <a:rPr lang="ru-RU" sz="2000" i="1" dirty="0" smtClean="0">
                <a:solidFill>
                  <a:srgbClr val="0070C0"/>
                </a:solidFill>
              </a:rPr>
              <a:t>фауны.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6" descr="0580c1ea8290c88e2acd3668c83bb64a.jpg"/>
          <p:cNvPicPr>
            <a:picLocks noGrp="1"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4427984" y="980728"/>
            <a:ext cx="3744416" cy="4680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6048671" cy="208823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5" descr="Gerb-rajona-0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699792" y="2636912"/>
            <a:ext cx="3375523" cy="3881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1811</Words>
  <Application>WPS Presentation</Application>
  <PresentationFormat>Экран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SimSun</vt:lpstr>
      <vt:lpstr>Wingdings</vt:lpstr>
      <vt:lpstr>Wingdings 3</vt:lpstr>
      <vt:lpstr>Arial</vt:lpstr>
      <vt:lpstr>Times New Roman</vt:lpstr>
      <vt:lpstr>Tahoma</vt:lpstr>
      <vt:lpstr>Trebuchet MS</vt:lpstr>
      <vt:lpstr>Microsoft YaHei</vt:lpstr>
      <vt:lpstr>Arial Unicode MS</vt:lpstr>
      <vt:lpstr>Calibri</vt:lpstr>
      <vt:lpstr>Аспект</vt:lpstr>
      <vt:lpstr>Моя малая Родина – с.Боргой Джидинский район</vt:lpstr>
      <vt:lpstr>   Название села происходит от бурятского слова «боро» – «серый».       Боргой — село в Джидинском районе Бурятии. Административный центр Боргойского сельского поселения Боргой расположен в Джидинской долине, на автотрассе Петропавловка-Улан-Удэ, в 200 км от столицы республики города Улан-Удэ.  Боргой — первое село, которое встречает гостей Джидинского района, въезжающих из Селенгинской долины.  </vt:lpstr>
      <vt:lpstr>Будда Шакьямуни – находится на въезде Джидинского района</vt:lpstr>
      <vt:lpstr>Боргойская баранина славится на весь мир. Она подавалась к царскому столу. Боргойская баранина присутствовала в меню торжественного обеда по случаю коронации Николая II</vt:lpstr>
      <vt:lpstr>В 20-е годы Боргойская школа становится центром просвещения и культуры Боргойской долины. В это время строятся новые школьные здания (в то время считалось типовым 2-х классное здание), интернат для детей из других улусов, клуб на 80 мест, столярная мастерская при школе на 15 рабочих мест. По постановке учебно-воспитательной работы она считалась одной из лучших в районе и республике. В тридцатых годах наша начальная школа называлась Боргойской   районной опорной школой первой ступени. Она имела пятилетний срок обучения. </vt:lpstr>
      <vt:lpstr>PowerPoint 演示文稿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 – с.Боргой Джидинский район</dc:title>
  <dc:creator>User</dc:creator>
  <cp:lastModifiedBy>HP</cp:lastModifiedBy>
  <cp:revision>13</cp:revision>
  <dcterms:created xsi:type="dcterms:W3CDTF">2021-12-02T14:07:00Z</dcterms:created>
  <dcterms:modified xsi:type="dcterms:W3CDTF">2023-02-18T02:46:10Z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EF8DE370764E4FE8B75D26C392910BFC</vt:lpwstr>
  </property>
  <property fmtid="{D5CDD505-2E9C-101B-9397-08002B2CF9AE}" pid="3" name="KSOProductBuildVer">
    <vt:lpwstr>1049-11.2.0.11440</vt:lpwstr>
  </property>
</Properties>
</file>