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25"/>
  </p:notesMasterIdLst>
  <p:sldIdLst>
    <p:sldId id="361" r:id="rId2"/>
    <p:sldId id="309" r:id="rId3"/>
    <p:sldId id="336" r:id="rId4"/>
    <p:sldId id="362" r:id="rId5"/>
    <p:sldId id="270" r:id="rId6"/>
    <p:sldId id="271" r:id="rId7"/>
    <p:sldId id="272" r:id="rId8"/>
    <p:sldId id="363" r:id="rId9"/>
    <p:sldId id="274" r:id="rId10"/>
    <p:sldId id="275" r:id="rId11"/>
    <p:sldId id="276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19" r:id="rId21"/>
    <p:sldId id="348" r:id="rId22"/>
    <p:sldId id="376" r:id="rId23"/>
    <p:sldId id="358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C1"/>
    <a:srgbClr val="B7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83" autoAdjust="0"/>
  </p:normalViewPr>
  <p:slideViewPr>
    <p:cSldViewPr>
      <p:cViewPr varScale="1">
        <p:scale>
          <a:sx n="77" d="100"/>
          <a:sy n="77" d="100"/>
        </p:scale>
        <p:origin x="154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86CA-B2C7-4C64-B812-5FD2BF4B79C5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21ABD-B9F0-4C2C-9F18-AD66B70B1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русском языке понятие Третий рейх прочно ассоциируется с нацистской Германией. Формально он означает третью империю, просуществовавшую в период 1933-1945 годов.</a:t>
            </a:r>
          </a:p>
          <a:p>
            <a:r>
              <a:rPr lang="ru-RU" dirty="0"/>
              <a:t>Существование Третьего рейха прочно связано с пребыванием у власти Национал-социалистической немецкой рабочей партии, которой руководил Гитлер. А что представляли себя первые два рейха?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Термин «рейх» имеет немецкоязычное происхождение (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-apple-system"/>
              </a:rPr>
              <a:t>reich</a:t>
            </a:r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 — «господин») и означает некоторые земли, находящиеся в подчинении у власти. Первым рейхом считается основанная в X веке Священная Римская империя. В период расцвета, Первый рейх, в частности, включал в себя земли Германии, Италии, Чехии, Австрии, Нидерландов и часть Франции.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-apple-system"/>
              </a:rPr>
              <a:t>Оттон Великий создал Священную Римскую империю, которая, по его задумке, должна была ассоциироваться с Древним Римом и империей Карла Великого.</a:t>
            </a:r>
          </a:p>
          <a:p>
            <a:r>
              <a:rPr lang="ru-RU" dirty="0"/>
              <a:t>Это была гигантская махина, которая постоянно пребывала на грани распада. Формально ей руководил император, но его власть существенно ограничивалась полномочиями представителей аристократии.</a:t>
            </a:r>
          </a:p>
          <a:p>
            <a:r>
              <a:rPr lang="ru-RU" dirty="0"/>
              <a:t>Однако, несмотря на все внутренние и внешние проблемы, Первый рейх просуществовал дольше всего. Государство было ликвидировано в 1806 году во время войн антифранцузской коалиции с Наполеоном.</a:t>
            </a:r>
          </a:p>
          <a:p>
            <a:r>
              <a:rPr lang="ru-RU" dirty="0"/>
              <a:t>Второй рейх</a:t>
            </a:r>
          </a:p>
          <a:p>
            <a:r>
              <a:rPr lang="ru-RU" dirty="0"/>
              <a:t>Образован в 1871 году после провозглашения в Версале Германской империи. Оказался куда более сильным, чем первый. Обеспечил существенный экономический и политический подъем страны. За счет Саксонии и остальных </a:t>
            </a:r>
            <a:r>
              <a:rPr lang="ru-RU" dirty="0" err="1"/>
              <a:t>южногерманских</a:t>
            </a:r>
            <a:r>
              <a:rPr lang="ru-RU" dirty="0"/>
              <a:t> земель была расширена его территория. Руководство империи втянуло Германию в Первую мировую войну, которая завершилась крахом надежд и серьезным внешнеполитическим ослаблением. Сам второй рейх не перенес последствий военного конфликта и фактически пал в 1918 году.</a:t>
            </a:r>
          </a:p>
          <a:p>
            <a:r>
              <a:rPr lang="ru-RU" dirty="0"/>
              <a:t>Третий рейх (1933-1945)</a:t>
            </a:r>
          </a:p>
          <a:p>
            <a:r>
              <a:rPr lang="ru-RU" dirty="0"/>
              <a:t>Понятие «Третий рейх» стало впервые употребляться в Германии в 1920-е годы. В частности, писатель А. Меллер ван ден Брук издал книгу с одноименным названием, где изложил идеи реванша за унижение страны после Первой мировой. Уже тогда автор книги высказывал мысли о необходимости возрождения Германской империи, способной сплотить разрозненный немецкий народ.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E21ABD-B9F0-4C2C-9F18-AD66B70B15C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60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Проявления кризиса: - плохая экономическая политика; - рост безработицы; - обнищание населения; - появление фашистских организаций;</a:t>
            </a:r>
          </a:p>
          <a:p>
            <a:r>
              <a:rPr lang="ru-RU" dirty="0"/>
              <a:t>Политика правительства подвергалась критике как слева, так и справа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E21ABD-B9F0-4C2C-9F18-AD66B70B15C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6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1934 г. – попытка роспуска парламента фашистами.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E21ABD-B9F0-4C2C-9F18-AD66B70B15C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173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Попытка фашистского переворота всколыхнула страну. Развернулось мощное антифашистское движение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E21ABD-B9F0-4C2C-9F18-AD66B70B15C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641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dirty="0" err="1"/>
              <a:t>Ге́рника</a:t>
            </a:r>
            <a:r>
              <a:rPr lang="ru-RU" dirty="0"/>
              <a:t>» — картина Пабло Пикассо, написанная в мае 1937 года по заказу правительства Испанской Республики для испанского павильона на Всемирной выставке в Париже.</a:t>
            </a:r>
          </a:p>
          <a:p>
            <a:r>
              <a:rPr lang="ru-RU" dirty="0"/>
              <a:t>Картина «</a:t>
            </a:r>
            <a:r>
              <a:rPr lang="ru-RU" dirty="0" err="1"/>
              <a:t>Герника</a:t>
            </a:r>
            <a:r>
              <a:rPr lang="ru-RU" dirty="0"/>
              <a:t>» — мировая оппозиция нацистам, которые бомбардировали одноимённый город. Она передаёт чувства безысходности, агонии, насилия и горя населения. От неё исходит энергия разрушения, смерти и разорения.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E21ABD-B9F0-4C2C-9F18-AD66B70B15C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47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11627A1C-04A5-6762-DE39-6560C2096296}"/>
              </a:ext>
            </a:extLst>
          </p:cNvPr>
          <p:cNvSpPr>
            <a:spLocks noChangeAspect="1"/>
          </p:cNvSpPr>
          <p:nvPr/>
        </p:nvSpPr>
        <p:spPr>
          <a:xfrm>
            <a:off x="173038" y="243418"/>
            <a:ext cx="8793162" cy="63775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983F7052-FC39-DB21-6633-71841BE42E31}"/>
              </a:ext>
            </a:extLst>
          </p:cNvPr>
          <p:cNvCxnSpPr/>
          <p:nvPr/>
        </p:nvCxnSpPr>
        <p:spPr>
          <a:xfrm>
            <a:off x="1484313" y="3733800"/>
            <a:ext cx="6172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50" b="1" cap="all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50" y="3869636"/>
            <a:ext cx="6575895" cy="1388165"/>
          </a:xfrm>
        </p:spPr>
        <p:txBody>
          <a:bodyPr>
            <a:normAutofit/>
          </a:bodyPr>
          <a:lstStyle>
            <a:lvl1pPr marL="0" indent="0" algn="ctr">
              <a:buNone/>
              <a:defRPr sz="1238">
                <a:solidFill>
                  <a:schemeClr val="tx1"/>
                </a:solidFill>
              </a:defRPr>
            </a:lvl1pPr>
            <a:lvl2pPr marL="257175" indent="0" algn="ctr">
              <a:buNone/>
              <a:defRPr sz="1238"/>
            </a:lvl2pPr>
            <a:lvl3pPr marL="514350" indent="0" algn="ctr">
              <a:buNone/>
              <a:defRPr sz="1238"/>
            </a:lvl3pPr>
            <a:lvl4pPr marL="771525" indent="0" algn="ctr">
              <a:buNone/>
              <a:defRPr sz="1125"/>
            </a:lvl4pPr>
            <a:lvl5pPr marL="1028700" indent="0" algn="ctr">
              <a:buNone/>
              <a:defRPr sz="1125"/>
            </a:lvl5pPr>
            <a:lvl6pPr marL="1285875" indent="0" algn="ctr">
              <a:buNone/>
              <a:defRPr sz="1125"/>
            </a:lvl6pPr>
            <a:lvl7pPr marL="1543050" indent="0" algn="ctr">
              <a:buNone/>
              <a:defRPr sz="1125"/>
            </a:lvl7pPr>
            <a:lvl8pPr marL="1800225" indent="0" algn="ctr">
              <a:buNone/>
              <a:defRPr sz="1125"/>
            </a:lvl8pPr>
            <a:lvl9pPr marL="2057400" indent="0" algn="ctr">
              <a:buNone/>
              <a:defRPr sz="112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57AA44A-B656-E233-DD29-EDE6D6C0D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88C2BA-5B6A-86DC-8B45-AF34F5C93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433783E-98B7-64B8-E289-13423639B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71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68987-B6F8-36D5-A3EF-FDFBC4B2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AA38C-7B01-2962-6952-96E010E46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09F81-7BF2-7F5C-AC3D-CD596F20C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361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92E09-4CAB-FFAA-03E3-49C351EBC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BAB81-8A50-FEA5-4D09-C0F5DAA2E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81C3A-4020-5EFB-EF2A-414CDB5C3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63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C65FB0-1210-42F3-9C8F-1D58AF1833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7A422C4-528E-4B63-B3E3-0F4AED4C64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66155E5-172F-41BB-942D-E92EF7D76D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10B7E-F40D-4969-994C-545D62A73C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0423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728A1-E989-98A8-B83A-DC13B10D6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FA257-0588-AB2C-3CB5-BF670186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48983-4025-26F5-C35D-B2FE45C84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6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DFB6D8F6-D465-3E84-3A76-45574A3A1555}"/>
              </a:ext>
            </a:extLst>
          </p:cNvPr>
          <p:cNvCxnSpPr/>
          <p:nvPr/>
        </p:nvCxnSpPr>
        <p:spPr>
          <a:xfrm>
            <a:off x="1485900" y="4021667"/>
            <a:ext cx="6172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405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1"/>
            <a:ext cx="6576822" cy="1363807"/>
          </a:xfrm>
        </p:spPr>
        <p:txBody>
          <a:bodyPr>
            <a:normAutofit/>
          </a:bodyPr>
          <a:lstStyle>
            <a:lvl1pPr marL="0" indent="0" algn="ctr">
              <a:buNone/>
              <a:defRPr sz="1238">
                <a:solidFill>
                  <a:schemeClr val="tx1"/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BB91E13-4EAD-7BBE-FB20-E04C95EB3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92AC1E-DFFF-BCC8-A077-EED66315B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E37C59D-3B02-9249-FBE4-77458F7C9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238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238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9D9B71F-9A58-31B9-8EE4-1F187737E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06450-D010-081B-D6C9-CCDCD285F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BB064-B26C-FC3E-9A55-9D4E24713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4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238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3"/>
            <a:ext cx="3566160" cy="3383280"/>
          </a:xfrm>
        </p:spPr>
        <p:txBody>
          <a:bodyPr/>
          <a:lstStyle>
            <a:lvl1pPr>
              <a:defRPr sz="1238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3CF0E23-06ED-9A19-BD66-0470B40F0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057493F-2496-F29F-1FC1-129B70587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5737545-8730-5148-8CAA-9359CF54F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60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034DA0D-9FE1-428A-64AB-5076DC56D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9D5E050-E39C-70D0-9FA3-7FCA1E580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E42ADC-D3E5-2ABB-D92E-475811B74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55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889C61F-45C5-5DBE-0673-16515F127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3ADAA41-3F98-7702-BB08-32721B250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A5D2BF-B821-54C8-ED3C-E00FE223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5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225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1097280"/>
            <a:ext cx="3909060" cy="4663440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563"/>
              </a:spcBef>
              <a:buNone/>
              <a:defRPr sz="956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4D025B-1A42-EA3A-2283-784674AF5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22F426-E266-AA43-AC73-5A214A7B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7907BF0-27F0-576A-1D84-FC60BBAE1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225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1069847"/>
            <a:ext cx="4574286" cy="4800600"/>
          </a:xfrm>
        </p:spPr>
        <p:txBody>
          <a:bodyPr lIns="274320" tIns="182880" rtlCol="0">
            <a:normAutofit/>
          </a:bodyPr>
          <a:lstStyle>
            <a:lvl1pPr marL="0" indent="0">
              <a:buNone/>
              <a:defRPr sz="1575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563"/>
              </a:spcBef>
              <a:buNone/>
              <a:defRPr sz="956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985CE7-7ED1-9332-860A-BEE9D1049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4FFC81-55B3-520E-3C8C-85BC8D0C6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D899F0-57A5-E0E8-4F9D-512C9D5A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5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3923FB-63D0-54D4-C7BE-E45E5724B39A}"/>
              </a:ext>
            </a:extLst>
          </p:cNvPr>
          <p:cNvSpPr>
            <a:spLocks noChangeAspect="1"/>
          </p:cNvSpPr>
          <p:nvPr/>
        </p:nvSpPr>
        <p:spPr>
          <a:xfrm>
            <a:off x="173038" y="243418"/>
            <a:ext cx="8793162" cy="63775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1A98E518-7AE9-A301-1894-006847B7EDD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57251" y="609600"/>
            <a:ext cx="7407275" cy="135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80DCDBEF-5A94-EA92-6CB2-C88784D26F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8F74E-58B4-D70E-A5FA-DA4F788C4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7250" y="6225117"/>
            <a:ext cx="1746250" cy="36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4F9DFA39-0956-4ECE-B07D-A068B15A54F9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D1442-933D-8C02-8783-DE5AD2CF4C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2275" y="6225117"/>
            <a:ext cx="3536950" cy="364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DDD58-A09D-95FD-1E21-FFA217AF08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7701" y="6225117"/>
            <a:ext cx="1279525" cy="36406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latin typeface="Times New Roman" panose="02020603050405020304" pitchFamily="18" charset="0"/>
              </a:defRPr>
            </a:lvl1pPr>
          </a:lstStyle>
          <a:p>
            <a:fld id="{8183B315-67DC-4E62-A467-0CC2A16903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12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anose="02020603050405020304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anose="02020603050405020304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anose="02020603050405020304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anose="02020603050405020304" pitchFamily="18" charset="0"/>
        </a:defRPr>
      </a:lvl5pPr>
      <a:lvl6pPr marL="25717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Times New Roman" panose="02020603050405020304" pitchFamily="18" charset="0"/>
        </a:defRPr>
      </a:lvl6pPr>
      <a:lvl7pPr marL="5143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Times New Roman" panose="02020603050405020304" pitchFamily="18" charset="0"/>
        </a:defRPr>
      </a:lvl7pPr>
      <a:lvl8pPr marL="77152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Times New Roman" panose="02020603050405020304" pitchFamily="18" charset="0"/>
        </a:defRPr>
      </a:lvl8pPr>
      <a:lvl9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Times New Roman" panose="02020603050405020304" pitchFamily="18" charset="0"/>
        </a:defRPr>
      </a:lvl9pPr>
    </p:titleStyle>
    <p:bodyStyle>
      <a:lvl1pPr marL="128588" indent="-101600" algn="l" rtl="0" eaLnBrk="1" fontAlgn="base" hangingPunct="1">
        <a:lnSpc>
          <a:spcPct val="90000"/>
        </a:lnSpc>
        <a:spcBef>
          <a:spcPts val="788"/>
        </a:spcBef>
        <a:spcAft>
          <a:spcPct val="0"/>
        </a:spcAft>
        <a:buClr>
          <a:schemeClr val="tx1"/>
        </a:buClr>
        <a:buSzPct val="80000"/>
        <a:buFont typeface="Corbel" panose="020B0503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101600" algn="l" rtl="0" eaLnBrk="1" fontAlgn="base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anose="020B0503020204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09575" indent="-101600" algn="l" rtl="0" eaLnBrk="1" fontAlgn="base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anose="020B0503020204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563563" indent="-101600" algn="l" rtl="0" eaLnBrk="1" fontAlgn="base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anose="020B0503020204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01600" algn="l" rtl="0" eaLnBrk="1" fontAlgn="base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anose="020B0503020204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900000" indent="-128588" algn="l" defTabSz="514350" rtl="0" eaLnBrk="1" latinLnBrk="0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068750" indent="-128588" algn="l" defTabSz="514350" rtl="0" eaLnBrk="1" latinLnBrk="0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237500" indent="-128588" algn="l" defTabSz="514350" rtl="0" eaLnBrk="1" latinLnBrk="0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406250" indent="-128588" algn="l" defTabSz="514350" rtl="0" eaLnBrk="1" latinLnBrk="0" hangingPunct="1">
        <a:lnSpc>
          <a:spcPct val="90000"/>
        </a:lnSpc>
        <a:spcBef>
          <a:spcPts val="113"/>
        </a:spcBef>
        <a:spcAft>
          <a:spcPts val="225"/>
        </a:spcAft>
        <a:buClr>
          <a:schemeClr val="tx1"/>
        </a:buClr>
        <a:buSzPct val="80000"/>
        <a:buFont typeface="Corbe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464BDB1-4BBE-4034-48E3-8B5297EE36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80920" cy="3033291"/>
          </a:xfrm>
          <a:ln w="57150">
            <a:solidFill>
              <a:srgbClr val="C00000"/>
            </a:solidFill>
          </a:ln>
        </p:spPr>
        <p:txBody>
          <a:bodyPr anchor="ctr">
            <a:normAutofit/>
          </a:bodyPr>
          <a:lstStyle/>
          <a:p>
            <a:r>
              <a:rPr lang="ru-RU" sz="3600" b="1" kern="0" dirty="0">
                <a:solidFill>
                  <a:srgbClr val="C00000"/>
                </a:solidFill>
                <a:effectLst/>
              </a:rPr>
              <a:t>Борьба с фашизмом. Народный фронт во Франции и Испании. Гражданская война в Испании. Австрия: от демократии к авторитарному режиму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" name="Picture 3" descr="C:\Users\nata\Desktop\Без названия.jpg">
            <a:extLst>
              <a:ext uri="{FF2B5EF4-FFF2-40B4-BE49-F238E27FC236}">
                <a16:creationId xmlns:a16="http://schemas.microsoft.com/office/drawing/2014/main" id="{09FDB722-3FF8-60F0-82C2-AB55936E9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3645024"/>
            <a:ext cx="4032449" cy="2852691"/>
          </a:xfrm>
          <a:prstGeom prst="rect">
            <a:avLst/>
          </a:prstGeom>
          <a:noFill/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E0CDDD-DCED-20FA-D4EC-23B5A8CB0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657620"/>
            <a:ext cx="4032448" cy="285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78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7502"/>
            <a:ext cx="8424936" cy="135678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Деятельность правительства Народного фронта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19256" cy="7555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26988" indent="0" algn="ctr">
              <a:buNone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Прочитайте стр. 91 и ответьте на вопрос: </a:t>
            </a:r>
          </a:p>
          <a:p>
            <a:pPr marL="26988" indent="0" algn="ctr">
              <a:buNone/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Какие еще правительство Блюма принимало законы?</a:t>
            </a:r>
          </a:p>
        </p:txBody>
      </p:sp>
      <p:pic>
        <p:nvPicPr>
          <p:cNvPr id="4" name="Рисунок 3" descr="блю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52936"/>
            <a:ext cx="2745974" cy="3661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2556" y="3028890"/>
            <a:ext cx="489654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Угроза фашизма была пресечена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6404"/>
            <a:ext cx="8424936" cy="135678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Распад Народного фронта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0383" y="1623188"/>
            <a:ext cx="8291264" cy="1828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dirty="0"/>
              <a:t>   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Правительство Л. Блюма просуществовало до апреля 1938 г.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Новое правительство возглавил правый радикал Э. Даладье.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Радикалы вышла из Народного фронта. Это свидетельствовало о распаде коалиции Народного фронта</a:t>
            </a:r>
          </a:p>
        </p:txBody>
      </p:sp>
      <p:pic>
        <p:nvPicPr>
          <p:cNvPr id="4" name="Рисунок 3" descr="даладь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3573017"/>
            <a:ext cx="2369046" cy="29527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A2B197B-9699-4A38-A657-CF3EFD8D3A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85100" cy="6921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568B93F1-DA57-4B93-AC36-7A960AD0D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00" y="4401629"/>
            <a:ext cx="8713787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000" dirty="0">
                <a:solidFill>
                  <a:srgbClr val="000000"/>
                </a:solidFill>
              </a:rPr>
              <a:t>В 1931 г. в Испании пала монархия, но республиканское правительство не смогло провести земельную и национальную реформы, положение трудящихся оставалось тяжелым, не решались национальные проблемы басков и каталонцев. В знак протеста социалисты (ИСРП) вышли из правительства и к власти пришли консерваторы. Начавшаяся в 1934 г. всеобщая забастовка переросла в восстание, но войска генерала Ф. Франко подавили его.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1F031F-9C27-2822-8EE9-690D05C58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881063"/>
            <a:ext cx="5045464" cy="335374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>
            <a:extLst>
              <a:ext uri="{FF2B5EF4-FFF2-40B4-BE49-F238E27FC236}">
                <a16:creationId xmlns:a16="http://schemas.microsoft.com/office/drawing/2014/main" id="{696BA426-8154-46EF-BFD9-DD1B4B99E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975873"/>
            <a:ext cx="5589443" cy="496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rgbClr val="000000"/>
                </a:solidFill>
              </a:rPr>
              <a:t>В 1936 г. левые </a:t>
            </a:r>
            <a:r>
              <a:rPr lang="ru-RU" altLang="ru-RU" sz="2400" dirty="0">
                <a:solidFill>
                  <a:srgbClr val="000000"/>
                </a:solidFill>
              </a:rPr>
              <a:t>(социалисты, коммунисты и левые либералы) </a:t>
            </a:r>
            <a:r>
              <a:rPr lang="ru-RU" altLang="ru-RU" sz="2400" b="1" dirty="0">
                <a:solidFill>
                  <a:srgbClr val="000000"/>
                </a:solidFill>
              </a:rPr>
              <a:t>создали Народный фронт и победили на выборах</a:t>
            </a:r>
            <a:r>
              <a:rPr lang="ru-RU" altLang="ru-RU" sz="2400" dirty="0">
                <a:solidFill>
                  <a:srgbClr val="000000"/>
                </a:solidFill>
              </a:rPr>
              <a:t>.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Были освобождены политзаключенные, гарантированы гражданские свободы, разрешены забастовки.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rgbClr val="000000"/>
                </a:solidFill>
              </a:rPr>
              <a:t>Страна разделилась на два лагеря</a:t>
            </a:r>
            <a:r>
              <a:rPr lang="ru-RU" altLang="ru-RU" sz="2400" dirty="0">
                <a:solidFill>
                  <a:srgbClr val="000000"/>
                </a:solidFill>
              </a:rPr>
              <a:t>.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Среди противников реформ были </a:t>
            </a:r>
            <a:r>
              <a:rPr lang="ru-RU" altLang="ru-RU" sz="2400" b="1" dirty="0">
                <a:solidFill>
                  <a:srgbClr val="000000"/>
                </a:solidFill>
              </a:rPr>
              <a:t>фашисты (фалангисты), </a:t>
            </a:r>
            <a:r>
              <a:rPr lang="ru-RU" altLang="ru-RU" sz="2400" dirty="0">
                <a:solidFill>
                  <a:srgbClr val="000000"/>
                </a:solidFill>
              </a:rPr>
              <a:t>считавшие необходимым установление в стране диктатуры. Их идеи разделяли многие генералы и высшие офицеры</a:t>
            </a:r>
          </a:p>
        </p:txBody>
      </p:sp>
      <p:sp>
        <p:nvSpPr>
          <p:cNvPr id="9220" name="Text Box 7">
            <a:extLst>
              <a:ext uri="{FF2B5EF4-FFF2-40B4-BE49-F238E27FC236}">
                <a16:creationId xmlns:a16="http://schemas.microsoft.com/office/drawing/2014/main" id="{EDEBE773-002A-458D-80E4-B4660D996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724" y="5215284"/>
            <a:ext cx="2808288" cy="1323975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</a:rPr>
              <a:t>Ларго Кабальеро – председатель ИСРП,              в 1936-1937 гг. председатель правительства Испании</a:t>
            </a:r>
          </a:p>
        </p:txBody>
      </p:sp>
      <p:pic>
        <p:nvPicPr>
          <p:cNvPr id="9221" name="Picture 9" descr="Francisco Largo Caballero 1927 (cropped).jpg">
            <a:extLst>
              <a:ext uri="{FF2B5EF4-FFF2-40B4-BE49-F238E27FC236}">
                <a16:creationId xmlns:a16="http://schemas.microsoft.com/office/drawing/2014/main" id="{90F2D02D-1C56-43AB-8C4B-AF3CF9DA7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0728"/>
            <a:ext cx="2979877" cy="3888432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29D6AE5C-40EE-7870-67E0-C8391E152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238" y="152309"/>
            <a:ext cx="8785101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5143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77152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0287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>
            <a:extLst>
              <a:ext uri="{FF2B5EF4-FFF2-40B4-BE49-F238E27FC236}">
                <a16:creationId xmlns:a16="http://schemas.microsoft.com/office/drawing/2014/main" id="{DBB56F64-8006-4AF7-902A-61F58A06D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5619" y="1381840"/>
            <a:ext cx="5761038" cy="463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rgbClr val="000000"/>
                </a:solidFill>
              </a:rPr>
              <a:t>Летом 1936 г. военные во главе                    с генералом Франко подняли мятеж, в стране началась гражданская война (длилась 3 года)</a:t>
            </a:r>
            <a:r>
              <a:rPr lang="ru-RU" altLang="ru-RU" sz="2400" dirty="0">
                <a:solidFill>
                  <a:srgbClr val="000000"/>
                </a:solidFill>
              </a:rPr>
              <a:t>.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endParaRPr lang="ru-RU" altLang="ru-RU" sz="2400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200" dirty="0">
                <a:solidFill>
                  <a:srgbClr val="000000"/>
                </a:solidFill>
              </a:rPr>
              <a:t>В Мадриде, Барселоне и других городах военные были блокированы вооруженным народом (милицией) и сдались. Основные силы мятежников оказались блокированы в Марокко, но им оказали помощь Италия и Германия. Немецкие транспортные самолеты перебросили войска Франко в Испанию, Италия прислала им на помощь корпус добровольцев </a:t>
            </a: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BF1B53BB-B69F-4320-863F-013CA8503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5826391"/>
            <a:ext cx="2303462" cy="346075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0000"/>
                </a:solidFill>
              </a:rPr>
              <a:t>Ф.Франко</a:t>
            </a:r>
          </a:p>
        </p:txBody>
      </p:sp>
      <p:pic>
        <p:nvPicPr>
          <p:cNvPr id="10245" name="Picture 6" descr="news-graphics-2007-_645220a">
            <a:extLst>
              <a:ext uri="{FF2B5EF4-FFF2-40B4-BE49-F238E27FC236}">
                <a16:creationId xmlns:a16="http://schemas.microsoft.com/office/drawing/2014/main" id="{C865500F-AB98-4958-B47F-34B3B7F9F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73" y="1381840"/>
            <a:ext cx="2697162" cy="3816350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5312411-1DC8-3222-5454-835E71C3C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722" y="386678"/>
            <a:ext cx="8785101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5143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77152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0287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>
            <a:extLst>
              <a:ext uri="{FF2B5EF4-FFF2-40B4-BE49-F238E27FC236}">
                <a16:creationId xmlns:a16="http://schemas.microsoft.com/office/drawing/2014/main" id="{D03AE537-4DEB-43D7-B11B-990AB32E9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619" y="5517232"/>
            <a:ext cx="8640762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Получив помощь со стороны Германии, бунтовщики начали наступление на Мадрид, а Франко был провозглашен каудильо (диктатором)</a:t>
            </a: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D39B65CC-BC19-4F7C-A35E-3E854FA5A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240" y="2348880"/>
            <a:ext cx="1584325" cy="590550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0000"/>
                </a:solidFill>
              </a:rPr>
              <a:t>Ф.Франко и А.Гитлер</a:t>
            </a:r>
          </a:p>
        </p:txBody>
      </p:sp>
      <p:pic>
        <p:nvPicPr>
          <p:cNvPr id="11269" name="Picture 6" descr="_7f8137b974c168d216012ae1e25769cc">
            <a:extLst>
              <a:ext uri="{FF2B5EF4-FFF2-40B4-BE49-F238E27FC236}">
                <a16:creationId xmlns:a16="http://schemas.microsoft.com/office/drawing/2014/main" id="{39AEECC3-893C-4F42-9C75-E2E3BD20B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24794"/>
            <a:ext cx="5891588" cy="4008412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451BE-8E6A-D010-A906-5973A4278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722" y="386678"/>
            <a:ext cx="8785101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5143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77152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0287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>
            <a:extLst>
              <a:ext uri="{FF2B5EF4-FFF2-40B4-BE49-F238E27FC236}">
                <a16:creationId xmlns:a16="http://schemas.microsoft.com/office/drawing/2014/main" id="{2656DD57-D1DC-4AF3-9BA7-682BE5E27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215707"/>
            <a:ext cx="5184576" cy="493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200" dirty="0">
                <a:solidFill>
                  <a:srgbClr val="000000"/>
                </a:solidFill>
              </a:rPr>
              <a:t>С началом гражданской войны  в Испании началась социальная революция. Власть перешла к комитетам Народного фронта.                     Рабочие брали под контроль предприятия, крестьяне объединялись в коллективы для совместной обработки земли. 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200" b="1" dirty="0">
                <a:solidFill>
                  <a:srgbClr val="000000"/>
                </a:solidFill>
              </a:rPr>
              <a:t>В октябре 1936 г. к власти пришло правительство Ларго </a:t>
            </a:r>
            <a:r>
              <a:rPr lang="ru-RU" altLang="ru-RU" sz="2200" b="1" dirty="0" err="1">
                <a:solidFill>
                  <a:srgbClr val="000000"/>
                </a:solidFill>
              </a:rPr>
              <a:t>Кабольеро</a:t>
            </a:r>
            <a:r>
              <a:rPr lang="ru-RU" altLang="ru-RU" sz="2200" dirty="0">
                <a:solidFill>
                  <a:srgbClr val="000000"/>
                </a:solidFill>
              </a:rPr>
              <a:t>, объединившее все демократические силы. Регулированием экономики занялись профсоюзы, а затем и государство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BBE4B503-6EB3-41A1-B104-B7D5C203F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6130315"/>
            <a:ext cx="5112568" cy="338554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</a:rPr>
              <a:t>Революционный испанский плакат</a:t>
            </a:r>
          </a:p>
        </p:txBody>
      </p:sp>
      <p:pic>
        <p:nvPicPr>
          <p:cNvPr id="12293" name="Picture 9">
            <a:extLst>
              <a:ext uri="{FF2B5EF4-FFF2-40B4-BE49-F238E27FC236}">
                <a16:creationId xmlns:a16="http://schemas.microsoft.com/office/drawing/2014/main" id="{EBB38D2F-8373-43AB-9E97-E78B2605B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046" y="1354264"/>
            <a:ext cx="3193709" cy="4426586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EE5646-DEAC-590B-8512-BFBD7A61332E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78769"/>
            <a:ext cx="8229600" cy="9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5143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77152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0287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>
            <a:extLst>
              <a:ext uri="{FF2B5EF4-FFF2-40B4-BE49-F238E27FC236}">
                <a16:creationId xmlns:a16="http://schemas.microsoft.com/office/drawing/2014/main" id="{10E5C4BB-C643-4D2F-8157-D78FB8A66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9" y="3925270"/>
            <a:ext cx="8856662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000" dirty="0">
                <a:solidFill>
                  <a:srgbClr val="000000"/>
                </a:solidFill>
              </a:rPr>
              <a:t>В Испании не было своей военной промышленности, а западные страны объявили о политике «невмешательства» в гражданскую войну и отказались продавать оружие республиканскому правительству. Первоначально  в международный комитет  по невмешательству вступили также Италия, Германия и СССР. Но Гитлер и Муссолини оказывали помощь фашистам и тогда СССР стал направлять в Испанию оружие  и советников, в Испанию отправлялись добровольцы со всего мира, созданные ими отряды - интербригады.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7E9309D0-431F-4AEC-AE0C-7A03E164C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271" y="1844824"/>
            <a:ext cx="3671824" cy="584775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</a:rPr>
              <a:t>Парад бойцов интербригад              в Мадриде</a:t>
            </a:r>
          </a:p>
        </p:txBody>
      </p:sp>
      <p:pic>
        <p:nvPicPr>
          <p:cNvPr id="13317" name="Picture 6" descr="1874_8">
            <a:extLst>
              <a:ext uri="{FF2B5EF4-FFF2-40B4-BE49-F238E27FC236}">
                <a16:creationId xmlns:a16="http://schemas.microsoft.com/office/drawing/2014/main" id="{C09F28EB-48C4-45EB-8810-8E3CBE883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68818"/>
            <a:ext cx="3808171" cy="2556452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003A72B-FE1E-6DB8-D521-EB2EA270E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49153"/>
            <a:ext cx="8435280" cy="86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5143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77152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0287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>
            <a:extLst>
              <a:ext uri="{FF2B5EF4-FFF2-40B4-BE49-F238E27FC236}">
                <a16:creationId xmlns:a16="http://schemas.microsoft.com/office/drawing/2014/main" id="{4245FC91-EB45-4BC8-A7F4-F1921367B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5021689"/>
            <a:ext cx="8856662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200" dirty="0">
                <a:solidFill>
                  <a:srgbClr val="000000"/>
                </a:solidFill>
              </a:rPr>
              <a:t>Республиканское правительство за короткий срок сумело объединить все антифашистские силы в стране и дать отпор франкистам. Ворвавшиеся в ноябре 1936 г. в Мадрид передовые отряды фалангистов были остановлены</a:t>
            </a:r>
            <a:r>
              <a:rPr lang="ru-RU" altLang="ru-RU" sz="2200" b="1" dirty="0">
                <a:solidFill>
                  <a:srgbClr val="000000"/>
                </a:solidFill>
              </a:rPr>
              <a:t>.  </a:t>
            </a:r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546F77AC-E4C8-4C2D-850B-0DE88AF6C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0981" y="3435970"/>
            <a:ext cx="2375819" cy="338554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</a:rPr>
              <a:t>На улицах Мадрида</a:t>
            </a:r>
          </a:p>
        </p:txBody>
      </p:sp>
      <p:pic>
        <p:nvPicPr>
          <p:cNvPr id="14341" name="Picture 6" descr="file">
            <a:extLst>
              <a:ext uri="{FF2B5EF4-FFF2-40B4-BE49-F238E27FC236}">
                <a16:creationId xmlns:a16="http://schemas.microsoft.com/office/drawing/2014/main" id="{C3EC0D3F-664F-48B7-BAF8-8AD1252A2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10" y="1417638"/>
            <a:ext cx="5066231" cy="3600400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BCC5D4-47D1-1FEB-2E5E-8ABEDA589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49153"/>
            <a:ext cx="8435280" cy="86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717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51435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77152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0287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и Гражданская война в Испании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A8D0C3E-5426-4B9A-9224-F20C5DD38A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220421"/>
            <a:ext cx="8713787" cy="6921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Поражение Испанской республики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C4EAD2E2-2407-40EC-8577-F29A62BA1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9" y="4183335"/>
            <a:ext cx="8856662" cy="225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200" b="1" dirty="0"/>
              <a:t>Республиканцы раскололись: </a:t>
            </a:r>
            <a:r>
              <a:rPr lang="ru-RU" altLang="ru-RU" sz="2200" dirty="0"/>
              <a:t>социалисты и либералы считали, что предприятия надо отобрать у коллективов и передать государству, а анархисты и левые социалисты считали, что это оттолкнет от республики народ. Левые выступали против вмешательства СССР во внутренние дела Испании. Прибывшие из СССР агенты спецслужб начали арестовывать противников коммунистов и это вызвало возмущение в стране</a:t>
            </a:r>
            <a:endParaRPr lang="ru-RU" altLang="ru-RU" sz="2400" b="1" dirty="0"/>
          </a:p>
        </p:txBody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F9477576-979A-49A2-B206-BDFB15C10F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1160616"/>
            <a:ext cx="3384376" cy="590550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0000"/>
                </a:solidFill>
              </a:rPr>
              <a:t>Республиканские отряды в бою</a:t>
            </a:r>
          </a:p>
        </p:txBody>
      </p:sp>
      <p:pic>
        <p:nvPicPr>
          <p:cNvPr id="15365" name="Picture 6" descr="Spain640">
            <a:extLst>
              <a:ext uri="{FF2B5EF4-FFF2-40B4-BE49-F238E27FC236}">
                <a16:creationId xmlns:a16="http://schemas.microsoft.com/office/drawing/2014/main" id="{E5C2D0F8-5B5A-4C25-9642-7EB751B84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39" y="1123817"/>
            <a:ext cx="4284402" cy="2811473"/>
          </a:xfrm>
          <a:prstGeom prst="rect">
            <a:avLst/>
          </a:prstGeom>
          <a:noFill/>
          <a:ln w="222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D35A094-EB66-4CCD-B582-F8FCCC16A3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964488" cy="692150"/>
          </a:xfrm>
        </p:spPr>
        <p:txBody>
          <a:bodyPr/>
          <a:lstStyle/>
          <a:p>
            <a:pPr algn="ctr" eaLnBrk="1" hangingPunct="1"/>
            <a:r>
              <a:rPr lang="ru-RU" alt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Подготовка Германии к войне</a:t>
            </a: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08073EDF-962E-4304-AFD0-CBD4AB1C2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340768"/>
            <a:ext cx="4887323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Германия стала называться </a:t>
            </a:r>
            <a:r>
              <a:rPr lang="ru-RU" altLang="ru-RU" sz="2400" b="1" dirty="0"/>
              <a:t>«Третьим рейхом». </a:t>
            </a:r>
          </a:p>
          <a:p>
            <a:pPr eaLnBrk="1" hangingPunct="1"/>
            <a:r>
              <a:rPr lang="ru-RU" altLang="ru-RU" sz="2400" dirty="0"/>
              <a:t>Все отрасли промышленности работали на военные нужды. </a:t>
            </a:r>
          </a:p>
          <a:p>
            <a:pPr eaLnBrk="1" hangingPunct="1"/>
            <a:r>
              <a:rPr lang="ru-RU" altLang="ru-RU" sz="2400" dirty="0"/>
              <a:t>В 1935 г. в Германии была введена всеобщая воинская повинность, что нарушало Версальские соглашения. Великобритания и Франция пытались «умиротворить» агрессора и надеялись, что агрессию Германии можно будет направить против СССР</a:t>
            </a:r>
            <a:r>
              <a:rPr lang="ru-RU" altLang="ru-RU" sz="2400" b="1" dirty="0"/>
              <a:t>           </a:t>
            </a:r>
          </a:p>
        </p:txBody>
      </p:sp>
      <p:pic>
        <p:nvPicPr>
          <p:cNvPr id="4100" name="Picture 29">
            <a:extLst>
              <a:ext uri="{FF2B5EF4-FFF2-40B4-BE49-F238E27FC236}">
                <a16:creationId xmlns:a16="http://schemas.microsoft.com/office/drawing/2014/main" id="{DE3B070F-123D-4996-A8BF-1899F43C1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867" y="1340768"/>
            <a:ext cx="3393597" cy="4893647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>
            <a:extLst>
              <a:ext uri="{FF2B5EF4-FFF2-40B4-BE49-F238E27FC236}">
                <a16:creationId xmlns:a16="http://schemas.microsoft.com/office/drawing/2014/main" id="{0BF270CD-19BA-454A-8B46-1963D1531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384" y="1225689"/>
            <a:ext cx="591109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К северу от Мадрида анархисты создали «</a:t>
            </a:r>
            <a:r>
              <a:rPr lang="ru-RU" altLang="ru-RU" sz="2400" dirty="0" err="1">
                <a:solidFill>
                  <a:srgbClr val="000000"/>
                </a:solidFill>
              </a:rPr>
              <a:t>безгосударственное</a:t>
            </a:r>
            <a:r>
              <a:rPr lang="ru-RU" altLang="ru-RU" sz="2400" dirty="0">
                <a:solidFill>
                  <a:srgbClr val="000000"/>
                </a:solidFill>
              </a:rPr>
              <a:t>» общество. Во время боев за Мадрид в ноябре 1936 г. они помогли остановить прорыв фашистов, но через 3 дня лидер анархистов </a:t>
            </a:r>
            <a:r>
              <a:rPr lang="ru-RU" altLang="ru-RU" sz="2400" dirty="0" err="1">
                <a:solidFill>
                  <a:srgbClr val="000000"/>
                </a:solidFill>
              </a:rPr>
              <a:t>Б.Дурутти</a:t>
            </a:r>
            <a:r>
              <a:rPr lang="ru-RU" altLang="ru-RU" sz="2400" dirty="0">
                <a:solidFill>
                  <a:srgbClr val="000000"/>
                </a:solidFill>
              </a:rPr>
              <a:t> был убит.                                          Нараставшие противоречия коммунистов и анархистов привели к столкновениям в Барселоне в мае 1937 г. Коммунисты и социалисты вышли из правительства. Правительство возглавил правый социалист </a:t>
            </a:r>
            <a:r>
              <a:rPr lang="ru-RU" altLang="ru-RU" sz="2400" dirty="0" err="1">
                <a:solidFill>
                  <a:srgbClr val="000000"/>
                </a:solidFill>
              </a:rPr>
              <a:t>Х.Негрин</a:t>
            </a:r>
            <a:r>
              <a:rPr lang="ru-RU" altLang="ru-RU" sz="2400" dirty="0">
                <a:solidFill>
                  <a:srgbClr val="000000"/>
                </a:solidFill>
              </a:rPr>
              <a:t> свернувший реформы. Демократия сменилась авторитаризмом</a:t>
            </a:r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id="{0E0A80C6-8536-4758-9622-ABF42D6FB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084763"/>
            <a:ext cx="2232025" cy="1079500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0000"/>
                </a:solidFill>
              </a:rPr>
              <a:t>Руководитель испанских анархистов Б.Дурутти</a:t>
            </a:r>
          </a:p>
        </p:txBody>
      </p:sp>
      <p:pic>
        <p:nvPicPr>
          <p:cNvPr id="16389" name="Picture 16" descr="&amp;Kcy;&amp;ocy;&amp;lcy;&amp;softcy;&amp;tscy;&amp;ocy;&amp;vcy; &amp;Dcy;&amp;ucy;&amp;rcy;&amp;ucy;&amp;tcy;&amp;tcy;&amp;icy; &amp;kcy;&amp;ocy;&amp;mcy;&amp;acy;&amp;ncy;&amp;dcy;&amp;icy;&amp;rcy; &amp;acy;&amp;ncy;&amp;acy;&amp;rcy;&amp;khcy;&amp;icy;&amp;scy;&amp;tcy;&amp;ocy;&amp;vcy; 14&amp;acy;&amp;vcy;&amp;gcy;.21&amp;ncy;&amp;ocy;&amp;yacy;. 1936.JPG">
            <a:extLst>
              <a:ext uri="{FF2B5EF4-FFF2-40B4-BE49-F238E27FC236}">
                <a16:creationId xmlns:a16="http://schemas.microsoft.com/office/drawing/2014/main" id="{48BA9F42-1E91-43D1-B5E0-F45B4E39F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34" y="1218184"/>
            <a:ext cx="2431456" cy="3599979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7DC519E-C0D5-92F7-4B5D-63E02293BB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106" y="259434"/>
            <a:ext cx="8713787" cy="6921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Поражение Испанской республики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>
            <a:extLst>
              <a:ext uri="{FF2B5EF4-FFF2-40B4-BE49-F238E27FC236}">
                <a16:creationId xmlns:a16="http://schemas.microsoft.com/office/drawing/2014/main" id="{3446FF4C-3318-4644-A850-5ADE964D3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205" y="3429000"/>
            <a:ext cx="8605589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000000"/>
                </a:solidFill>
              </a:rPr>
              <a:t>Создание авторитарного режима ослабило республиканцев. Франция запретила СССР поставлять оружие в Испанию через свою территорию.</a:t>
            </a:r>
          </a:p>
          <a:p>
            <a:pPr algn="ctr" eaLnBrk="1" hangingPunct="1"/>
            <a:r>
              <a:rPr lang="ru-RU" altLang="ru-RU" sz="2000" dirty="0">
                <a:solidFill>
                  <a:srgbClr val="000000"/>
                </a:solidFill>
              </a:rPr>
              <a:t>    В 1938 г. мятежники рассекли республиканцев надвое. </a:t>
            </a:r>
          </a:p>
          <a:p>
            <a:pPr algn="ctr" eaLnBrk="1" hangingPunct="1"/>
            <a:r>
              <a:rPr lang="ru-RU" altLang="ru-RU" sz="2000" dirty="0">
                <a:solidFill>
                  <a:srgbClr val="000000"/>
                </a:solidFill>
              </a:rPr>
              <a:t>СССР и фашистские страны договорились о взаимном выводе «добровольцев». </a:t>
            </a:r>
          </a:p>
          <a:p>
            <a:pPr algn="ctr" eaLnBrk="1" hangingPunct="1"/>
            <a:r>
              <a:rPr lang="ru-RU" altLang="ru-RU" sz="2000" dirty="0">
                <a:solidFill>
                  <a:srgbClr val="000000"/>
                </a:solidFill>
              </a:rPr>
              <a:t>    В марте 1939 г. в Мадриде вспыхнул мятеж и в апреле 1939 г. </a:t>
            </a:r>
            <a:r>
              <a:rPr lang="ru-RU" altLang="ru-RU" sz="2000" b="1" dirty="0">
                <a:solidFill>
                  <a:srgbClr val="000000"/>
                </a:solidFill>
              </a:rPr>
              <a:t>Испанская республика пала</a:t>
            </a:r>
            <a:r>
              <a:rPr lang="ru-RU" altLang="ru-RU" sz="2000" dirty="0">
                <a:solidFill>
                  <a:srgbClr val="000000"/>
                </a:solidFill>
              </a:rPr>
              <a:t>. </a:t>
            </a:r>
            <a:r>
              <a:rPr lang="ru-RU" altLang="ru-RU" sz="2000" b="1" dirty="0">
                <a:solidFill>
                  <a:srgbClr val="000000"/>
                </a:solidFill>
              </a:rPr>
              <a:t>Франко установил в стране диктаторский режим. В стране осуществлялась политика близкая  к фашистской.</a:t>
            </a:r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F6A77273-A99C-4D7C-B72D-AA5E17EFB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968" y="2871484"/>
            <a:ext cx="4177481" cy="338554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000000"/>
                </a:solidFill>
              </a:rPr>
              <a:t>Вступление франкистов в Мадрид</a:t>
            </a:r>
          </a:p>
        </p:txBody>
      </p:sp>
      <p:pic>
        <p:nvPicPr>
          <p:cNvPr id="17413" name="Picture 7" descr="H2r5YIC">
            <a:extLst>
              <a:ext uri="{FF2B5EF4-FFF2-40B4-BE49-F238E27FC236}">
                <a16:creationId xmlns:a16="http://schemas.microsoft.com/office/drawing/2014/main" id="{B5E2F42C-7A2C-4954-9521-9936CFC2B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529013" cy="2376488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D2F815F-A1B3-1398-0ED6-9D1857BDEA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106" y="259434"/>
            <a:ext cx="8713787" cy="6921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Поражение Испанской республики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1766" y="395672"/>
            <a:ext cx="8320468" cy="76897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Австрия: от демократии к авторитарному режиму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7425" y="1522501"/>
            <a:ext cx="5940488" cy="495322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В 1934 г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. –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в Австрии был совершен государственный переворот:</a:t>
            </a:r>
          </a:p>
          <a:p>
            <a:pPr marL="306388" lvl="3" indent="0">
              <a:spcBef>
                <a:spcPct val="0"/>
              </a:spcBef>
              <a:buNone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-к власти пришло правое крыло ХСП;</a:t>
            </a:r>
          </a:p>
          <a:p>
            <a:pPr marL="306388" lvl="3" indent="0">
              <a:spcBef>
                <a:spcPct val="0"/>
              </a:spcBef>
              <a:buNone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-был распущен парламент;</a:t>
            </a:r>
          </a:p>
          <a:p>
            <a:pPr marL="306388" lvl="3" inden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-в стране установился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австрофашизм;</a:t>
            </a:r>
          </a:p>
          <a:p>
            <a:pPr marL="306388" lvl="3" indent="0">
              <a:spcBef>
                <a:spcPct val="0"/>
              </a:spcBef>
              <a:buNone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-власть опиралась на армию</a:t>
            </a:r>
          </a:p>
          <a:p>
            <a:pPr marL="0" indent="0">
              <a:spcBef>
                <a:spcPct val="0"/>
              </a:spcBef>
              <a:buNone/>
            </a:pPr>
            <a:endParaRPr lang="ru-RU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12 марта 1938 г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. – произошло присоединение (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</a:rPr>
              <a:t>аншлюс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) Австрии к Германскому рейху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3" y="1522501"/>
            <a:ext cx="2215747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АВСТРИЯ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76396" y="3150017"/>
            <a:ext cx="2504320" cy="128291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Христианско-социальная партия (ХСП)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68144" y="5081757"/>
            <a:ext cx="2935827" cy="7143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Социал-демократы</a:t>
            </a:r>
          </a:p>
        </p:txBody>
      </p:sp>
      <p:cxnSp>
        <p:nvCxnSpPr>
          <p:cNvPr id="5" name="Прямая со стрелкой 4"/>
          <p:cNvCxnSpPr>
            <a:cxnSpLocks/>
            <a:stCxn id="7" idx="2"/>
            <a:endCxn id="8" idx="0"/>
          </p:cNvCxnSpPr>
          <p:nvPr/>
        </p:nvCxnSpPr>
        <p:spPr>
          <a:xfrm flipH="1">
            <a:off x="6528556" y="2236881"/>
            <a:ext cx="1167541" cy="913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cxnSpLocks/>
          </p:cNvCxnSpPr>
          <p:nvPr/>
        </p:nvCxnSpPr>
        <p:spPr>
          <a:xfrm>
            <a:off x="8388424" y="2236881"/>
            <a:ext cx="0" cy="2844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183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CEC6E8E2-EFBF-463B-A620-F40B6723CA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836712"/>
            <a:ext cx="8229600" cy="620713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800" b="1" dirty="0">
                <a:solidFill>
                  <a:schemeClr val="tx1"/>
                </a:solidFill>
              </a:rPr>
              <a:t>Домашнее задание: § 10</a:t>
            </a:r>
          </a:p>
        </p:txBody>
      </p:sp>
      <p:sp>
        <p:nvSpPr>
          <p:cNvPr id="29700" name="Text Box 24">
            <a:extLst>
              <a:ext uri="{FF2B5EF4-FFF2-40B4-BE49-F238E27FC236}">
                <a16:creationId xmlns:a16="http://schemas.microsoft.com/office/drawing/2014/main" id="{149B4E5A-E326-42DF-A46E-8ADB8DF80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6021288"/>
            <a:ext cx="4032250" cy="376238"/>
          </a:xfrm>
          <a:prstGeom prst="rect">
            <a:avLst/>
          </a:prstGeom>
          <a:noFill/>
          <a:ln w="9525" cap="sq">
            <a:solidFill>
              <a:srgbClr val="9933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DED7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0000"/>
                </a:solidFill>
              </a:rPr>
              <a:t>Пабло Пикассо. </a:t>
            </a:r>
            <a:r>
              <a:rPr lang="ru-RU" altLang="ru-RU" b="1" dirty="0" err="1">
                <a:solidFill>
                  <a:srgbClr val="000000"/>
                </a:solidFill>
              </a:rPr>
              <a:t>Герника</a:t>
            </a:r>
            <a:endParaRPr lang="ru-RU" altLang="ru-RU" b="1" dirty="0">
              <a:solidFill>
                <a:srgbClr val="000000"/>
              </a:solidFill>
            </a:endParaRPr>
          </a:p>
        </p:txBody>
      </p:sp>
      <p:pic>
        <p:nvPicPr>
          <p:cNvPr id="29701" name="Picture 26" descr="Рисунок29">
            <a:extLst>
              <a:ext uri="{FF2B5EF4-FFF2-40B4-BE49-F238E27FC236}">
                <a16:creationId xmlns:a16="http://schemas.microsoft.com/office/drawing/2014/main" id="{FDE84F9C-813A-4414-9AAC-D9121C1CB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9290"/>
            <a:ext cx="8229600" cy="3475348"/>
          </a:xfrm>
          <a:prstGeom prst="rect">
            <a:avLst/>
          </a:prstGeom>
          <a:noFill/>
          <a:ln w="22225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645E787-C4A1-44C4-BB25-EFB4FE64A2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290570"/>
            <a:ext cx="8785225" cy="6921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Подготовка Германии к войне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783EA443-8B9A-48D0-B8D8-C04B20EA7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7" y="4797152"/>
            <a:ext cx="8785225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 sz="2200" dirty="0"/>
              <a:t>В </a:t>
            </a:r>
            <a:r>
              <a:rPr lang="ru-RU" altLang="ru-RU" sz="2200" b="1" dirty="0"/>
              <a:t>1935-1936 гг</a:t>
            </a:r>
            <a:r>
              <a:rPr lang="ru-RU" altLang="ru-RU" sz="2200" dirty="0"/>
              <a:t>. с Германии был снят запрет на военное производство и вскоре армия Германии заняла демилитаризованную зону вдоль Рейна. Гитлер заявил о намерении включить в состав Германии все земли, где проживают немцы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A0D74A-B120-2614-CE9F-1D93F5AA0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066634"/>
            <a:ext cx="5238781" cy="364660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6D722-C45A-AFEE-6E00-AA2ED0BE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C40FC4-B75D-FE31-F936-10D444574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65" y="1129511"/>
            <a:ext cx="8010636" cy="22994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E6CC510-F489-A5E8-FEED-2E6A23ECF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69" y="3645024"/>
            <a:ext cx="3949647" cy="268576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B651CCE-C59D-69C4-1934-22234BD08E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66931"/>
            <a:ext cx="3552189" cy="266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99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5626"/>
            <a:ext cx="8712968" cy="119715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во Франции</a:t>
            </a:r>
          </a:p>
        </p:txBody>
      </p:sp>
      <p:pic>
        <p:nvPicPr>
          <p:cNvPr id="4" name="Содержимое 3" descr="карта фр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142976" y="1600200"/>
            <a:ext cx="6143668" cy="4873625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1220128"/>
            <a:ext cx="835292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Экономический кризис во Франции начался в 1930г., т. е. несколько позже, чем в других европейских странах, и продолжался до 1935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769758"/>
            <a:ext cx="8352928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На парламентских выборах 1932 г. победу одержали левые: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партия радикал-социалистов (160 депутатских мест), социалистическая партия (131), коммунистическая партия (10) и др. Появилась возможность возрождения Левого блока. Однако социалисты отказались войти в правительство. 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В период 1932—1936 гг. правительства формировались на основе коалиции радикалов и левоцентристских группировок и потому были весьма неустойчивы. Смена кабинетов происходила в среднем через 3 – 4 месяца.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681827"/>
            <a:ext cx="8352928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Фашистские организации «Французское действие» и «Боевые кресты» под руководством честолюбивого потомка угасшего аристократического рода полковника графа Казимира де ля Рока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87945" y="3797693"/>
            <a:ext cx="557216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6 февраля 1934 г. – штурм фашистами Бурбонского дворца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286248" y="4725144"/>
            <a:ext cx="571504" cy="568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71800" y="5486566"/>
            <a:ext cx="380445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Отставка Э. Даладье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B559D7E1-750A-B329-07DF-6AAD3983A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15626"/>
            <a:ext cx="8712968" cy="119715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Народный фронт во Франции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демонтсрация нф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19644" y="1700807"/>
            <a:ext cx="6052556" cy="428520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50671"/>
            <a:ext cx="8568951" cy="53338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Формирование антифашистского фронта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7864" y="1186227"/>
            <a:ext cx="554461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27 июля 1934 г. –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Пакт о единстве коммунистов и социалистов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8" y="2714620"/>
            <a:ext cx="328614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Присоединение радикалов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6679421" y="3594465"/>
            <a:ext cx="642942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00694" y="4786322"/>
            <a:ext cx="307183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Народный фронт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178A2-760E-291E-19C5-0E1B01AF6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362" y="260648"/>
            <a:ext cx="7407275" cy="1008112"/>
          </a:xfrm>
        </p:spPr>
        <p:txBody>
          <a:bodyPr/>
          <a:lstStyle/>
          <a:p>
            <a:pPr algn="ctr"/>
            <a:r>
              <a:rPr lang="ru-RU" sz="3600" b="1" dirty="0"/>
              <a:t>Народный фронт во Франции</a:t>
            </a:r>
            <a:endParaRPr lang="ru-RU" sz="36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9B99E5-C6C8-BFB2-57CF-F1B04FC14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34" y="1277729"/>
            <a:ext cx="7952109" cy="1008113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Народный фронт победил на выборах во Франции весной 1936 г. и пробыл у власти до 1938 г.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E9B5230-777B-4109-6BF9-7DBC2B4B42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9385" y="2492896"/>
            <a:ext cx="2550812" cy="35858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3E908F-9499-FEC6-C414-C0A64078AABD}"/>
              </a:ext>
            </a:extLst>
          </p:cNvPr>
          <p:cNvSpPr txBox="1"/>
          <p:nvPr/>
        </p:nvSpPr>
        <p:spPr>
          <a:xfrm>
            <a:off x="3347864" y="2553139"/>
            <a:ext cx="532859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В мае 1936 года было сформировано правительство, которое возглавил социалист  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Леон Блюм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391552-F09D-8E6C-2309-E6CB953CF544}"/>
              </a:ext>
            </a:extLst>
          </p:cNvPr>
          <p:cNvSpPr txBox="1"/>
          <p:nvPr/>
        </p:nvSpPr>
        <p:spPr>
          <a:xfrm>
            <a:off x="3419872" y="4085784"/>
            <a:ext cx="5256584" cy="40011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свыше 100 законов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B4BDA62-C92D-30A4-CDDE-633C87E1B685}"/>
              </a:ext>
            </a:extLst>
          </p:cNvPr>
          <p:cNvSpPr/>
          <p:nvPr/>
        </p:nvSpPr>
        <p:spPr>
          <a:xfrm>
            <a:off x="3347864" y="5073214"/>
            <a:ext cx="5328592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Большая часть из них имела         социальную направленность  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A0029FC3-E6F3-66BA-FF7D-9A1A5857E61F}"/>
              </a:ext>
            </a:extLst>
          </p:cNvPr>
          <p:cNvSpPr/>
          <p:nvPr/>
        </p:nvSpPr>
        <p:spPr>
          <a:xfrm>
            <a:off x="5701467" y="3615658"/>
            <a:ext cx="288032" cy="3642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553C61D-D776-2F55-1E45-1AFEF6611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06798" y="4584465"/>
            <a:ext cx="477370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05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362" y="286266"/>
            <a:ext cx="7407275" cy="1356784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Деятельность правительства народного фронта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50330" y="1772816"/>
            <a:ext cx="364333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Волна забастовок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643183"/>
            <a:ext cx="7992888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Блюм отказался применить силу и побудил Всеобщую конфедерацию труда (ВКТ) и Всеобщую конфедерацию предпринимателей подписать 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Матиньонское соглашение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(от названия резиденция правительства), которое получило наименование «французский новый курс». 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По соглашению рабочие получили права на организацию профсоюзов, заключение коллективных договоров с предпринимателями, повышение заработной платы в среднем на 12% и др. и в свою очередь обязались прекратить стачки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8" id="{4C79C51A-48D7-4D7F-B72F-70D045D1D420}" vid="{7F257EA1-3FF1-44EB-BF7A-76C28C7DC43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</Template>
  <TotalTime>338</TotalTime>
  <Words>1681</Words>
  <Application>Microsoft Office PowerPoint</Application>
  <PresentationFormat>Экран (4:3)</PresentationFormat>
  <Paragraphs>110</Paragraphs>
  <Slides>23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-apple-system</vt:lpstr>
      <vt:lpstr>Arial</vt:lpstr>
      <vt:lpstr>Calibri</vt:lpstr>
      <vt:lpstr>Candara</vt:lpstr>
      <vt:lpstr>Corbel</vt:lpstr>
      <vt:lpstr>Times New Roman</vt:lpstr>
      <vt:lpstr>Wingdings</vt:lpstr>
      <vt:lpstr>Тема8</vt:lpstr>
      <vt:lpstr>Борьба с фашизмом. Народный фронт во Франции и Испании. Гражданская война в Испании. Австрия: от демократии к авторитарному режиму</vt:lpstr>
      <vt:lpstr>Подготовка Германии к войне</vt:lpstr>
      <vt:lpstr>Подготовка Германии к войне</vt:lpstr>
      <vt:lpstr>Народный фронт</vt:lpstr>
      <vt:lpstr>Народный фронт во Франции</vt:lpstr>
      <vt:lpstr>Народный фронт во Франции</vt:lpstr>
      <vt:lpstr>Формирование антифашистского фронта</vt:lpstr>
      <vt:lpstr>Народный фронт во Франции</vt:lpstr>
      <vt:lpstr>Деятельность правительства народного фронта</vt:lpstr>
      <vt:lpstr>Деятельность правительства Народного фронта</vt:lpstr>
      <vt:lpstr>Распад Народного фронта</vt:lpstr>
      <vt:lpstr>Народный фронт и Гражданская война в Испании</vt:lpstr>
      <vt:lpstr>Презентация PowerPoint</vt:lpstr>
      <vt:lpstr>Презентация PowerPoint</vt:lpstr>
      <vt:lpstr>Презентация PowerPoint</vt:lpstr>
      <vt:lpstr>Народный фронт и Гражданская война в Испании</vt:lpstr>
      <vt:lpstr>Презентация PowerPoint</vt:lpstr>
      <vt:lpstr>Презентация PowerPoint</vt:lpstr>
      <vt:lpstr>Поражение Испанской республики</vt:lpstr>
      <vt:lpstr>Поражение Испанской республики</vt:lpstr>
      <vt:lpstr>Поражение Испанской республики</vt:lpstr>
      <vt:lpstr>Австрия: от демократии к авторитарному режиму </vt:lpstr>
      <vt:lpstr>Домашнее задание: § 10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 Мазура</cp:lastModifiedBy>
  <cp:revision>30</cp:revision>
  <dcterms:created xsi:type="dcterms:W3CDTF">2013-01-27T18:18:51Z</dcterms:created>
  <dcterms:modified xsi:type="dcterms:W3CDTF">2023-01-12T17:22:10Z</dcterms:modified>
</cp:coreProperties>
</file>