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9" r:id="rId3"/>
    <p:sldId id="257" r:id="rId4"/>
    <p:sldId id="258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85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817112" y="1730403"/>
            <a:ext cx="5648623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2277" y="2470925"/>
            <a:ext cx="6511131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467836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467836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19399" y="1726737"/>
            <a:ext cx="5650992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216152" y="2468304"/>
            <a:ext cx="6510528" cy="329184"/>
          </a:xfrm>
        </p:spPr>
        <p:txBody>
          <a:bodyPr anchor="t"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9150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016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15.11.2022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15.11.2022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15.11.2022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ight Triangle 1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Triangle 17"/>
          <p:cNvSpPr/>
          <p:nvPr/>
        </p:nvSpPr>
        <p:spPr>
          <a:xfrm rot="5400000">
            <a:off x="433389" y="-433387"/>
            <a:ext cx="6858000" cy="7724778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784930" y="1576103"/>
            <a:ext cx="521208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9552" y="2618912"/>
            <a:ext cx="380777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297954" y="2253385"/>
            <a:ext cx="5794760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028825" y="0"/>
            <a:ext cx="7115175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anchor="ctr"/>
          <a:lstStyle>
            <a:lvl1pPr algn="r">
              <a:defRPr/>
            </a:lvl1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9" name="Right Triangle 8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0" y="5048250"/>
            <a:ext cx="3571875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71197" y="1717501"/>
            <a:ext cx="54864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143479" y="2180529"/>
            <a:ext cx="6096545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2382" y="5050633"/>
            <a:ext cx="3574257" cy="1807368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5051292"/>
            <a:ext cx="9146380" cy="1806709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100628"/>
            <a:ext cx="7520940" cy="3579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01168" y="5870448"/>
            <a:ext cx="2176272" cy="2011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15.11.2022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7514" y="6285122"/>
            <a:ext cx="47244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spc="200" baseline="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1038" y="6170822"/>
            <a:ext cx="502920" cy="502920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4" tIns="9144" rIns="9144" bIns="9144" rtlCol="0" anchor="ctr">
            <a:normAutofit/>
          </a:bodyPr>
          <a:lstStyle>
            <a:lvl1pPr algn="ctr">
              <a:defRPr sz="1650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2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800"/>
        </a:spcBef>
        <a:buFont typeface="Arial" pitchFamily="34" charset="0"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7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23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9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95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8390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44624" y="0"/>
            <a:ext cx="10873208" cy="6858000"/>
          </a:xfrm>
        </p:spPr>
      </p:pic>
    </p:spTree>
    <p:extLst>
      <p:ext uri="{BB962C8B-B14F-4D97-AF65-F5344CB8AC3E}">
        <p14:creationId xmlns:p14="http://schemas.microsoft.com/office/powerpoint/2010/main" val="2946479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7584" y="620688"/>
            <a:ext cx="7520940" cy="4248472"/>
          </a:xfrm>
        </p:spPr>
        <p:txBody>
          <a:bodyPr>
            <a:noAutofit/>
          </a:bodyPr>
          <a:lstStyle/>
          <a:p>
            <a:r>
              <a:rPr lang="en-US" sz="6000" dirty="0" smtClean="0">
                <a:solidFill>
                  <a:schemeClr val="accent3">
                    <a:lumMod val="50000"/>
                  </a:schemeClr>
                </a:solidFill>
                <a:latin typeface="Bahnschrift SemiLight SemiConde" panose="020B0502040204020203" pitchFamily="34" charset="0"/>
              </a:rPr>
              <a:t>In my opinion…</a:t>
            </a:r>
          </a:p>
          <a:p>
            <a:r>
              <a:rPr lang="en-US" sz="6000" dirty="0" smtClean="0">
                <a:solidFill>
                  <a:schemeClr val="accent3">
                    <a:lumMod val="50000"/>
                  </a:schemeClr>
                </a:solidFill>
                <a:latin typeface="Bahnschrift SemiLight SemiConde" panose="020B0502040204020203" pitchFamily="34" charset="0"/>
              </a:rPr>
              <a:t>From my point of view…</a:t>
            </a:r>
          </a:p>
          <a:p>
            <a:r>
              <a:rPr lang="en-US" sz="6000" dirty="0" smtClean="0">
                <a:solidFill>
                  <a:schemeClr val="accent3">
                    <a:lumMod val="50000"/>
                  </a:schemeClr>
                </a:solidFill>
                <a:latin typeface="Bahnschrift SemiLight SemiConde" panose="020B0502040204020203" pitchFamily="34" charset="0"/>
              </a:rPr>
              <a:t>I think…</a:t>
            </a:r>
          </a:p>
          <a:p>
            <a:r>
              <a:rPr lang="en-US" sz="6000" dirty="0" smtClean="0">
                <a:solidFill>
                  <a:schemeClr val="accent3">
                    <a:lumMod val="50000"/>
                  </a:schemeClr>
                </a:solidFill>
                <a:latin typeface="Bahnschrift SemiLight SemiConde" panose="020B0502040204020203" pitchFamily="34" charset="0"/>
              </a:rPr>
              <a:t>As for me…</a:t>
            </a:r>
            <a:endParaRPr lang="ru-RU" sz="6000" dirty="0">
              <a:solidFill>
                <a:schemeClr val="accent3">
                  <a:lumMod val="50000"/>
                </a:schemeClr>
              </a:solidFill>
              <a:latin typeface="Bahnschrift SemiLight SemiConde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42902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6000" dirty="0" smtClean="0">
                <a:solidFill>
                  <a:schemeClr val="accent2">
                    <a:lumMod val="75000"/>
                  </a:schemeClr>
                </a:solidFill>
                <a:latin typeface="Bahnschrift SemiLight SemiConde" panose="020B0502040204020203" pitchFamily="34" charset="0"/>
              </a:rPr>
              <a:t>Crossing cultures</a:t>
            </a:r>
            <a:endParaRPr lang="ru-RU" sz="6000" dirty="0">
              <a:solidFill>
                <a:schemeClr val="accent2">
                  <a:lumMod val="75000"/>
                </a:schemeClr>
              </a:solidFill>
              <a:latin typeface="Bahnschrift SemiLight SemiConde" panose="020B0502040204020203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2960" y="1268760"/>
            <a:ext cx="7520940" cy="3744416"/>
          </a:xfrm>
        </p:spPr>
        <p:txBody>
          <a:bodyPr>
            <a:normAutofit lnSpcReduction="10000"/>
          </a:bodyPr>
          <a:lstStyle/>
          <a:p>
            <a:pPr algn="r"/>
            <a:r>
              <a:rPr lang="en-US" sz="5400" i="1" dirty="0" smtClean="0">
                <a:solidFill>
                  <a:schemeClr val="accent3">
                    <a:lumMod val="50000"/>
                  </a:schemeClr>
                </a:solidFill>
                <a:latin typeface="Bahnschrift SemiLight SemiConde" panose="020B0502040204020203" pitchFamily="34" charset="0"/>
              </a:rPr>
              <a:t>“We are two countries separated by a common language”</a:t>
            </a:r>
          </a:p>
          <a:p>
            <a:pPr algn="r"/>
            <a:endParaRPr lang="en-US" sz="3900" dirty="0" smtClean="0">
              <a:solidFill>
                <a:schemeClr val="accent3">
                  <a:lumMod val="50000"/>
                </a:schemeClr>
              </a:solidFill>
              <a:latin typeface="Bahnschrift SemiLight SemiConde" panose="020B0502040204020203" pitchFamily="34" charset="0"/>
            </a:endParaRPr>
          </a:p>
          <a:p>
            <a:pPr algn="r"/>
            <a:r>
              <a:rPr lang="en-US" sz="3900" dirty="0" smtClean="0">
                <a:solidFill>
                  <a:schemeClr val="accent3">
                    <a:lumMod val="50000"/>
                  </a:schemeClr>
                </a:solidFill>
                <a:latin typeface="Bahnschrift SemiLight SemiConde" panose="020B0502040204020203" pitchFamily="34" charset="0"/>
              </a:rPr>
              <a:t>G. B. Show</a:t>
            </a:r>
            <a:endParaRPr lang="ru-RU" sz="3900" dirty="0">
              <a:solidFill>
                <a:schemeClr val="accent3">
                  <a:lumMod val="50000"/>
                </a:schemeClr>
              </a:solidFill>
              <a:latin typeface="Bahnschrift SemiLight SemiConde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83745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2960" y="1340768"/>
            <a:ext cx="7520940" cy="3339709"/>
          </a:xfrm>
        </p:spPr>
        <p:txBody>
          <a:bodyPr>
            <a:normAutofit/>
          </a:bodyPr>
          <a:lstStyle/>
          <a:p>
            <a:pPr algn="r"/>
            <a:r>
              <a:rPr lang="en-US" sz="6600" dirty="0" smtClean="0">
                <a:solidFill>
                  <a:schemeClr val="accent3">
                    <a:lumMod val="50000"/>
                  </a:schemeClr>
                </a:solidFill>
                <a:latin typeface="Bahnschrift SemiLight SemiConde" panose="020B0502040204020203" pitchFamily="34" charset="0"/>
              </a:rPr>
              <a:t>I guess we should understand…</a:t>
            </a:r>
            <a:endParaRPr lang="ru-RU" sz="6600" dirty="0">
              <a:solidFill>
                <a:schemeClr val="accent3">
                  <a:lumMod val="50000"/>
                </a:schemeClr>
              </a:solidFill>
              <a:latin typeface="Bahnschrift SemiLight SemiConde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0840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0" y="4797152"/>
            <a:ext cx="9144000" cy="223224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332656"/>
            <a:ext cx="7520940" cy="548640"/>
          </a:xfrm>
        </p:spPr>
        <p:txBody>
          <a:bodyPr/>
          <a:lstStyle/>
          <a:p>
            <a:pPr algn="ctr"/>
            <a:r>
              <a:rPr lang="en-US" sz="6000" dirty="0" smtClean="0">
                <a:solidFill>
                  <a:schemeClr val="accent2">
                    <a:lumMod val="75000"/>
                  </a:schemeClr>
                </a:solidFill>
                <a:latin typeface="Bahnschrift SemiLight SemiConde" panose="020B0502040204020203" pitchFamily="34" charset="0"/>
              </a:rPr>
              <a:t>Phonetics</a:t>
            </a:r>
            <a:endParaRPr lang="ru-RU" sz="6000" dirty="0">
              <a:solidFill>
                <a:schemeClr val="accent2">
                  <a:lumMod val="75000"/>
                </a:schemeClr>
              </a:solidFill>
              <a:latin typeface="Bahnschrift SemiLight SemiConde" panose="020B0502040204020203" pitchFamily="34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2552309"/>
              </p:ext>
            </p:extLst>
          </p:nvPr>
        </p:nvGraphicFramePr>
        <p:xfrm>
          <a:off x="1259632" y="1124744"/>
          <a:ext cx="6639560" cy="5544615"/>
        </p:xfrm>
        <a:graphic>
          <a:graphicData uri="http://schemas.openxmlformats.org/drawingml/2006/table">
            <a:tbl>
              <a:tblPr firstRow="1" firstCol="1" bandRow="1">
                <a:tableStyleId>{2D5ABB26-0587-4C30-8999-92F81FD0307C}</a:tableStyleId>
              </a:tblPr>
              <a:tblGrid>
                <a:gridCol w="3319780"/>
                <a:gridCol w="3319780"/>
              </a:tblGrid>
              <a:tr h="57376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US" sz="2800" b="1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Bahnschrift SemiLight SemiConde" panose="020B0502040204020203" pitchFamily="34" charset="0"/>
                        </a:rPr>
                        <a:t>British English</a:t>
                      </a:r>
                      <a:endParaRPr lang="ru-RU" sz="2400" b="1" dirty="0">
                        <a:solidFill>
                          <a:schemeClr val="accent3">
                            <a:lumMod val="50000"/>
                          </a:schemeClr>
                        </a:solidFill>
                        <a:effectLst/>
                        <a:latin typeface="Bahnschrift SemiLight SemiConde" panose="020B0502040204020203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US" sz="2800" b="1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Bahnschrift SemiLight SemiConde" panose="020B0502040204020203" pitchFamily="34" charset="0"/>
                        </a:rPr>
                        <a:t>American English</a:t>
                      </a:r>
                      <a:endParaRPr lang="ru-RU" sz="2400" b="1" dirty="0">
                        <a:solidFill>
                          <a:schemeClr val="accent3">
                            <a:lumMod val="50000"/>
                          </a:schemeClr>
                        </a:solidFill>
                        <a:effectLst/>
                        <a:latin typeface="Bahnschrift SemiLight SemiConde" panose="020B0502040204020203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6507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US" sz="28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Bahnschrift SemiLight SemiConde" panose="020B0502040204020203" pitchFamily="34" charset="0"/>
                        </a:rPr>
                        <a:t>car /</a:t>
                      </a:r>
                      <a:r>
                        <a:rPr lang="en-US" sz="2800" dirty="0" err="1" smtClean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Bahnschrift SemiLight SemiConde" panose="020B0502040204020203" pitchFamily="34" charset="0"/>
                        </a:rPr>
                        <a:t>ka</a:t>
                      </a:r>
                      <a:r>
                        <a:rPr lang="en-US" sz="28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Bahnschrift SemiLight SemiConde" panose="020B0502040204020203" pitchFamily="34" charset="0"/>
                        </a:rPr>
                        <a:t>:/</a:t>
                      </a:r>
                      <a:endParaRPr lang="ru-RU" sz="2400" dirty="0" smtClean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Bahnschrift SemiLight SemiConde" panose="020B0502040204020203" pitchFamily="34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US" sz="28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Bahnschrift SemiLight SemiConde" panose="020B0502040204020203" pitchFamily="34" charset="0"/>
                        </a:rPr>
                        <a:t>hard /</a:t>
                      </a:r>
                      <a:r>
                        <a:rPr lang="en-US" sz="2800" dirty="0" err="1" smtClean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Bahnschrift SemiLight SemiConde" panose="020B0502040204020203" pitchFamily="34" charset="0"/>
                        </a:rPr>
                        <a:t>ha:d</a:t>
                      </a:r>
                      <a:r>
                        <a:rPr lang="en-US" sz="28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Bahnschrift SemiLight SemiConde" panose="020B0502040204020203" pitchFamily="34" charset="0"/>
                        </a:rPr>
                        <a:t>/</a:t>
                      </a:r>
                      <a:endParaRPr lang="ru-RU" sz="2400" dirty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Bahnschrift SemiLight SemiConde" panose="020B0502040204020203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US" sz="2800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Bahnschrift SemiLight SemiConde" panose="020B0502040204020203" pitchFamily="34" charset="0"/>
                        </a:rPr>
                        <a:t>car /</a:t>
                      </a:r>
                      <a:r>
                        <a:rPr lang="en-US" sz="2800" dirty="0" err="1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Bahnschrift SemiLight SemiConde" panose="020B0502040204020203" pitchFamily="34" charset="0"/>
                        </a:rPr>
                        <a:t>ka:r</a:t>
                      </a:r>
                      <a:r>
                        <a:rPr lang="en-US" sz="2800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Bahnschrift SemiLight SemiConde" panose="020B0502040204020203" pitchFamily="34" charset="0"/>
                        </a:rPr>
                        <a:t>/</a:t>
                      </a:r>
                      <a:endParaRPr lang="ru-RU" sz="2400" dirty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Bahnschrift SemiLight SemiConde" panose="020B0502040204020203" pitchFamily="34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US" sz="2800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Bahnschrift SemiLight SemiConde" panose="020B0502040204020203" pitchFamily="34" charset="0"/>
                        </a:rPr>
                        <a:t>hard /</a:t>
                      </a:r>
                      <a:r>
                        <a:rPr lang="en-US" sz="2800" dirty="0" err="1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Bahnschrift SemiLight SemiConde" panose="020B0502040204020203" pitchFamily="34" charset="0"/>
                        </a:rPr>
                        <a:t>ha:rd</a:t>
                      </a:r>
                      <a:r>
                        <a:rPr lang="en-US" sz="2800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Bahnschrift SemiLight SemiConde" panose="020B0502040204020203" pitchFamily="34" charset="0"/>
                        </a:rPr>
                        <a:t>/</a:t>
                      </a:r>
                      <a:endParaRPr lang="ru-RU" sz="2400" dirty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Bahnschrift SemiLight SemiConde" panose="020B0502040204020203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6507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US" sz="2800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Bahnschrift SemiLight SemiConde" panose="020B0502040204020203" pitchFamily="34" charset="0"/>
                        </a:rPr>
                        <a:t>plant /a:/</a:t>
                      </a:r>
                      <a:endParaRPr lang="ru-RU" sz="2400" dirty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Bahnschrift SemiLight SemiConde" panose="020B0502040204020203" pitchFamily="34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US" sz="2800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Bahnschrift SemiLight SemiConde" panose="020B0502040204020203" pitchFamily="34" charset="0"/>
                        </a:rPr>
                        <a:t>grass/a:/</a:t>
                      </a:r>
                      <a:endParaRPr lang="ru-RU" sz="2400" dirty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Bahnschrift SemiLight SemiConde" panose="020B0502040204020203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US" sz="2800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Bahnschrift SemiLight SemiConde" panose="020B0502040204020203" pitchFamily="34" charset="0"/>
                        </a:rPr>
                        <a:t>plant /æ/</a:t>
                      </a:r>
                      <a:endParaRPr lang="ru-RU" sz="2400" dirty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Bahnschrift SemiLight SemiConde" panose="020B0502040204020203" pitchFamily="34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US" sz="2800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Bahnschrift SemiLight SemiConde" panose="020B0502040204020203" pitchFamily="34" charset="0"/>
                        </a:rPr>
                        <a:t>grass/</a:t>
                      </a:r>
                      <a:r>
                        <a:rPr lang="en-US" sz="2400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Bahnschrift SemiLight SemiConde" panose="020B0502040204020203" pitchFamily="34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Bahnschrift SemiLight SemiConde" panose="020B0502040204020203" pitchFamily="34" charset="0"/>
                        </a:rPr>
                        <a:t>æ/</a:t>
                      </a:r>
                      <a:endParaRPr lang="ru-RU" sz="2400" dirty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Bahnschrift SemiLight SemiConde" panose="020B0502040204020203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6507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US" sz="2800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Bahnschrift SemiLight SemiConde" panose="020B0502040204020203" pitchFamily="34" charset="0"/>
                        </a:rPr>
                        <a:t>duty /</a:t>
                      </a:r>
                      <a:r>
                        <a:rPr lang="en-US" sz="2800" dirty="0" err="1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Bahnschrift SemiLight SemiConde" panose="020B0502040204020203" pitchFamily="34" charset="0"/>
                        </a:rPr>
                        <a:t>ju</a:t>
                      </a:r>
                      <a:r>
                        <a:rPr lang="en-US" sz="2800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Bahnschrift SemiLight SemiConde" panose="020B0502040204020203" pitchFamily="34" charset="0"/>
                        </a:rPr>
                        <a:t>/</a:t>
                      </a:r>
                      <a:endParaRPr lang="ru-RU" sz="2400" dirty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Bahnschrift SemiLight SemiConde" panose="020B0502040204020203" pitchFamily="34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US" sz="2800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Bahnschrift SemiLight SemiConde" panose="020B0502040204020203" pitchFamily="34" charset="0"/>
                        </a:rPr>
                        <a:t>student /</a:t>
                      </a:r>
                      <a:r>
                        <a:rPr lang="en-US" sz="2800" dirty="0" err="1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Bahnschrift SemiLight SemiConde" panose="020B0502040204020203" pitchFamily="34" charset="0"/>
                        </a:rPr>
                        <a:t>ju</a:t>
                      </a:r>
                      <a:r>
                        <a:rPr lang="en-US" sz="2800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Bahnschrift SemiLight SemiConde" panose="020B0502040204020203" pitchFamily="34" charset="0"/>
                        </a:rPr>
                        <a:t>/</a:t>
                      </a:r>
                      <a:endParaRPr lang="ru-RU" sz="2400" dirty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Bahnschrift SemiLight SemiConde" panose="020B0502040204020203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US" sz="2800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Bahnschrift SemiLight SemiConde" panose="020B0502040204020203" pitchFamily="34" charset="0"/>
                        </a:rPr>
                        <a:t>duty /u/</a:t>
                      </a:r>
                      <a:endParaRPr lang="ru-RU" sz="2400" dirty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Bahnschrift SemiLight SemiConde" panose="020B0502040204020203" pitchFamily="34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US" sz="2800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Bahnschrift SemiLight SemiConde" panose="020B0502040204020203" pitchFamily="34" charset="0"/>
                        </a:rPr>
                        <a:t>student /u/</a:t>
                      </a:r>
                      <a:endParaRPr lang="ru-RU" sz="2400" dirty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Bahnschrift SemiLight SemiConde" panose="020B0502040204020203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7562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US" sz="2800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Bahnschrift SemiLight SemiConde" panose="020B0502040204020203" pitchFamily="34" charset="0"/>
                        </a:rPr>
                        <a:t>stress – </a:t>
                      </a:r>
                      <a:r>
                        <a:rPr lang="ru-RU" sz="2800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Bahnschrift SemiLight SemiConde" panose="020B0502040204020203" pitchFamily="34" charset="0"/>
                        </a:rPr>
                        <a:t>ударение</a:t>
                      </a:r>
                      <a:endParaRPr lang="ru-RU" sz="2400" dirty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Bahnschrift SemiLight SemiConde" panose="020B0502040204020203" pitchFamily="34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US" sz="2800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Bahnschrift SemiLight SemiConde" panose="020B0502040204020203" pitchFamily="34" charset="0"/>
                        </a:rPr>
                        <a:t>address</a:t>
                      </a:r>
                      <a:endParaRPr lang="ru-RU" sz="2400" dirty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Bahnschrift SemiLight SemiConde" panose="020B0502040204020203" pitchFamily="34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US" sz="2800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Bahnschrift SemiLight SemiConde" panose="020B0502040204020203" pitchFamily="34" charset="0"/>
                        </a:rPr>
                        <a:t>ballet</a:t>
                      </a:r>
                      <a:endParaRPr lang="ru-RU" sz="2400" dirty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Bahnschrift SemiLight SemiConde" panose="020B0502040204020203" pitchFamily="34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US" sz="28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Bahnschrift SemiLight SemiConde" panose="020B0502040204020203" pitchFamily="34" charset="0"/>
                        </a:rPr>
                        <a:t>garage</a:t>
                      </a:r>
                      <a:endParaRPr lang="ru-RU" sz="2400" dirty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Bahnschrift SemiLight SemiConde" panose="020B0502040204020203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US" sz="2800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Bahnschrift SemiLight SemiConde" panose="020B0502040204020203" pitchFamily="34" charset="0"/>
                        </a:rPr>
                        <a:t>stress – </a:t>
                      </a:r>
                      <a:r>
                        <a:rPr lang="en-US" sz="2800" dirty="0" err="1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Bahnschrift SemiLight SemiConde" panose="020B0502040204020203" pitchFamily="34" charset="0"/>
                        </a:rPr>
                        <a:t>ударение</a:t>
                      </a:r>
                      <a:endParaRPr lang="ru-RU" sz="2400" dirty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Bahnschrift SemiLight SemiConde" panose="020B0502040204020203" pitchFamily="34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US" sz="2800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Bahnschrift SemiLight SemiConde" panose="020B0502040204020203" pitchFamily="34" charset="0"/>
                        </a:rPr>
                        <a:t>address</a:t>
                      </a:r>
                      <a:endParaRPr lang="ru-RU" sz="2400" dirty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Bahnschrift SemiLight SemiConde" panose="020B0502040204020203" pitchFamily="34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US" sz="2800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Bahnschrift SemiLight SemiConde" panose="020B0502040204020203" pitchFamily="34" charset="0"/>
                        </a:rPr>
                        <a:t>ballet</a:t>
                      </a:r>
                      <a:endParaRPr lang="ru-RU" sz="2400" dirty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Bahnschrift SemiLight SemiConde" panose="020B0502040204020203" pitchFamily="34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US" sz="2800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Bahnschrift SemiLight SemiConde" panose="020B0502040204020203" pitchFamily="34" charset="0"/>
                        </a:rPr>
                        <a:t>garage</a:t>
                      </a:r>
                      <a:endParaRPr lang="ru-RU" sz="2400" dirty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Bahnschrift SemiLight SemiConde" panose="020B0502040204020203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66408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9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02163"/>
            <a:ext cx="9169400" cy="2255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5400" dirty="0" smtClean="0">
                <a:solidFill>
                  <a:schemeClr val="accent2">
                    <a:lumMod val="50000"/>
                  </a:schemeClr>
                </a:solidFill>
                <a:latin typeface="Bahnschrift SemiLight SemiConde" panose="020B0502040204020203" pitchFamily="34" charset="0"/>
              </a:rPr>
              <a:t>Vocabulary</a:t>
            </a:r>
            <a:endParaRPr lang="ru-RU" sz="5400" dirty="0">
              <a:solidFill>
                <a:schemeClr val="accent2">
                  <a:lumMod val="50000"/>
                </a:schemeClr>
              </a:solidFill>
              <a:latin typeface="Bahnschrift SemiLight SemiConde" panose="020B0502040204020203" pitchFamily="34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2604261"/>
              </p:ext>
            </p:extLst>
          </p:nvPr>
        </p:nvGraphicFramePr>
        <p:xfrm>
          <a:off x="1263332" y="1268761"/>
          <a:ext cx="6639560" cy="5040558"/>
        </p:xfrm>
        <a:graphic>
          <a:graphicData uri="http://schemas.openxmlformats.org/drawingml/2006/table">
            <a:tbl>
              <a:tblPr firstRow="1" firstCol="1" bandRow="1">
                <a:tableStyleId>{2D5ABB26-0587-4C30-8999-92F81FD0307C}</a:tableStyleId>
              </a:tblPr>
              <a:tblGrid>
                <a:gridCol w="3319780"/>
                <a:gridCol w="3319780"/>
              </a:tblGrid>
              <a:tr h="56006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US" sz="2800" b="1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Bahnschrift SemiLight SemiConde" panose="020B0502040204020203" pitchFamily="34" charset="0"/>
                        </a:rPr>
                        <a:t>British English</a:t>
                      </a:r>
                      <a:endParaRPr lang="ru-RU" sz="2800" b="1" dirty="0">
                        <a:solidFill>
                          <a:schemeClr val="accent3">
                            <a:lumMod val="50000"/>
                          </a:schemeClr>
                        </a:solidFill>
                        <a:effectLst/>
                        <a:latin typeface="Bahnschrift SemiLight SemiConde" panose="020B0502040204020203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US" sz="2800" b="1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Bahnschrift SemiLight SemiConde" panose="020B0502040204020203" pitchFamily="34" charset="0"/>
                        </a:rPr>
                        <a:t>American English</a:t>
                      </a:r>
                      <a:endParaRPr lang="ru-RU" sz="2800" b="1" dirty="0">
                        <a:solidFill>
                          <a:schemeClr val="accent3">
                            <a:lumMod val="50000"/>
                          </a:schemeClr>
                        </a:solidFill>
                        <a:effectLst/>
                        <a:latin typeface="Bahnschrift SemiLight SemiConde" panose="020B0502040204020203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6006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US" sz="28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Bahnschrift SemiLight SemiConde" panose="020B0502040204020203" pitchFamily="34" charset="0"/>
                        </a:rPr>
                        <a:t>chips</a:t>
                      </a:r>
                      <a:endParaRPr lang="ru-RU" sz="2800" dirty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Bahnschrift SemiLight SemiConde" panose="020B0502040204020203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US" sz="2800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Bahnschrift SemiLight SemiConde" panose="020B0502040204020203" pitchFamily="34" charset="0"/>
                        </a:rPr>
                        <a:t>fries</a:t>
                      </a:r>
                      <a:endParaRPr lang="ru-RU" sz="2800" dirty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Bahnschrift SemiLight SemiConde" panose="020B0502040204020203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6006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US" sz="2800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Bahnschrift SemiLight SemiConde" panose="020B0502040204020203" pitchFamily="34" charset="0"/>
                        </a:rPr>
                        <a:t>city </a:t>
                      </a:r>
                      <a:r>
                        <a:rPr lang="en-US" sz="2800" dirty="0" err="1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Bahnschrift SemiLight SemiConde" panose="020B0502040204020203" pitchFamily="34" charset="0"/>
                        </a:rPr>
                        <a:t>centre</a:t>
                      </a:r>
                      <a:endParaRPr lang="ru-RU" sz="2800" dirty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Bahnschrift SemiLight SemiConde" panose="020B0502040204020203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US" sz="2800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Bahnschrift SemiLight SemiConde" panose="020B0502040204020203" pitchFamily="34" charset="0"/>
                        </a:rPr>
                        <a:t>downtown</a:t>
                      </a:r>
                      <a:endParaRPr lang="ru-RU" sz="2800" dirty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Bahnschrift SemiLight SemiConde" panose="020B0502040204020203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6006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US" sz="280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Bahnschrift SemiLight SemiConde" panose="020B0502040204020203" pitchFamily="34" charset="0"/>
                        </a:rPr>
                        <a:t>Film</a:t>
                      </a:r>
                      <a:endParaRPr lang="ru-RU" sz="280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Bahnschrift SemiLight SemiConde" panose="020B0502040204020203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US" sz="2800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Bahnschrift SemiLight SemiConde" panose="020B0502040204020203" pitchFamily="34" charset="0"/>
                        </a:rPr>
                        <a:t>movie</a:t>
                      </a:r>
                      <a:endParaRPr lang="ru-RU" sz="2800" dirty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Bahnschrift SemiLight SemiConde" panose="020B0502040204020203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6006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US" sz="280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Bahnschrift SemiLight SemiConde" panose="020B0502040204020203" pitchFamily="34" charset="0"/>
                        </a:rPr>
                        <a:t>underground</a:t>
                      </a:r>
                      <a:endParaRPr lang="ru-RU" sz="280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Bahnschrift SemiLight SemiConde" panose="020B0502040204020203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US" sz="2800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Bahnschrift SemiLight SemiConde" panose="020B0502040204020203" pitchFamily="34" charset="0"/>
                        </a:rPr>
                        <a:t>subway</a:t>
                      </a:r>
                      <a:endParaRPr lang="ru-RU" sz="2800" dirty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Bahnschrift SemiLight SemiConde" panose="020B0502040204020203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6006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US" sz="280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Bahnschrift SemiLight SemiConde" panose="020B0502040204020203" pitchFamily="34" charset="0"/>
                        </a:rPr>
                        <a:t>Taxi</a:t>
                      </a:r>
                      <a:endParaRPr lang="ru-RU" sz="280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Bahnschrift SemiLight SemiConde" panose="020B0502040204020203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US" sz="2800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Bahnschrift SemiLight SemiConde" panose="020B0502040204020203" pitchFamily="34" charset="0"/>
                        </a:rPr>
                        <a:t>cab</a:t>
                      </a:r>
                      <a:endParaRPr lang="ru-RU" sz="2800" dirty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Bahnschrift SemiLight SemiConde" panose="020B0502040204020203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6006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US" sz="280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Bahnschrift SemiLight SemiConde" panose="020B0502040204020203" pitchFamily="34" charset="0"/>
                        </a:rPr>
                        <a:t>holiday</a:t>
                      </a:r>
                      <a:endParaRPr lang="ru-RU" sz="280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Bahnschrift SemiLight SemiConde" panose="020B0502040204020203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US" sz="2800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Bahnschrift SemiLight SemiConde" panose="020B0502040204020203" pitchFamily="34" charset="0"/>
                        </a:rPr>
                        <a:t>vocation</a:t>
                      </a:r>
                      <a:endParaRPr lang="ru-RU" sz="2800" dirty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Bahnschrift SemiLight SemiConde" panose="020B0502040204020203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6006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US" sz="280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Bahnschrift SemiLight SemiConde" panose="020B0502040204020203" pitchFamily="34" charset="0"/>
                        </a:rPr>
                        <a:t>shopping centre</a:t>
                      </a:r>
                      <a:endParaRPr lang="ru-RU" sz="280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Bahnschrift SemiLight SemiConde" panose="020B0502040204020203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US" sz="2800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Bahnschrift SemiLight SemiConde" panose="020B0502040204020203" pitchFamily="34" charset="0"/>
                        </a:rPr>
                        <a:t>mall</a:t>
                      </a:r>
                      <a:endParaRPr lang="ru-RU" sz="2800" dirty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Bahnschrift SemiLight SemiConde" panose="020B0502040204020203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6006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US" sz="280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Bahnschrift SemiLight SemiConde" panose="020B0502040204020203" pitchFamily="34" charset="0"/>
                        </a:rPr>
                        <a:t>football</a:t>
                      </a:r>
                      <a:endParaRPr lang="ru-RU" sz="280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Bahnschrift SemiLight SemiConde" panose="020B0502040204020203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US" sz="2800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Bahnschrift SemiLight SemiConde" panose="020B0502040204020203" pitchFamily="34" charset="0"/>
                        </a:rPr>
                        <a:t>soccer</a:t>
                      </a:r>
                      <a:endParaRPr lang="ru-RU" sz="2800" dirty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Bahnschrift SemiLight SemiConde" panose="020B0502040204020203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19635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02163"/>
            <a:ext cx="9169400" cy="2255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5400" dirty="0" smtClean="0">
                <a:solidFill>
                  <a:schemeClr val="accent2">
                    <a:lumMod val="50000"/>
                  </a:schemeClr>
                </a:solidFill>
                <a:latin typeface="Bahnschrift SemiLight SemiConde" panose="020B0502040204020203" pitchFamily="34" charset="0"/>
              </a:rPr>
              <a:t>grammar</a:t>
            </a:r>
            <a:endParaRPr lang="ru-RU" sz="5400" dirty="0">
              <a:solidFill>
                <a:schemeClr val="accent2">
                  <a:lumMod val="50000"/>
                </a:schemeClr>
              </a:solidFill>
              <a:latin typeface="Bahnschrift SemiLight SemiConde" panose="020B0502040204020203" pitchFamily="34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70591670"/>
              </p:ext>
            </p:extLst>
          </p:nvPr>
        </p:nvGraphicFramePr>
        <p:xfrm>
          <a:off x="1264920" y="1268760"/>
          <a:ext cx="6639560" cy="5184575"/>
        </p:xfrm>
        <a:graphic>
          <a:graphicData uri="http://schemas.openxmlformats.org/drawingml/2006/table">
            <a:tbl>
              <a:tblPr firstRow="1" firstCol="1" bandRow="1">
                <a:tableStyleId>{2D5ABB26-0587-4C30-8999-92F81FD0307C}</a:tableStyleId>
              </a:tblPr>
              <a:tblGrid>
                <a:gridCol w="3319780"/>
                <a:gridCol w="3319780"/>
              </a:tblGrid>
              <a:tr h="62505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US" sz="2800" b="1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Bahnschrift SemiLight SemiConde" panose="020B0502040204020203" pitchFamily="34" charset="0"/>
                        </a:rPr>
                        <a:t>British English</a:t>
                      </a:r>
                      <a:endParaRPr lang="ru-RU" sz="2800" b="1" dirty="0">
                        <a:solidFill>
                          <a:schemeClr val="accent3">
                            <a:lumMod val="50000"/>
                          </a:schemeClr>
                        </a:solidFill>
                        <a:effectLst/>
                        <a:latin typeface="Bahnschrift SemiLight SemiConde" panose="020B0502040204020203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US" sz="2800" b="1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Bahnschrift SemiLight SemiConde" panose="020B0502040204020203" pitchFamily="34" charset="0"/>
                        </a:rPr>
                        <a:t>American English</a:t>
                      </a:r>
                      <a:endParaRPr lang="ru-RU" sz="2800" b="1" dirty="0">
                        <a:solidFill>
                          <a:schemeClr val="accent3">
                            <a:lumMod val="50000"/>
                          </a:schemeClr>
                        </a:solidFill>
                        <a:effectLst/>
                        <a:latin typeface="Bahnschrift SemiLight SemiConde" panose="020B0502040204020203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1149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US" sz="2800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Bahnschrift SemiLight SemiConde" panose="020B0502040204020203" pitchFamily="34" charset="0"/>
                        </a:rPr>
                        <a:t>Have you seen a new cartoon ‘The Adams”?</a:t>
                      </a:r>
                      <a:endParaRPr lang="ru-RU" sz="2800" dirty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Bahnschrift SemiLight SemiConde" panose="020B0502040204020203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US" sz="280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Bahnschrift SemiLight SemiConde" panose="020B0502040204020203" pitchFamily="34" charset="0"/>
                        </a:rPr>
                        <a:t>Did you see a new cartoon ‘The Adams”?</a:t>
                      </a:r>
                      <a:endParaRPr lang="ru-RU" sz="280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Bahnschrift SemiLight SemiConde" panose="020B0502040204020203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2505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US" sz="2800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Bahnschrift SemiLight SemiConde" panose="020B0502040204020203" pitchFamily="34" charset="0"/>
                        </a:rPr>
                        <a:t>I am well.</a:t>
                      </a:r>
                      <a:endParaRPr lang="ru-RU" sz="2800" dirty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Bahnschrift SemiLight SemiConde" panose="020B0502040204020203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US" sz="2800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Bahnschrift SemiLight SemiConde" panose="020B0502040204020203" pitchFamily="34" charset="0"/>
                        </a:rPr>
                        <a:t>I am good.</a:t>
                      </a:r>
                      <a:endParaRPr lang="ru-RU" sz="2800" dirty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Bahnschrift SemiLight SemiConde" panose="020B0502040204020203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1149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US" sz="280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Bahnschrift SemiLight SemiConde" panose="020B0502040204020203" pitchFamily="34" charset="0"/>
                        </a:rPr>
                        <a:t>Let’s meet on Matrosova street.</a:t>
                      </a:r>
                      <a:endParaRPr lang="ru-RU" sz="280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Bahnschrift SemiLight SemiConde" panose="020B0502040204020203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US" sz="2800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Bahnschrift SemiLight SemiConde" panose="020B0502040204020203" pitchFamily="34" charset="0"/>
                        </a:rPr>
                        <a:t>Let’s meet in </a:t>
                      </a:r>
                      <a:r>
                        <a:rPr lang="en-US" sz="2800" dirty="0" err="1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Bahnschrift SemiLight SemiConde" panose="020B0502040204020203" pitchFamily="34" charset="0"/>
                        </a:rPr>
                        <a:t>Matrosova</a:t>
                      </a:r>
                      <a:r>
                        <a:rPr lang="en-US" sz="2800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Bahnschrift SemiLight SemiConde" panose="020B0502040204020203" pitchFamily="34" charset="0"/>
                        </a:rPr>
                        <a:t> street.</a:t>
                      </a:r>
                      <a:endParaRPr lang="ru-RU" sz="2800" dirty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Bahnschrift SemiLight SemiConde" panose="020B0502040204020203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1149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US" sz="2800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Bahnschrift SemiLight SemiConde" panose="020B0502040204020203" pitchFamily="34" charset="0"/>
                        </a:rPr>
                        <a:t>I have got a lot of friends.</a:t>
                      </a:r>
                      <a:endParaRPr lang="ru-RU" sz="2800" dirty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Bahnschrift SemiLight SemiConde" panose="020B0502040204020203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US" sz="2800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Bahnschrift SemiLight SemiConde" panose="020B0502040204020203" pitchFamily="34" charset="0"/>
                        </a:rPr>
                        <a:t>I have a lot of friends.</a:t>
                      </a:r>
                      <a:endParaRPr lang="ru-RU" sz="2800" dirty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Bahnschrift SemiLight SemiConde" panose="020B0502040204020203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30260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Углы">
  <a:themeElements>
    <a:clrScheme name="Другая 3">
      <a:dk1>
        <a:sysClr val="windowText" lastClr="000000"/>
      </a:dk1>
      <a:lt1>
        <a:sysClr val="window" lastClr="FFFFFF"/>
      </a:lt1>
      <a:dk2>
        <a:srgbClr val="1F497D"/>
      </a:dk2>
      <a:lt2>
        <a:srgbClr val="B7DDE8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Углы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Углы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Essential</Template>
  <TotalTime>39</TotalTime>
  <Words>187</Words>
  <Application>Microsoft Office PowerPoint</Application>
  <PresentationFormat>Экран (4:3)</PresentationFormat>
  <Paragraphs>62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Углы</vt:lpstr>
      <vt:lpstr>Презентация PowerPoint</vt:lpstr>
      <vt:lpstr>Презентация PowerPoint</vt:lpstr>
      <vt:lpstr>Презентация PowerPoint</vt:lpstr>
      <vt:lpstr>Crossing cultures</vt:lpstr>
      <vt:lpstr>Презентация PowerPoint</vt:lpstr>
      <vt:lpstr>Phonetics</vt:lpstr>
      <vt:lpstr>Vocabulary</vt:lpstr>
      <vt:lpstr>grammar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Дарья Антропова</dc:creator>
  <cp:lastModifiedBy>Дарья Антропова</cp:lastModifiedBy>
  <cp:revision>5</cp:revision>
  <dcterms:created xsi:type="dcterms:W3CDTF">2022-11-15T13:56:30Z</dcterms:created>
  <dcterms:modified xsi:type="dcterms:W3CDTF">2022-11-15T14:54:46Z</dcterms:modified>
</cp:coreProperties>
</file>