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65" r:id="rId3"/>
    <p:sldId id="283" r:id="rId4"/>
    <p:sldId id="284" r:id="rId5"/>
    <p:sldId id="285" r:id="rId6"/>
    <p:sldId id="303" r:id="rId7"/>
    <p:sldId id="286" r:id="rId8"/>
    <p:sldId id="302" r:id="rId9"/>
    <p:sldId id="287" r:id="rId10"/>
    <p:sldId id="288" r:id="rId11"/>
    <p:sldId id="290" r:id="rId12"/>
    <p:sldId id="291" r:id="rId13"/>
    <p:sldId id="292" r:id="rId14"/>
    <p:sldId id="304" r:id="rId15"/>
    <p:sldId id="298" r:id="rId16"/>
    <p:sldId id="301" r:id="rId17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303"/>
            <p14:sldId id="286"/>
            <p14:sldId id="302"/>
            <p14:sldId id="287"/>
            <p14:sldId id="288"/>
            <p14:sldId id="290"/>
            <p14:sldId id="291"/>
            <p14:sldId id="292"/>
            <p14:sldId id="304"/>
            <p14:sldId id="298"/>
            <p14:sldId id="301"/>
          </p14:sldIdLst>
        </p14:section>
        <p14:section name="Раздел без заголовка" id="{EFDDF50C-AD5A-4B1F-98F3-724910AB5C9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106" d="100"/>
          <a:sy n="106" d="100"/>
        </p:scale>
        <p:origin x="-90" y="-240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t>18.02.2023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t>18.02.2023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733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08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18.02.2023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Средняя 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группа.</a:t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/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2000" dirty="0" smtClean="0">
                <a:latin typeface="Cambria"/>
              </a:rPr>
              <a:t>Т</a:t>
            </a:r>
            <a:r>
              <a:rPr lang="ru-RU" sz="2000" b="0" i="0" dirty="0" smtClean="0">
                <a:solidFill>
                  <a:schemeClr val="tx1"/>
                </a:solidFill>
                <a:latin typeface="Cambria"/>
              </a:rPr>
              <a:t>ема недели «Зимние узоры»</a:t>
            </a:r>
            <a:r>
              <a:rPr lang="ru-RU" sz="2000" dirty="0">
                <a:latin typeface="Cambria"/>
              </a:rPr>
              <a:t/>
            </a:r>
            <a:br>
              <a:rPr lang="ru-RU" sz="2000" dirty="0">
                <a:latin typeface="Cambria"/>
              </a:rPr>
            </a:br>
            <a:endParaRPr lang="ru-RU" sz="2000" b="0" i="0" dirty="0">
              <a:solidFill>
                <a:schemeClr val="tx1"/>
              </a:solidFill>
              <a:latin typeface="Cambri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750596" y="4869160"/>
            <a:ext cx="4055369" cy="1440160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300" b="1" dirty="0" smtClean="0"/>
              <a:t>Панарина Елена Евгеньевна,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300" b="1" dirty="0" smtClean="0"/>
              <a:t>воспитатель, 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300" b="1" dirty="0" smtClean="0"/>
              <a:t>МБДОУ «ЦРР – детский сад № 36»,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300" b="1" dirty="0" smtClean="0"/>
              <a:t> Левобережный район, </a:t>
            </a:r>
          </a:p>
          <a:p>
            <a:pPr algn="r"/>
            <a:r>
              <a:rPr lang="ru-RU" sz="2300" b="1" dirty="0"/>
              <a:t>г</a:t>
            </a:r>
            <a:r>
              <a:rPr lang="ru-RU" sz="2300" b="1" dirty="0" smtClean="0"/>
              <a:t>ородского округа город </a:t>
            </a:r>
            <a:r>
              <a:rPr lang="ru-RU" sz="2300" b="1" dirty="0"/>
              <a:t>Воронеж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2022-2023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438228" y="4437112"/>
            <a:ext cx="2952328" cy="20295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rgbClr val="C00000"/>
                </a:solidFill>
              </a:rPr>
              <a:t>Модуль</a:t>
            </a:r>
            <a:r>
              <a:rPr lang="ru-RU" sz="1400" b="1" dirty="0">
                <a:solidFill>
                  <a:srgbClr val="C00000"/>
                </a:solidFill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</a:rPr>
              <a:t>«Физкультура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и спорт».</a:t>
            </a:r>
          </a:p>
          <a:p>
            <a:endParaRPr lang="ru-RU" sz="1400" dirty="0" smtClean="0">
              <a:solidFill>
                <a:srgbClr val="C00000"/>
              </a:solidFill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Наполнение изменяется  в зависимости от темы недели, времени года и т. </a:t>
            </a:r>
            <a:r>
              <a:rPr lang="ru-RU" sz="1400" dirty="0">
                <a:solidFill>
                  <a:srgbClr val="C00000"/>
                </a:solidFill>
              </a:rPr>
              <a:t>п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  <a:endParaRPr lang="ru-RU" sz="1400" dirty="0">
              <a:solidFill>
                <a:srgbClr val="C00000"/>
              </a:solidFill>
            </a:endParaRPr>
          </a:p>
          <a:p>
            <a:pPr algn="ctr"/>
            <a:r>
              <a:rPr lang="ru-RU" sz="1600" dirty="0" smtClean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F:\детский сад\2022-2023\АТТЕСТАЦИЯ2023\презентация\IMG_022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772" y="613552"/>
            <a:ext cx="3744416" cy="5853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604" y="613552"/>
            <a:ext cx="4212962" cy="5983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764" y="5158237"/>
            <a:ext cx="5256584" cy="147696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Модуль </a:t>
            </a:r>
            <a:r>
              <a:rPr lang="ru-RU" sz="1400" b="1" dirty="0">
                <a:solidFill>
                  <a:srgbClr val="C00000"/>
                </a:solidFill>
              </a:rPr>
              <a:t>«</a:t>
            </a:r>
            <a:r>
              <a:rPr lang="ru-RU" sz="1400" b="1" dirty="0" smtClean="0">
                <a:solidFill>
                  <a:srgbClr val="C00000"/>
                </a:solidFill>
              </a:rPr>
              <a:t>Театр»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содержит атрибуты театрализованной  деятельности</a:t>
            </a:r>
            <a:r>
              <a:rPr lang="ru-RU" sz="1400" dirty="0">
                <a:solidFill>
                  <a:srgbClr val="C00000"/>
                </a:solidFill>
              </a:rPr>
              <a:t>: ширмы, </a:t>
            </a:r>
            <a:r>
              <a:rPr lang="ru-RU" sz="1400" dirty="0" smtClean="0">
                <a:solidFill>
                  <a:srgbClr val="C00000"/>
                </a:solidFill>
              </a:rPr>
              <a:t> костюмы</a:t>
            </a:r>
            <a:r>
              <a:rPr lang="ru-RU" sz="1400" dirty="0">
                <a:solidFill>
                  <a:srgbClr val="C00000"/>
                </a:solidFill>
              </a:rPr>
              <a:t>, </a:t>
            </a:r>
            <a:r>
              <a:rPr lang="ru-RU" sz="1400" dirty="0" smtClean="0">
                <a:solidFill>
                  <a:srgbClr val="C00000"/>
                </a:solidFill>
              </a:rPr>
              <a:t> маски</a:t>
            </a:r>
            <a:r>
              <a:rPr lang="ru-RU" sz="1400" dirty="0">
                <a:solidFill>
                  <a:srgbClr val="C00000"/>
                </a:solidFill>
              </a:rPr>
              <a:t>, </a:t>
            </a:r>
            <a:r>
              <a:rPr lang="ru-RU" sz="1400" dirty="0" smtClean="0">
                <a:solidFill>
                  <a:srgbClr val="C00000"/>
                </a:solidFill>
              </a:rPr>
              <a:t>различные </a:t>
            </a:r>
            <a:r>
              <a:rPr lang="ru-RU" sz="1400" dirty="0">
                <a:solidFill>
                  <a:srgbClr val="C00000"/>
                </a:solidFill>
              </a:rPr>
              <a:t>виды </a:t>
            </a:r>
            <a:r>
              <a:rPr lang="ru-RU" sz="1400" dirty="0" smtClean="0">
                <a:solidFill>
                  <a:srgbClr val="C00000"/>
                </a:solidFill>
              </a:rPr>
              <a:t> театров (теневой , бибабо</a:t>
            </a:r>
            <a:r>
              <a:rPr lang="ru-RU" sz="1400" dirty="0">
                <a:solidFill>
                  <a:srgbClr val="C00000"/>
                </a:solidFill>
              </a:rPr>
              <a:t>, настольный, </a:t>
            </a:r>
            <a:r>
              <a:rPr lang="ru-RU" sz="1400" dirty="0" smtClean="0">
                <a:solidFill>
                  <a:srgbClr val="C00000"/>
                </a:solidFill>
              </a:rPr>
              <a:t> пальчиковый и т.д.), </a:t>
            </a:r>
            <a:r>
              <a:rPr lang="ru-RU" sz="1400" dirty="0">
                <a:solidFill>
                  <a:srgbClr val="C00000"/>
                </a:solidFill>
              </a:rPr>
              <a:t>в </a:t>
            </a:r>
            <a:r>
              <a:rPr lang="ru-RU" sz="1400" dirty="0" smtClean="0">
                <a:solidFill>
                  <a:srgbClr val="C00000"/>
                </a:solidFill>
              </a:rPr>
              <a:t>том числе изготовленных вместе с воспитанниками и </a:t>
            </a:r>
            <a:r>
              <a:rPr lang="ru-RU" sz="1400" dirty="0">
                <a:solidFill>
                  <a:srgbClr val="C00000"/>
                </a:solidFill>
              </a:rPr>
              <a:t>их  </a:t>
            </a:r>
            <a:r>
              <a:rPr lang="ru-RU" sz="1400" dirty="0" smtClean="0">
                <a:solidFill>
                  <a:srgbClr val="C00000"/>
                </a:solidFill>
              </a:rPr>
              <a:t>родителями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847716" y="116632"/>
            <a:ext cx="4060501" cy="4644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813" y="552643"/>
            <a:ext cx="3436327" cy="4543502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8668" y="527010"/>
            <a:ext cx="3577335" cy="4629903"/>
          </a:xfrm>
        </p:spPr>
      </p:pic>
      <p:pic>
        <p:nvPicPr>
          <p:cNvPr id="9" name="Рисунок 8" descr="F:\детский сад\2022-2023\АТТЕСТАЦИЯ2023\презентация\IMG_0224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466262" y="2256950"/>
            <a:ext cx="3636926" cy="2092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drawingObject66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790155" y="1988840"/>
            <a:ext cx="2087811" cy="37441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54452" y="5517232"/>
            <a:ext cx="4968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Модуль «</a:t>
            </a:r>
            <a:r>
              <a:rPr lang="ru-RU" sz="1400" b="1" dirty="0" smtClean="0">
                <a:solidFill>
                  <a:srgbClr val="C00000"/>
                </a:solidFill>
              </a:rPr>
              <a:t>Музыка»</a:t>
            </a:r>
          </a:p>
          <a:p>
            <a:endParaRPr lang="ru-RU" sz="1400" b="1" dirty="0">
              <a:solidFill>
                <a:srgbClr val="C00000"/>
              </a:solidFill>
            </a:endParaRPr>
          </a:p>
          <a:p>
            <a:r>
              <a:rPr lang="ru-RU" sz="1400" dirty="0">
                <a:solidFill>
                  <a:srgbClr val="C00000"/>
                </a:solidFill>
              </a:rPr>
              <a:t>В </a:t>
            </a:r>
            <a:r>
              <a:rPr lang="ru-RU" sz="1400" dirty="0" smtClean="0">
                <a:solidFill>
                  <a:srgbClr val="C00000"/>
                </a:solidFill>
              </a:rPr>
              <a:t>свободном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доступе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в группе 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имеются </a:t>
            </a:r>
            <a:r>
              <a:rPr lang="ru-RU" sz="1400" dirty="0">
                <a:solidFill>
                  <a:srgbClr val="C00000"/>
                </a:solidFill>
              </a:rPr>
              <a:t>детские </a:t>
            </a:r>
            <a:r>
              <a:rPr lang="ru-RU" sz="1400" dirty="0" smtClean="0">
                <a:solidFill>
                  <a:srgbClr val="C00000"/>
                </a:solidFill>
              </a:rPr>
              <a:t>музыкальные инструменты </a:t>
            </a:r>
            <a:r>
              <a:rPr lang="ru-RU" sz="1400" dirty="0">
                <a:solidFill>
                  <a:srgbClr val="C00000"/>
                </a:solidFill>
              </a:rPr>
              <a:t>для развития </a:t>
            </a:r>
            <a:r>
              <a:rPr lang="ru-RU" sz="1400" dirty="0" smtClean="0">
                <a:solidFill>
                  <a:srgbClr val="C00000"/>
                </a:solidFill>
              </a:rPr>
              <a:t>звуко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– высотного слуха и  исполнительской деятельности.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/>
          </p:cNvSpPr>
          <p:nvPr/>
        </p:nvSpPr>
        <p:spPr>
          <a:xfrm>
            <a:off x="3960313" y="417410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drawingObject6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1268760"/>
            <a:ext cx="5544616" cy="475252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90563" y="1242610"/>
            <a:ext cx="5829443" cy="4777553"/>
          </a:xfrm>
        </p:spPr>
      </p:pic>
      <p:sp>
        <p:nvSpPr>
          <p:cNvPr id="11" name="Прямоугольник 10"/>
          <p:cNvSpPr/>
          <p:nvPr/>
        </p:nvSpPr>
        <p:spPr>
          <a:xfrm>
            <a:off x="3826297" y="770315"/>
            <a:ext cx="43285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Игры по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интересам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для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мальчиков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и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девочек.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rawingObject5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5780" y="692696"/>
            <a:ext cx="2797672" cy="317573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37828" y="4916166"/>
            <a:ext cx="25922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3"/>
                </a:solidFill>
              </a:rPr>
              <a:t>Модули «Кухня», «Хозяюшка», «Прачечная», «Парикмахерская»,  «Поликлиника», «Магазин»</a:t>
            </a:r>
            <a:endParaRPr lang="ru-RU" sz="1400" dirty="0">
              <a:solidFill>
                <a:schemeClr val="accent3"/>
              </a:solidFill>
            </a:endParaRPr>
          </a:p>
        </p:txBody>
      </p:sp>
      <p:pic>
        <p:nvPicPr>
          <p:cNvPr id="8" name="drawingObject58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58708" y="4232167"/>
            <a:ext cx="2394756" cy="2436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drawingObject60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0116" y="692696"/>
            <a:ext cx="3528392" cy="31757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drawingObject56"/>
          <p:cNvPicPr/>
          <p:nvPr/>
        </p:nvPicPr>
        <p:blipFill>
          <a:blip r:embed="rId5"/>
          <a:stretch/>
        </p:blipFill>
        <p:spPr>
          <a:xfrm>
            <a:off x="7318548" y="692696"/>
            <a:ext cx="4241105" cy="3175739"/>
          </a:xfrm>
          <a:prstGeom prst="rect">
            <a:avLst/>
          </a:prstGeom>
          <a:noFill/>
        </p:spPr>
      </p:pic>
      <p:pic>
        <p:nvPicPr>
          <p:cNvPr id="6" name="drawingObject54"/>
          <p:cNvPicPr/>
          <p:nvPr/>
        </p:nvPicPr>
        <p:blipFill>
          <a:blip r:embed="rId6"/>
          <a:stretch/>
        </p:blipFill>
        <p:spPr>
          <a:xfrm>
            <a:off x="4078188" y="4175867"/>
            <a:ext cx="3970254" cy="2434707"/>
          </a:xfrm>
          <a:prstGeom prst="rect">
            <a:avLst/>
          </a:prstGeom>
          <a:noFill/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60312" y="201167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653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22051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1765" y="5863891"/>
            <a:ext cx="4536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Модуль «Центр</a:t>
            </a:r>
            <a:r>
              <a:rPr lang="ru-RU" sz="1400" b="1" dirty="0">
                <a:solidFill>
                  <a:srgbClr val="FFFF00"/>
                </a:solidFill>
              </a:rPr>
              <a:t> </a:t>
            </a:r>
            <a:r>
              <a:rPr lang="ru-RU" sz="1400" b="1" dirty="0" smtClean="0">
                <a:solidFill>
                  <a:srgbClr val="FFFF00"/>
                </a:solidFill>
              </a:rPr>
              <a:t>творчества</a:t>
            </a:r>
            <a:r>
              <a:rPr lang="ru-RU" sz="1400" b="1" dirty="0">
                <a:solidFill>
                  <a:srgbClr val="FFFF00"/>
                </a:solidFill>
              </a:rPr>
              <a:t>»</a:t>
            </a:r>
          </a:p>
          <a:p>
            <a:r>
              <a:rPr lang="ru-RU" sz="1400" dirty="0">
                <a:solidFill>
                  <a:srgbClr val="FFFF00"/>
                </a:solidFill>
              </a:rPr>
              <a:t>Воспитанникам </a:t>
            </a:r>
            <a:r>
              <a:rPr lang="ru-RU" sz="1400" dirty="0" smtClean="0">
                <a:solidFill>
                  <a:srgbClr val="FFFF00"/>
                </a:solidFill>
              </a:rPr>
              <a:t> доступны материалы </a:t>
            </a:r>
            <a:r>
              <a:rPr lang="ru-RU" sz="1400" dirty="0"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solidFill>
                  <a:srgbClr val="FFFF00"/>
                </a:solidFill>
              </a:rPr>
              <a:t>для изобразительной </a:t>
            </a:r>
            <a:r>
              <a:rPr lang="ru-RU" sz="1400" dirty="0">
                <a:solidFill>
                  <a:srgbClr val="FFFF00"/>
                </a:solidFill>
              </a:rPr>
              <a:t>деятельности </a:t>
            </a:r>
            <a:r>
              <a:rPr lang="ru-RU" sz="1400" dirty="0" smtClean="0">
                <a:solidFill>
                  <a:srgbClr val="FFFF00"/>
                </a:solidFill>
              </a:rPr>
              <a:t> (рисования, лепки, аппликации) и</a:t>
            </a:r>
            <a:r>
              <a:rPr lang="ru-RU" sz="1400" dirty="0"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solidFill>
                  <a:srgbClr val="FFFF00"/>
                </a:solidFill>
              </a:rPr>
              <a:t>иных </a:t>
            </a:r>
            <a:r>
              <a:rPr lang="ru-RU" sz="1400" dirty="0"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solidFill>
                  <a:srgbClr val="FFFF00"/>
                </a:solidFill>
              </a:rPr>
              <a:t>видов </a:t>
            </a:r>
            <a:r>
              <a:rPr lang="ru-RU" sz="1400" dirty="0"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solidFill>
                  <a:srgbClr val="FFFF00"/>
                </a:solidFill>
              </a:rPr>
              <a:t>творчества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F:\детский сад\2022-2023\АТТЕСТАЦИЯ2023\презентация\вторые\IMG_02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9749" y="1308638"/>
            <a:ext cx="50885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06213" y="1281326"/>
            <a:ext cx="5088567" cy="38164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64436" y="2357700"/>
            <a:ext cx="3858425" cy="289381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02324" y="5894638"/>
            <a:ext cx="62503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Центр «Уединения</a:t>
            </a:r>
            <a:r>
              <a:rPr lang="ru-RU" sz="1400" b="1" dirty="0">
                <a:solidFill>
                  <a:srgbClr val="FFFF00"/>
                </a:solidFill>
              </a:rPr>
              <a:t>»</a:t>
            </a:r>
          </a:p>
          <a:p>
            <a:r>
              <a:rPr lang="ru-RU" sz="1400" dirty="0" smtClean="0">
                <a:solidFill>
                  <a:srgbClr val="FFFF00"/>
                </a:solidFill>
              </a:rPr>
              <a:t>Место уединения легко просматривается  воспитателем,  предусмотрены атрибуты для спокойной деятельности.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/>
          <p:cNvSpPr txBox="1">
            <a:spLocks/>
          </p:cNvSpPr>
          <p:nvPr/>
        </p:nvSpPr>
        <p:spPr>
          <a:xfrm>
            <a:off x="9838828" y="5867302"/>
            <a:ext cx="576064" cy="73223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2200" dirty="0">
              <a:solidFill>
                <a:srgbClr val="FF9933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261764" y="5756104"/>
            <a:ext cx="3528392" cy="642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4"/>
                </a:solidFill>
              </a:rPr>
              <a:t>Среда </a:t>
            </a:r>
            <a:r>
              <a:rPr lang="ru-RU" sz="2400" b="1" dirty="0">
                <a:solidFill>
                  <a:schemeClr val="accent4"/>
                </a:solidFill>
              </a:rPr>
              <a:t>для диалога с </a:t>
            </a:r>
            <a:r>
              <a:rPr lang="ru-RU" sz="2400" b="1" dirty="0" smtClean="0">
                <a:solidFill>
                  <a:schemeClr val="accent4"/>
                </a:solidFill>
              </a:rPr>
              <a:t>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accent4"/>
                </a:solidFill>
              </a:rPr>
              <a:t>(</a:t>
            </a:r>
            <a:r>
              <a:rPr lang="ru-RU" sz="2400" dirty="0" smtClean="0">
                <a:solidFill>
                  <a:schemeClr val="accent4"/>
                </a:solidFill>
              </a:rPr>
              <a:t>информационно-консультативный)</a:t>
            </a:r>
            <a:endParaRPr lang="ru-RU" sz="2400" dirty="0">
              <a:solidFill>
                <a:schemeClr val="accent4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smtClean="0">
                <a:solidFill>
                  <a:srgbClr val="FF9933"/>
                </a:solidFill>
              </a:rPr>
              <a:t> </a:t>
            </a:r>
            <a:endParaRPr lang="ru-RU" sz="20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1557908" y="116633"/>
            <a:ext cx="856895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accent4"/>
                </a:solidFill>
              </a:rPr>
              <a:t>4</a:t>
            </a:r>
            <a:r>
              <a:rPr lang="ru-RU" sz="2400" b="1" dirty="0" smtClean="0">
                <a:solidFill>
                  <a:schemeClr val="accent4"/>
                </a:solidFill>
              </a:rPr>
              <a:t>. </a:t>
            </a:r>
            <a:r>
              <a:rPr lang="ru-RU" sz="2400" b="1" dirty="0" smtClean="0">
                <a:solidFill>
                  <a:schemeClr val="accent4"/>
                </a:solidFill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68" y="939565"/>
            <a:ext cx="3492388" cy="4289635"/>
          </a:xfrm>
          <a:prstGeom prst="rect">
            <a:avLst/>
          </a:prstGeom>
          <a:noFill/>
        </p:spPr>
      </p:pic>
      <p:pic>
        <p:nvPicPr>
          <p:cNvPr id="11" name="drawingObject87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8628" y="4365105"/>
            <a:ext cx="3844380" cy="2234428"/>
          </a:xfrm>
          <a:prstGeom prst="rect">
            <a:avLst/>
          </a:prstGeom>
          <a:noFill/>
        </p:spPr>
      </p:pic>
      <p:pic>
        <p:nvPicPr>
          <p:cNvPr id="12" name="Picture 80"/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5752" y="2505716"/>
            <a:ext cx="3744844" cy="40938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118748" y="1713906"/>
            <a:ext cx="26642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4"/>
                </a:solidFill>
              </a:rPr>
              <a:t>В приемном помещении </a:t>
            </a:r>
            <a:r>
              <a:rPr lang="ru-RU" sz="1400" dirty="0" smtClean="0">
                <a:solidFill>
                  <a:schemeClr val="accent4"/>
                </a:solidFill>
              </a:rPr>
              <a:t> представлена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информация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для 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родителей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о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персонале, который 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работает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с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детьми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данной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группы</a:t>
            </a:r>
            <a:r>
              <a:rPr lang="ru-RU" sz="1400" dirty="0">
                <a:solidFill>
                  <a:schemeClr val="accent4"/>
                </a:solidFill>
              </a:rPr>
              <a:t>, </a:t>
            </a:r>
            <a:r>
              <a:rPr lang="ru-RU" sz="1400" dirty="0" smtClean="0">
                <a:solidFill>
                  <a:schemeClr val="accent4"/>
                </a:solidFill>
              </a:rPr>
              <a:t> режиме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дня, </a:t>
            </a:r>
            <a:r>
              <a:rPr lang="ru-RU" sz="1400" dirty="0" smtClean="0">
                <a:solidFill>
                  <a:schemeClr val="accent4"/>
                </a:solidFill>
              </a:rPr>
              <a:t> меню</a:t>
            </a:r>
            <a:r>
              <a:rPr lang="ru-RU" sz="1400" dirty="0" smtClean="0">
                <a:solidFill>
                  <a:schemeClr val="accent4"/>
                </a:solidFill>
              </a:rPr>
              <a:t>,</a:t>
            </a: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сведения </a:t>
            </a:r>
            <a:r>
              <a:rPr lang="ru-RU" sz="1400" dirty="0">
                <a:solidFill>
                  <a:schemeClr val="accent4"/>
                </a:solidFill>
              </a:rPr>
              <a:t>о </a:t>
            </a:r>
            <a:r>
              <a:rPr lang="ru-RU" sz="1400" dirty="0" smtClean="0">
                <a:solidFill>
                  <a:schemeClr val="accent4"/>
                </a:solidFill>
              </a:rPr>
              <a:t>ООД, папки-передвижки</a:t>
            </a:r>
            <a:r>
              <a:rPr lang="ru-RU" sz="1400" dirty="0">
                <a:solidFill>
                  <a:schemeClr val="accent4"/>
                </a:solidFill>
              </a:rPr>
              <a:t>, </a:t>
            </a:r>
            <a:r>
              <a:rPr lang="ru-RU" sz="1400" dirty="0" smtClean="0">
                <a:solidFill>
                  <a:schemeClr val="accent4"/>
                </a:solidFill>
              </a:rPr>
              <a:t>памятки, консультации </a:t>
            </a:r>
            <a:r>
              <a:rPr lang="ru-RU" sz="1400" dirty="0">
                <a:solidFill>
                  <a:schemeClr val="accent4"/>
                </a:solidFill>
              </a:rPr>
              <a:t>и </a:t>
            </a:r>
            <a:r>
              <a:rPr lang="ru-RU" sz="1400" dirty="0" smtClean="0">
                <a:solidFill>
                  <a:schemeClr val="accent4"/>
                </a:solidFill>
              </a:rPr>
              <a:t>т.д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" name="drawingObject89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49"/>
          <a:stretch/>
        </p:blipFill>
        <p:spPr>
          <a:xfrm>
            <a:off x="4222204" y="939565"/>
            <a:ext cx="4505445" cy="1296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6237288"/>
            <a:ext cx="3962400" cy="3937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510236" y="6309320"/>
            <a:ext cx="3268216" cy="317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8188" y="237752"/>
            <a:ext cx="3978275" cy="2743200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33363"/>
            <a:ext cx="3978275" cy="27432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33763"/>
            <a:ext cx="3978275" cy="2743200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429496729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0196" y="3429000"/>
            <a:ext cx="3978275" cy="2743200"/>
          </a:xfrm>
        </p:spPr>
      </p:pic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687898" y="620688"/>
            <a:ext cx="3124200" cy="2952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старший,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8624846" y="4221088"/>
            <a:ext cx="3168352" cy="2232248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dirty="0" smtClean="0"/>
              <a:t>Помещение используется как  игровая  комната, включает в  себя: «Рабочий модуль», «Активный модуль», «Спокойный модуль», обеспечивающие игровую, познавательную, исследовательскую и  творческую активность всех воспитанников.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82244" y="692696"/>
            <a:ext cx="3671887" cy="93662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РАБОЧИЙ СЕКТОР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772" y="188640"/>
            <a:ext cx="3657600" cy="5184775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8346" y="2564904"/>
            <a:ext cx="6376111" cy="38009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118748" y="1202571"/>
            <a:ext cx="27583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/>
                </a:solidFill>
              </a:rPr>
              <a:t>Данный сектор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включает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в себя варианты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модулей: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«Математическое развитие</a:t>
            </a:r>
            <a:r>
              <a:rPr lang="ru-RU" sz="1400" dirty="0">
                <a:solidFill>
                  <a:schemeClr val="accent2"/>
                </a:solidFill>
              </a:rPr>
              <a:t>», </a:t>
            </a:r>
            <a:r>
              <a:rPr lang="ru-RU" sz="1400" dirty="0" smtClean="0">
                <a:solidFill>
                  <a:schemeClr val="accent2"/>
                </a:solidFill>
              </a:rPr>
              <a:t> «Освоение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родного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языка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и литературы»,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«Живая и неживая природа», «Уголок экспериментирования», «Сенсорика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и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конструирование</a:t>
            </a:r>
            <a:r>
              <a:rPr lang="ru-RU" sz="1400" dirty="0">
                <a:solidFill>
                  <a:schemeClr val="accent2"/>
                </a:solidFill>
              </a:rPr>
              <a:t>», «Патриотическое воспитание», «Безопасность» и </a:t>
            </a:r>
            <a:r>
              <a:rPr lang="ru-RU" sz="1400" dirty="0" smtClean="0">
                <a:solidFill>
                  <a:schemeClr val="accent2"/>
                </a:solidFill>
              </a:rPr>
              <a:t>т.д. </a:t>
            </a:r>
            <a:endParaRPr lang="ru-RU" sz="1400" dirty="0">
              <a:solidFill>
                <a:schemeClr val="accent2"/>
              </a:solidFill>
            </a:endParaRPr>
          </a:p>
          <a:p>
            <a:r>
              <a:rPr lang="ru-RU" sz="1400" dirty="0" smtClean="0">
                <a:solidFill>
                  <a:schemeClr val="accent2"/>
                </a:solidFill>
              </a:rPr>
              <a:t>Дети в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любой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момент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могут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по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собственному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желанию манипулировать представленным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материалом.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В помещении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достаточно </a:t>
            </a:r>
            <a:r>
              <a:rPr lang="ru-RU" sz="1400" dirty="0">
                <a:solidFill>
                  <a:schemeClr val="accent2"/>
                </a:solidFill>
              </a:rPr>
              <a:t>пространства </a:t>
            </a:r>
            <a:r>
              <a:rPr lang="ru-RU" sz="1400" dirty="0" smtClean="0">
                <a:solidFill>
                  <a:schemeClr val="accent2"/>
                </a:solidFill>
              </a:rPr>
              <a:t> для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осуществления </a:t>
            </a:r>
            <a:r>
              <a:rPr lang="ru-RU" sz="1400" dirty="0">
                <a:solidFill>
                  <a:schemeClr val="accent2"/>
                </a:solidFill>
              </a:rPr>
              <a:t>несколько </a:t>
            </a:r>
            <a:r>
              <a:rPr lang="ru-RU" sz="1400" dirty="0" smtClean="0">
                <a:solidFill>
                  <a:schemeClr val="accent2"/>
                </a:solidFill>
              </a:rPr>
              <a:t> форм активности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различными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группами.</a:t>
            </a:r>
          </a:p>
          <a:p>
            <a:r>
              <a:rPr lang="ru-RU" sz="1400" dirty="0">
                <a:solidFill>
                  <a:schemeClr val="accent2"/>
                </a:solidFill>
              </a:rPr>
              <a:t>Тема недели прослеживается через специальный тематический уголок, который находится в рабочем секторе.</a:t>
            </a:r>
          </a:p>
        </p:txBody>
      </p:sp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189756" y="5912150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326854" y="5805264"/>
            <a:ext cx="3409040" cy="10463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326434" y="5932641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6728457" y="536381"/>
            <a:ext cx="4060501" cy="6698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marL="457200" indent="-457200" algn="ctr">
              <a:buAutoNum type="arabicPeriod"/>
            </a:pPr>
            <a:r>
              <a:rPr lang="ru-RU" sz="2400" dirty="0" smtClean="0"/>
              <a:t>Рабочий сектор</a:t>
            </a:r>
          </a:p>
          <a:p>
            <a:pPr marL="457200" indent="-457200" algn="ctr">
              <a:buFontTx/>
              <a:buAutoNum type="arabicPeriod"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ctr">
              <a:buFontTx/>
              <a:buAutoNum type="arabicPeriod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ctr">
              <a:buFontTx/>
              <a:buAutoNum type="arabicPeriod"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РАБОЧИЙ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787" y="223926"/>
            <a:ext cx="3024337" cy="6581689"/>
          </a:xfrm>
        </p:spPr>
      </p:pic>
      <p:sp>
        <p:nvSpPr>
          <p:cNvPr id="16" name="Прямоугольник 15"/>
          <p:cNvSpPr/>
          <p:nvPr/>
        </p:nvSpPr>
        <p:spPr>
          <a:xfrm>
            <a:off x="3646140" y="1052736"/>
            <a:ext cx="2984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Модуль «Математическое </a:t>
            </a:r>
            <a:r>
              <a:rPr lang="ru-RU" sz="1400" dirty="0">
                <a:solidFill>
                  <a:schemeClr val="accent2"/>
                </a:solidFill>
              </a:rPr>
              <a:t>и сенсорное </a:t>
            </a:r>
            <a:r>
              <a:rPr lang="ru-RU" sz="1400" dirty="0" smtClean="0">
                <a:solidFill>
                  <a:schemeClr val="accent2"/>
                </a:solidFill>
              </a:rPr>
              <a:t>развитие»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09318" y="1988840"/>
            <a:ext cx="2398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Модуль «Конструирование</a:t>
            </a:r>
            <a:r>
              <a:rPr lang="ru-RU" sz="1400" dirty="0">
                <a:solidFill>
                  <a:schemeClr val="accent2"/>
                </a:solidFill>
              </a:rPr>
              <a:t>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0196" y="2755381"/>
            <a:ext cx="785402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30116" y="188640"/>
            <a:ext cx="5112568" cy="7201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269876" y="5897698"/>
            <a:ext cx="2630508" cy="432048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Модуль «Речевое </a:t>
            </a:r>
            <a:r>
              <a:rPr lang="ru-RU" sz="1400" dirty="0">
                <a:solidFill>
                  <a:schemeClr val="accent2"/>
                </a:solidFill>
              </a:rPr>
              <a:t>развитие</a:t>
            </a:r>
            <a:r>
              <a:rPr lang="ru-RU" sz="1400" dirty="0" smtClean="0">
                <a:solidFill>
                  <a:schemeClr val="accent2"/>
                </a:solidFill>
              </a:rPr>
              <a:t>»</a:t>
            </a:r>
            <a:endParaRPr lang="ru-RU" sz="1400" dirty="0">
              <a:solidFill>
                <a:schemeClr val="accent2"/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3812" y="692696"/>
            <a:ext cx="3642810" cy="5163313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0596" y="548680"/>
            <a:ext cx="3874821" cy="5494359"/>
          </a:xfrm>
        </p:spPr>
      </p:pic>
      <p:sp>
        <p:nvSpPr>
          <p:cNvPr id="10" name="Прямоугольник 9"/>
          <p:cNvSpPr/>
          <p:nvPr/>
        </p:nvSpPr>
        <p:spPr>
          <a:xfrm>
            <a:off x="7750596" y="6244180"/>
            <a:ext cx="34291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Модуль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«Книжный уголок»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520" y="6244180"/>
            <a:ext cx="6149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/>
                </a:solidFill>
              </a:rPr>
              <a:t>Модуль «Речевое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развитие» содержит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различные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материалы: развивающие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игры, наглядный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и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дидактический 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материал</a:t>
            </a:r>
            <a:r>
              <a:rPr lang="ru-RU" sz="1200" dirty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2"/>
                </a:solidFill>
              </a:rPr>
              <a:t>и </a:t>
            </a:r>
            <a:r>
              <a:rPr lang="ru-RU" sz="1200" dirty="0">
                <a:solidFill>
                  <a:schemeClr val="accent2"/>
                </a:solidFill>
              </a:rPr>
              <a:t>т.д. </a:t>
            </a:r>
            <a:r>
              <a:rPr lang="ru-RU" sz="1200" dirty="0" smtClean="0">
                <a:solidFill>
                  <a:schemeClr val="accent2"/>
                </a:solidFill>
              </a:rPr>
              <a:t>Обучение </a:t>
            </a:r>
            <a:r>
              <a:rPr lang="ru-RU" sz="1200" dirty="0">
                <a:solidFill>
                  <a:schemeClr val="accent2"/>
                </a:solidFill>
              </a:rPr>
              <a:t>грамоте </a:t>
            </a:r>
            <a:r>
              <a:rPr lang="ru-RU" sz="1200" dirty="0" smtClean="0">
                <a:solidFill>
                  <a:schemeClr val="accent2"/>
                </a:solidFill>
              </a:rPr>
              <a:t>–рабочие </a:t>
            </a:r>
            <a:r>
              <a:rPr lang="ru-RU" sz="1200" dirty="0">
                <a:solidFill>
                  <a:schemeClr val="accent2"/>
                </a:solidFill>
              </a:rPr>
              <a:t>тетради.</a:t>
            </a:r>
          </a:p>
        </p:txBody>
      </p:sp>
    </p:spTree>
    <p:extLst>
      <p:ext uri="{BB962C8B-B14F-4D97-AF65-F5344CB8AC3E}">
        <p14:creationId xmlns:p14="http://schemas.microsoft.com/office/powerpoint/2010/main" val="419337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4150196" y="384513"/>
            <a:ext cx="3556445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20406" y="4123293"/>
            <a:ext cx="1635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/>
                </a:solidFill>
              </a:rPr>
              <a:t>Модуль </a:t>
            </a:r>
          </a:p>
          <a:p>
            <a:r>
              <a:rPr lang="ru-RU" sz="1400" b="1" dirty="0" smtClean="0">
                <a:solidFill>
                  <a:schemeClr val="accent2"/>
                </a:solidFill>
              </a:rPr>
              <a:t>«Мини-музей»</a:t>
            </a:r>
            <a:endParaRPr lang="ru-RU" sz="1400" b="1" dirty="0">
              <a:solidFill>
                <a:schemeClr val="accent2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756" y="560966"/>
            <a:ext cx="3816424" cy="599723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150196" y="5976594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/>
                </a:solidFill>
              </a:rPr>
              <a:t>Модуль </a:t>
            </a:r>
          </a:p>
          <a:p>
            <a:pPr algn="ctr"/>
            <a:r>
              <a:rPr lang="ru-RU" sz="1400" b="1" dirty="0" smtClean="0">
                <a:solidFill>
                  <a:schemeClr val="accent2"/>
                </a:solidFill>
              </a:rPr>
              <a:t> «Патриотическое</a:t>
            </a:r>
            <a:r>
              <a:rPr lang="ru-RU" sz="1400" b="1" dirty="0">
                <a:solidFill>
                  <a:schemeClr val="accent2"/>
                </a:solidFill>
              </a:rPr>
              <a:t> </a:t>
            </a:r>
            <a:r>
              <a:rPr lang="ru-RU" sz="1400" b="1" dirty="0" smtClean="0">
                <a:solidFill>
                  <a:schemeClr val="accent2"/>
                </a:solidFill>
              </a:rPr>
              <a:t>воспитание</a:t>
            </a:r>
            <a:r>
              <a:rPr lang="ru-RU" sz="1400" b="1" dirty="0">
                <a:solidFill>
                  <a:schemeClr val="accent2"/>
                </a:solidFill>
              </a:rPr>
              <a:t>»</a:t>
            </a:r>
          </a:p>
        </p:txBody>
      </p:sp>
      <p:pic>
        <p:nvPicPr>
          <p:cNvPr id="22" name="Рисунок 21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87486" y="665039"/>
            <a:ext cx="4151785" cy="5884733"/>
          </a:xfr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220510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20" y="981104"/>
            <a:ext cx="3384376" cy="4952436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85720" y="6140860"/>
            <a:ext cx="7464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/>
                </a:solidFill>
              </a:rPr>
              <a:t>Модуль </a:t>
            </a:r>
            <a:r>
              <a:rPr lang="ru-RU" sz="1400" b="1" dirty="0">
                <a:solidFill>
                  <a:schemeClr val="accent2"/>
                </a:solidFill>
              </a:rPr>
              <a:t> </a:t>
            </a:r>
            <a:r>
              <a:rPr lang="ru-RU" sz="1400" b="1" dirty="0" smtClean="0">
                <a:solidFill>
                  <a:schemeClr val="accent2"/>
                </a:solidFill>
              </a:rPr>
              <a:t>«Живая и неживая природа</a:t>
            </a:r>
            <a:r>
              <a:rPr lang="ru-RU" sz="1400" dirty="0" smtClean="0">
                <a:solidFill>
                  <a:schemeClr val="accent2"/>
                </a:solidFill>
              </a:rPr>
              <a:t>»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при необходимости трансформируется в модуль «Экспериментирование» или в центр песка и воды</a:t>
            </a:r>
            <a:endParaRPr lang="ru-RU" sz="1400" dirty="0">
              <a:solidFill>
                <a:schemeClr val="accent2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8628" y="1014647"/>
            <a:ext cx="3486007" cy="4941849"/>
          </a:xfrm>
        </p:spPr>
      </p:pic>
      <p:sp>
        <p:nvSpPr>
          <p:cNvPr id="18" name="Прямоугольник 17"/>
          <p:cNvSpPr/>
          <p:nvPr/>
        </p:nvSpPr>
        <p:spPr>
          <a:xfrm>
            <a:off x="8398667" y="6272988"/>
            <a:ext cx="33419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/>
                </a:solidFill>
              </a:rPr>
              <a:t>Модуль</a:t>
            </a:r>
            <a:r>
              <a:rPr lang="ru-RU" sz="1400" dirty="0" smtClean="0">
                <a:solidFill>
                  <a:schemeClr val="accent2"/>
                </a:solidFill>
              </a:rPr>
              <a:t> 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b="1" dirty="0" smtClean="0">
                <a:solidFill>
                  <a:schemeClr val="accent2"/>
                </a:solidFill>
              </a:rPr>
              <a:t>«Безопасность»</a:t>
            </a:r>
            <a:endParaRPr lang="ru-RU" sz="1400" b="1" dirty="0">
              <a:solidFill>
                <a:schemeClr val="accent2"/>
              </a:solidFill>
            </a:endParaRPr>
          </a:p>
        </p:txBody>
      </p:sp>
      <p:pic>
        <p:nvPicPr>
          <p:cNvPr id="19" name="drawingObject72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62987" y="988454"/>
            <a:ext cx="3528392" cy="4945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803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41884" y="5480855"/>
            <a:ext cx="2160240" cy="468425"/>
          </a:xfrm>
        </p:spPr>
        <p:txBody>
          <a:bodyPr>
            <a:norm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етодическая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7748" y="3429000"/>
            <a:ext cx="3240360" cy="57606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 </a:t>
            </a:r>
            <a:endParaRPr lang="ru-RU" sz="1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для педагога)</a:t>
            </a:r>
            <a:endParaRPr lang="ru-RU" sz="1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006180" y="429656"/>
            <a:ext cx="352839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952965" y="2785928"/>
            <a:ext cx="2736305" cy="3878434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819" y="476672"/>
            <a:ext cx="4214619" cy="5169894"/>
          </a:xfr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145" y="607106"/>
            <a:ext cx="3886307" cy="260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795" y="6165304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/>
                </a:solidFill>
              </a:rPr>
              <a:t>Наличие методической </a:t>
            </a:r>
            <a:r>
              <a:rPr lang="ru-RU" sz="1400" dirty="0" smtClean="0">
                <a:solidFill>
                  <a:schemeClr val="accent2"/>
                </a:solidFill>
              </a:rPr>
              <a:t>литературы для </a:t>
            </a:r>
            <a:r>
              <a:rPr lang="ru-RU" sz="1400" dirty="0" smtClean="0">
                <a:solidFill>
                  <a:schemeClr val="accent2"/>
                </a:solidFill>
              </a:rPr>
              <a:t>ведения образовательной деятельности с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детьми в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соответствие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с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их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возрастом</a:t>
            </a:r>
            <a:r>
              <a:rPr lang="ru-RU" sz="1400" dirty="0">
                <a:solidFill>
                  <a:schemeClr val="accent2"/>
                </a:solidFill>
              </a:rPr>
              <a:t> </a:t>
            </a:r>
            <a:r>
              <a:rPr lang="ru-RU" sz="1400" dirty="0" smtClean="0">
                <a:solidFill>
                  <a:schemeClr val="accent2"/>
                </a:solidFill>
              </a:rPr>
              <a:t>(4-5 лет). 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06580" y="5949280"/>
            <a:ext cx="4364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/>
                </a:solidFill>
              </a:rPr>
              <a:t>Использование ИКТ для проведения организованной образовательной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8326660" y="598943"/>
            <a:ext cx="3744417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188640"/>
            <a:ext cx="8260262" cy="6264696"/>
          </a:xfrm>
        </p:spPr>
      </p:pic>
      <p:sp>
        <p:nvSpPr>
          <p:cNvPr id="7" name="Прямоугольник 6"/>
          <p:cNvSpPr/>
          <p:nvPr/>
        </p:nvSpPr>
        <p:spPr>
          <a:xfrm>
            <a:off x="9046740" y="4271301"/>
            <a:ext cx="245816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Для </a:t>
            </a:r>
            <a:r>
              <a:rPr lang="ru-RU" sz="1400" b="1" dirty="0" smtClean="0">
                <a:solidFill>
                  <a:srgbClr val="C00000"/>
                </a:solidFill>
              </a:rPr>
              <a:t>ролевых игр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отведена четко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ограниченная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часть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помещения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с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пространством </a:t>
            </a:r>
            <a:r>
              <a:rPr lang="ru-RU" sz="1400" b="1" dirty="0">
                <a:solidFill>
                  <a:srgbClr val="C00000"/>
                </a:solidFill>
              </a:rPr>
              <a:t>для </a:t>
            </a:r>
            <a:r>
              <a:rPr lang="ru-RU" sz="1400" b="1" dirty="0" smtClean="0">
                <a:solidFill>
                  <a:srgbClr val="C00000"/>
                </a:solidFill>
              </a:rPr>
              <a:t> игры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и для упорядоченного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хранения 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реквизита.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552</Words>
  <Application>Microsoft Office PowerPoint</Application>
  <PresentationFormat>Произвольный</PresentationFormat>
  <Paragraphs>92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GraduationAlbum_16x9</vt:lpstr>
      <vt:lpstr>Средняя группа.  Тема недели «Зимние узоры» </vt:lpstr>
      <vt:lpstr>Вход в группу, нижняя левая точка</vt:lpstr>
      <vt:lpstr>1. РАБОЧИЙ СЕКТОР   </vt:lpstr>
      <vt:lpstr>Презентация PowerPoint</vt:lpstr>
      <vt:lpstr>1. РАБОЧИЙ СЕКТОР  </vt:lpstr>
      <vt:lpstr>Презентация PowerPoint</vt:lpstr>
      <vt:lpstr>Презентация PowerPoint</vt:lpstr>
      <vt:lpstr>Методическая литература педагога</vt:lpstr>
      <vt:lpstr>Презентация PowerPoint</vt:lpstr>
      <vt:lpstr>Презентация PowerPoint</vt:lpstr>
      <vt:lpstr>Модуль «Театр»   содержит атрибуты театрализованной  деятельности: ширмы,  костюмы,  маски, различные виды  театров (теневой , бибабо, настольный,  пальчиковый и т.д.), в том числе изготовленных вместе с воспитанниками и их 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2023-02-17T22:25:13Z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