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8" r:id="rId4"/>
    <p:sldId id="262" r:id="rId5"/>
    <p:sldId id="260" r:id="rId6"/>
    <p:sldId id="261" r:id="rId7"/>
    <p:sldId id="259" r:id="rId8"/>
    <p:sldId id="263" r:id="rId9"/>
    <p:sldId id="264" r:id="rId10"/>
    <p:sldId id="268" r:id="rId11"/>
    <p:sldId id="267" r:id="rId12"/>
    <p:sldId id="284" r:id="rId13"/>
    <p:sldId id="269" r:id="rId14"/>
    <p:sldId id="265" r:id="rId15"/>
    <p:sldId id="272" r:id="rId16"/>
    <p:sldId id="273" r:id="rId17"/>
    <p:sldId id="275" r:id="rId18"/>
    <p:sldId id="274" r:id="rId19"/>
    <p:sldId id="271" r:id="rId20"/>
    <p:sldId id="276" r:id="rId21"/>
    <p:sldId id="277" r:id="rId22"/>
    <p:sldId id="279" r:id="rId23"/>
    <p:sldId id="270" r:id="rId24"/>
    <p:sldId id="278" r:id="rId25"/>
    <p:sldId id="280" r:id="rId26"/>
    <p:sldId id="281" r:id="rId27"/>
    <p:sldId id="282" r:id="rId28"/>
    <p:sldId id="283" r:id="rId29"/>
    <p:sldId id="285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Знаете ли Вы, что бывают невидимые чернила?</c:v>
                </c:pt>
                <c:pt idx="1">
                  <c:v>Пользовались ли Вы когда-нибудь невидимыми чернилами?</c:v>
                </c:pt>
                <c:pt idx="2">
                  <c:v>Хотели бы Вы научиться делать невидимые чернила?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24</c:v>
                </c:pt>
                <c:pt idx="1">
                  <c:v>5</c:v>
                </c:pt>
                <c:pt idx="2">
                  <c:v>59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Знаете ли Вы, что бывают невидимые чернила?</c:v>
                </c:pt>
                <c:pt idx="1">
                  <c:v>Пользовались ли Вы когда-нибудь невидимыми чернилами?</c:v>
                </c:pt>
                <c:pt idx="2">
                  <c:v>Хотели бы Вы научиться делать невидимые чернила?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37</c:v>
                </c:pt>
                <c:pt idx="1">
                  <c:v>56</c:v>
                </c:pt>
                <c:pt idx="2">
                  <c:v>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Знаете ли Вы, что бывают невидимые чернила?</c:v>
                </c:pt>
                <c:pt idx="1">
                  <c:v>Пользовались ли Вы когда-нибудь невидимыми чернилами?</c:v>
                </c:pt>
                <c:pt idx="2">
                  <c:v>Хотели бы Вы научиться делать невидимые чернила?</c:v>
                </c:pt>
              </c:strCache>
            </c:strRef>
          </c:cat>
          <c:val>
            <c:numRef>
              <c:f>Лист1!$D$2:$D$4</c:f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2633600"/>
        <c:axId val="52635136"/>
      </c:barChart>
      <c:catAx>
        <c:axId val="52633600"/>
        <c:scaling>
          <c:orientation val="minMax"/>
        </c:scaling>
        <c:delete val="0"/>
        <c:axPos val="b"/>
        <c:majorTickMark val="out"/>
        <c:minorTickMark val="none"/>
        <c:tickLblPos val="nextTo"/>
        <c:crossAx val="52635136"/>
        <c:crosses val="autoZero"/>
        <c:auto val="1"/>
        <c:lblAlgn val="ctr"/>
        <c:lblOffset val="100"/>
        <c:noMultiLvlLbl val="0"/>
      </c:catAx>
      <c:valAx>
        <c:axId val="526351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263360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g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g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g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g"/><Relationship Id="rId4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g"/><Relationship Id="rId4" Type="http://schemas.openxmlformats.org/officeDocument/2006/relationships/image" Target="../media/image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g"/><Relationship Id="rId4" Type="http://schemas.openxmlformats.org/officeDocument/2006/relationships/image" Target="../media/image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g"/><Relationship Id="rId4" Type="http://schemas.openxmlformats.org/officeDocument/2006/relationships/image" Target="../media/image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g"/><Relationship Id="rId4" Type="http://schemas.openxmlformats.org/officeDocument/2006/relationships/image" Target="../media/image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g"/><Relationship Id="rId4" Type="http://schemas.openxmlformats.org/officeDocument/2006/relationships/image" Target="../media/image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g"/><Relationship Id="rId4" Type="http://schemas.openxmlformats.org/officeDocument/2006/relationships/image" Target="../media/image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g"/><Relationship Id="rId4" Type="http://schemas.openxmlformats.org/officeDocument/2006/relationships/image" Target="../media/image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2" t="1716" r="5336" b="2904"/>
          <a:stretch/>
        </p:blipFill>
        <p:spPr>
          <a:xfrm>
            <a:off x="11152" y="1"/>
            <a:ext cx="9144000" cy="6858000"/>
          </a:xfrm>
          <a:prstGeom prst="rect">
            <a:avLst/>
          </a:prstGeom>
        </p:spPr>
      </p:pic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1547018" y="855002"/>
            <a:ext cx="6049963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Исследовательская работа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22735" y="1916832"/>
            <a:ext cx="53303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4000" b="1" dirty="0">
                <a:solidFill>
                  <a:sysClr val="windowText" lastClr="000000"/>
                </a:solidFill>
                <a:latin typeface="Trebuchet MS" pitchFamily="34" charset="0"/>
                <a:cs typeface="Arial" charset="0"/>
              </a:rPr>
              <a:t>Невидимые чернила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47018" y="4797152"/>
            <a:ext cx="61213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Руководитель: Журавлева Татьяна Анатольевна,</a:t>
            </a:r>
          </a:p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учитель начальных классов МБОУ СОШ №9 </a:t>
            </a:r>
          </a:p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города Каменск-Шахтинский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47018" y="4212377"/>
            <a:ext cx="52867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Выполнил: Воробьёв Елисей, учащийся 3 «А» класса, МБОУ СОШ №9 </a:t>
            </a:r>
          </a:p>
        </p:txBody>
      </p:sp>
    </p:spTree>
    <p:extLst>
      <p:ext uri="{BB962C8B-B14F-4D97-AF65-F5344CB8AC3E}">
        <p14:creationId xmlns:p14="http://schemas.microsoft.com/office/powerpoint/2010/main" val="192760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3"/>
          <a:stretch/>
        </p:blipFill>
        <p:spPr>
          <a:xfrm>
            <a:off x="4932040" y="5661248"/>
            <a:ext cx="4211960" cy="11967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01"/>
          <a:stretch/>
        </p:blipFill>
        <p:spPr>
          <a:xfrm flipH="1">
            <a:off x="0" y="5661248"/>
            <a:ext cx="3874883" cy="1196752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395536" y="332656"/>
            <a:ext cx="8424936" cy="4968552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3200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chemeClr val="accent5">
                  <a:lumMod val="50000"/>
                </a:schemeClr>
              </a:solidFill>
              <a:ea typeface="Calibri"/>
              <a:cs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34" t="50741" r="3337" b="12632"/>
          <a:stretch/>
        </p:blipFill>
        <p:spPr>
          <a:xfrm>
            <a:off x="4211960" y="6142121"/>
            <a:ext cx="396044" cy="687515"/>
          </a:xfrm>
          <a:prstGeom prst="rect">
            <a:avLst/>
          </a:prstGeom>
        </p:spPr>
      </p:pic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1259633" y="692150"/>
            <a:ext cx="691281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3200" b="1" dirty="0">
                <a:latin typeface="Times New Roman" pitchFamily="18" charset="0"/>
                <a:cs typeface="Times New Roman" pitchFamily="18" charset="0"/>
              </a:rPr>
              <a:t>Фоточувствительные чернила</a:t>
            </a:r>
            <a:endParaRPr lang="ru-RU" altLang="ru-RU" sz="32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altLang="ru-RU" sz="2800" dirty="0">
              <a:latin typeface="Trebuchet MS" pitchFamily="34" charset="0"/>
            </a:endParaRPr>
          </a:p>
        </p:txBody>
      </p:sp>
      <p:sp>
        <p:nvSpPr>
          <p:cNvPr id="7" name="TextBox 2"/>
          <p:cNvSpPr txBox="1">
            <a:spLocks noChangeArrowheads="1"/>
          </p:cNvSpPr>
          <p:nvPr/>
        </p:nvSpPr>
        <p:spPr bwMode="auto">
          <a:xfrm>
            <a:off x="683568" y="1412875"/>
            <a:ext cx="8064896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Это чернила, способные проявляться или исчезать под действием света.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  <a:cs typeface="Arial" charset="0"/>
            </a:endParaRPr>
          </a:p>
        </p:txBody>
      </p:sp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1259633" y="2339888"/>
            <a:ext cx="55451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3200" b="1" dirty="0">
                <a:latin typeface="Times New Roman" pitchFamily="18" charset="0"/>
                <a:cs typeface="Times New Roman" pitchFamily="18" charset="0"/>
              </a:rPr>
              <a:t>Люминесцентные чернила</a:t>
            </a:r>
            <a:endParaRPr lang="ru-RU" altLang="ru-RU" sz="32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altLang="ru-RU" sz="2800" dirty="0">
              <a:latin typeface="Trebuchet MS" pitchFamily="34" charset="0"/>
            </a:endParaRPr>
          </a:p>
        </p:txBody>
      </p:sp>
      <p:sp>
        <p:nvSpPr>
          <p:cNvPr id="9" name="TextBox 2"/>
          <p:cNvSpPr txBox="1">
            <a:spLocks noChangeArrowheads="1"/>
          </p:cNvSpPr>
          <p:nvPr/>
        </p:nvSpPr>
        <p:spPr bwMode="auto">
          <a:xfrm>
            <a:off x="719460" y="3068960"/>
            <a:ext cx="7956996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Для проявления таких чернил надпись освещают ультрафиолетовой  лампой. </a:t>
            </a:r>
          </a:p>
          <a:p>
            <a:pPr eaLnBrk="1" hangingPunct="1"/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После  прекращения  действия  ультрафиолета  надпись исчезает. </a:t>
            </a:r>
          </a:p>
        </p:txBody>
      </p:sp>
    </p:spTree>
    <p:extLst>
      <p:ext uri="{BB962C8B-B14F-4D97-AF65-F5344CB8AC3E}">
        <p14:creationId xmlns:p14="http://schemas.microsoft.com/office/powerpoint/2010/main" val="15532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3"/>
          <a:stretch/>
        </p:blipFill>
        <p:spPr>
          <a:xfrm>
            <a:off x="4932040" y="5661248"/>
            <a:ext cx="4211960" cy="11967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01"/>
          <a:stretch/>
        </p:blipFill>
        <p:spPr>
          <a:xfrm flipH="1">
            <a:off x="0" y="5661248"/>
            <a:ext cx="3874883" cy="1196752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395536" y="320080"/>
            <a:ext cx="8424936" cy="4968552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3200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chemeClr val="accent5">
                  <a:lumMod val="50000"/>
                </a:schemeClr>
              </a:solidFill>
              <a:ea typeface="Calibri"/>
              <a:cs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34" t="50741" r="3337" b="12632"/>
          <a:stretch/>
        </p:blipFill>
        <p:spPr>
          <a:xfrm>
            <a:off x="4211960" y="6142121"/>
            <a:ext cx="396044" cy="687515"/>
          </a:xfrm>
          <a:prstGeom prst="rect">
            <a:avLst/>
          </a:prstGeom>
        </p:spPr>
      </p:pic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1043608" y="548680"/>
            <a:ext cx="691197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3200" b="1" dirty="0">
                <a:latin typeface="Times New Roman" pitchFamily="18" charset="0"/>
                <a:cs typeface="Times New Roman" pitchFamily="18" charset="0"/>
              </a:rPr>
              <a:t>Термочувствительные чернила</a:t>
            </a:r>
            <a:endParaRPr lang="ru-RU" altLang="ru-RU" sz="32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altLang="ru-RU" sz="2800" dirty="0">
              <a:latin typeface="Trebuchet MS" pitchFamily="34" charset="0"/>
            </a:endParaRPr>
          </a:p>
        </p:txBody>
      </p:sp>
      <p:sp>
        <p:nvSpPr>
          <p:cNvPr id="7" name="TextBox 2"/>
          <p:cNvSpPr txBox="1">
            <a:spLocks noChangeArrowheads="1"/>
          </p:cNvSpPr>
          <p:nvPr/>
        </p:nvSpPr>
        <p:spPr bwMode="auto">
          <a:xfrm>
            <a:off x="539552" y="1196752"/>
            <a:ext cx="828092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just" eaLnBrk="1" hangingPunct="1"/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В состав термочувствительных чернил входят бесцветные вещества, которые переходят в окрашенные  при нагревании. </a:t>
            </a:r>
          </a:p>
        </p:txBody>
      </p:sp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1475656" y="2581747"/>
            <a:ext cx="705678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3200" b="1" dirty="0">
                <a:latin typeface="Times New Roman" pitchFamily="18" charset="0"/>
                <a:cs typeface="Times New Roman" pitchFamily="18" charset="0"/>
              </a:rPr>
              <a:t>Влагочувствительные чернила</a:t>
            </a:r>
            <a:endParaRPr lang="ru-RU" altLang="ru-RU" sz="32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altLang="ru-RU" sz="2800" dirty="0">
              <a:latin typeface="Trebuchet MS" pitchFamily="34" charset="0"/>
            </a:endParaRPr>
          </a:p>
        </p:txBody>
      </p:sp>
      <p:sp>
        <p:nvSpPr>
          <p:cNvPr id="9" name="TextBox 2"/>
          <p:cNvSpPr txBox="1">
            <a:spLocks noChangeArrowheads="1"/>
          </p:cNvSpPr>
          <p:nvPr/>
        </p:nvSpPr>
        <p:spPr bwMode="auto">
          <a:xfrm>
            <a:off x="599076" y="3212976"/>
            <a:ext cx="80773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Невидимые надписи или изображения, сделанные </a:t>
            </a:r>
            <a:r>
              <a:rPr lang="ru-RU" altLang="ru-RU" sz="2800" dirty="0" err="1">
                <a:latin typeface="Times New Roman" pitchFamily="18" charset="0"/>
                <a:cs typeface="Times New Roman" pitchFamily="18" charset="0"/>
              </a:rPr>
              <a:t>влагочувствительными</a:t>
            </a: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  чернилами,  проявляются  водой  или  водяным паром. </a:t>
            </a:r>
          </a:p>
        </p:txBody>
      </p:sp>
    </p:spTree>
    <p:extLst>
      <p:ext uri="{BB962C8B-B14F-4D97-AF65-F5344CB8AC3E}">
        <p14:creationId xmlns:p14="http://schemas.microsoft.com/office/powerpoint/2010/main" val="24480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3"/>
          <a:stretch/>
        </p:blipFill>
        <p:spPr>
          <a:xfrm>
            <a:off x="4932040" y="5661248"/>
            <a:ext cx="4211960" cy="11967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01"/>
          <a:stretch/>
        </p:blipFill>
        <p:spPr>
          <a:xfrm flipH="1">
            <a:off x="0" y="5661248"/>
            <a:ext cx="3874883" cy="1196752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251520" y="116632"/>
            <a:ext cx="8534656" cy="5544616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Список </a:t>
            </a: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симпатических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чернил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000" dirty="0">
              <a:solidFill>
                <a:schemeClr val="accent5">
                  <a:lumMod val="50000"/>
                </a:schemeClr>
              </a:solidFill>
              <a:ea typeface="Calibri"/>
              <a:cs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34" t="50741" r="3337" b="12632"/>
          <a:stretch/>
        </p:blipFill>
        <p:spPr>
          <a:xfrm>
            <a:off x="4211960" y="6142121"/>
            <a:ext cx="396044" cy="687515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8484819"/>
              </p:ext>
            </p:extLst>
          </p:nvPr>
        </p:nvGraphicFramePr>
        <p:xfrm>
          <a:off x="611560" y="836712"/>
          <a:ext cx="7416824" cy="4793912"/>
        </p:xfrm>
        <a:graphic>
          <a:graphicData uri="http://schemas.openxmlformats.org/drawingml/2006/table">
            <a:tbl>
              <a:tblPr firstRow="1" firstCol="1" bandRow="1"/>
              <a:tblGrid>
                <a:gridCol w="3708412"/>
                <a:gridCol w="3708412"/>
              </a:tblGrid>
              <a:tr h="2057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ru-RU" sz="2000" b="1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Чернила</a:t>
                      </a:r>
                      <a:endParaRPr lang="ru-RU" sz="2000" b="1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76" marR="7411" marT="7411" marB="7411">
                    <a:lnL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ru-RU" sz="2000" b="1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Проявитель</a:t>
                      </a:r>
                      <a:endParaRPr lang="ru-RU" sz="2000" b="1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76" marR="7411" marT="7411" marB="7411">
                    <a:lnL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7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водный раствор медного купороса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76" marR="7411" marT="7411" marB="7411">
                    <a:lnL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пары нашатырного спирта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76" marR="7411" marT="7411" marB="7411">
                    <a:lnL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7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сульфат меди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76" marR="7411" marT="7411" marB="7411">
                    <a:lnL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йодид натрия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76" marR="7411" marT="7411" marB="7411">
                    <a:lnL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7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сульфат железа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76" marR="7411" marT="7411" marB="7411">
                    <a:lnL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карбонат натрия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76" marR="7411" marT="7411" marB="7411">
                    <a:lnL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7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хлорид натрия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76" marR="7411" marT="7411" marB="7411">
                    <a:lnL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нитрат серебра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76" marR="7411" marT="7411" marB="7411">
                    <a:lnL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7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фенолфталеин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76" marR="7411" marT="7411" marB="7411">
                    <a:lnL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разбавленная щёлочь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76" marR="7411" marT="7411" marB="7411">
                    <a:lnL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8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стиральный порошок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76" marR="7411" marT="7411" marB="7411">
                    <a:lnL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свет лампы ультрафиолета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76" marR="7411" marT="7411" marB="7411">
                    <a:lnL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7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крахмал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76" marR="7411" marT="7411" marB="7411">
                    <a:lnL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йодная настойка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76" marR="7411" marT="7411" marB="7411">
                    <a:lnL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7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уксус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76" marR="7411" marT="7411" marB="7411">
                    <a:lnL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сок синей капусты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76" marR="7411" marT="7411" marB="7411">
                    <a:lnL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7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воск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76" marR="7411" marT="7411" marB="7411">
                    <a:lnL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сода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76" marR="7411" marT="7411" marB="7411">
                    <a:lnL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7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сок брюквы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76" marR="7411" marT="7411" marB="7411">
                    <a:lnL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нагрев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76" marR="7411" marT="7411" marB="7411">
                    <a:lnL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7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кока-кола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76" marR="7411" marT="7411" marB="7411">
                    <a:lnL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нагрев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76" marR="7411" marT="7411" marB="7411">
                    <a:lnL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7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лимонная (пищевая) кислота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76" marR="7411" marT="7411" marB="7411">
                    <a:lnL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нагрев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76" marR="7411" marT="7411" marB="7411">
                    <a:lnL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7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яблочный сок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76" marR="7411" marT="7411" marB="7411">
                    <a:lnL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нагрев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76" marR="7411" marT="7411" marB="7411">
                    <a:lnL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7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молоко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76" marR="7411" marT="7411" marB="7411">
                    <a:lnL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нагрев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76" marR="7411" marT="7411" marB="7411">
                    <a:lnL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7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луковый сок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76" marR="7411" marT="7411" marB="7411">
                    <a:lnL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нагрев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876" marR="7411" marT="7411" marB="7411">
                    <a:lnL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D0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06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3"/>
          <a:stretch/>
        </p:blipFill>
        <p:spPr>
          <a:xfrm>
            <a:off x="4932040" y="5661248"/>
            <a:ext cx="4211960" cy="11967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01"/>
          <a:stretch/>
        </p:blipFill>
        <p:spPr>
          <a:xfrm flipH="1">
            <a:off x="0" y="5661248"/>
            <a:ext cx="3874883" cy="1196752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323528" y="141890"/>
            <a:ext cx="8496944" cy="5472608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Тестируем инструменты и приспособления для письма.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34" t="50741" r="3337" b="12632"/>
          <a:stretch/>
        </p:blipFill>
        <p:spPr>
          <a:xfrm>
            <a:off x="4211960" y="6142121"/>
            <a:ext cx="396044" cy="687515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5915550"/>
              </p:ext>
            </p:extLst>
          </p:nvPr>
        </p:nvGraphicFramePr>
        <p:xfrm>
          <a:off x="719572" y="1436345"/>
          <a:ext cx="7776864" cy="1717548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2658845"/>
                <a:gridCol w="5118019"/>
              </a:tblGrid>
              <a:tr h="2732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Инструмент</a:t>
                      </a:r>
                      <a:endParaRPr lang="ru-RU" sz="200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Результат</a:t>
                      </a:r>
                      <a:endParaRPr lang="ru-RU" sz="200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7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Пипетка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Писать неудобно, лучше рисовать символы.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7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Кисть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Писать неудобно, лучше выполнять рисунки.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7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Заострённая палочка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Удобно писать буквы.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7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Ватная палочка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Удобно писать буквы и выполнять рисунки.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1546719"/>
              </p:ext>
            </p:extLst>
          </p:nvPr>
        </p:nvGraphicFramePr>
        <p:xfrm>
          <a:off x="755576" y="3789040"/>
          <a:ext cx="7776864" cy="1432700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2667002"/>
                <a:gridCol w="5109862"/>
              </a:tblGrid>
              <a:tr h="3581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Тип бумаги</a:t>
                      </a:r>
                      <a:endParaRPr lang="ru-RU" sz="2000" b="1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Результат</a:t>
                      </a:r>
                      <a:endParaRPr lang="ru-RU" sz="2000" b="1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1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Цветная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 видно надписей.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1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Белая офисная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Рвётся от воды, царапает зубочистка.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1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Белый картон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Удобно писать буквы и выполнять рисунки.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493081" y="3358898"/>
            <a:ext cx="222984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Тестируем бумагу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847826" y="908720"/>
            <a:ext cx="312431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Тестируем инструменты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26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3"/>
          <a:stretch/>
        </p:blipFill>
        <p:spPr>
          <a:xfrm>
            <a:off x="4932040" y="5661248"/>
            <a:ext cx="4211960" cy="11967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01"/>
          <a:stretch/>
        </p:blipFill>
        <p:spPr>
          <a:xfrm flipH="1">
            <a:off x="0" y="5661248"/>
            <a:ext cx="3874883" cy="1196752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395536" y="332656"/>
            <a:ext cx="8496944" cy="5112568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Опыт 1. Получение невидимых чернил из сока лимона.</a:t>
            </a:r>
            <a:endParaRPr lang="ru-RU" sz="2000" dirty="0">
              <a:solidFill>
                <a:schemeClr val="accent5">
                  <a:lumMod val="50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Цель: 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научиться получать невидимые чернила из сока лимона в домашних условиях.</a:t>
            </a:r>
            <a:endParaRPr lang="ru-RU" sz="20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Оборудование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: доска, нож, ватные палочки, тарелка, белый лист бумаги, стакан 2 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шт.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Реактивы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: половинка лимона, вода.</a:t>
            </a:r>
            <a:endParaRPr lang="ru-RU" sz="2000" dirty="0">
              <a:ea typeface="Calibri"/>
              <a:cs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34" t="50741" r="3337" b="12632"/>
          <a:stretch/>
        </p:blipFill>
        <p:spPr>
          <a:xfrm>
            <a:off x="4211960" y="6142121"/>
            <a:ext cx="396044" cy="6875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3789040"/>
            <a:ext cx="1170294" cy="15603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3946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3"/>
          <a:stretch/>
        </p:blipFill>
        <p:spPr>
          <a:xfrm>
            <a:off x="4932040" y="5661248"/>
            <a:ext cx="4211960" cy="11967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01"/>
          <a:stretch/>
        </p:blipFill>
        <p:spPr>
          <a:xfrm flipH="1">
            <a:off x="0" y="5661248"/>
            <a:ext cx="3874883" cy="1196752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395536" y="332656"/>
            <a:ext cx="8424936" cy="4968552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just">
              <a:lnSpc>
                <a:spcPts val="1440"/>
              </a:lnSpc>
              <a:spcBef>
                <a:spcPts val="240"/>
              </a:spcBef>
              <a:spcAft>
                <a:spcPts val="240"/>
              </a:spcAft>
              <a:buFont typeface="+mj-lt"/>
              <a:buAutoNum type="arabicPeriod"/>
              <a:tabLst>
                <a:tab pos="228600" algn="l"/>
              </a:tabLst>
            </a:pPr>
            <a:endParaRPr lang="ru-RU" sz="2000" dirty="0">
              <a:ea typeface="Calibri"/>
              <a:cs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34" t="50741" r="3337" b="12632"/>
          <a:stretch/>
        </p:blipFill>
        <p:spPr>
          <a:xfrm>
            <a:off x="4211960" y="6142121"/>
            <a:ext cx="396044" cy="68751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785733"/>
            <a:ext cx="2736304" cy="36484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3874882" y="836712"/>
            <a:ext cx="4513541" cy="252028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1.Выдавить 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сок половины лимона в стакан и добавить такое же количество воды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519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3"/>
          <a:stretch/>
        </p:blipFill>
        <p:spPr>
          <a:xfrm>
            <a:off x="4932040" y="5661248"/>
            <a:ext cx="4211960" cy="11967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01"/>
          <a:stretch/>
        </p:blipFill>
        <p:spPr>
          <a:xfrm flipH="1">
            <a:off x="0" y="5661248"/>
            <a:ext cx="3874883" cy="1196752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395536" y="332656"/>
            <a:ext cx="8424936" cy="4968552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just">
              <a:lnSpc>
                <a:spcPts val="1440"/>
              </a:lnSpc>
              <a:spcBef>
                <a:spcPts val="240"/>
              </a:spcBef>
              <a:spcAft>
                <a:spcPts val="240"/>
              </a:spcAft>
              <a:buFont typeface="+mj-lt"/>
              <a:buAutoNum type="arabicPeriod"/>
              <a:tabLst>
                <a:tab pos="228600" algn="l"/>
              </a:tabLst>
            </a:pPr>
            <a:endParaRPr lang="ru-RU" sz="2000" dirty="0">
              <a:ea typeface="Calibri"/>
              <a:cs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34" t="50741" r="3337" b="12632"/>
          <a:stretch/>
        </p:blipFill>
        <p:spPr>
          <a:xfrm>
            <a:off x="4211960" y="6142121"/>
            <a:ext cx="396044" cy="68751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874882" y="836712"/>
            <a:ext cx="4513541" cy="252028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ts val="240"/>
              </a:spcBef>
              <a:spcAft>
                <a:spcPts val="240"/>
              </a:spcAft>
              <a:tabLst>
                <a:tab pos="228600" algn="l"/>
              </a:tabLst>
            </a:pP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2. Обмакнем 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ватную палочку в раствор лимонного сока и воды и напишем что-нибудь на бумаге.</a:t>
            </a:r>
            <a:endParaRPr lang="ru-RU" sz="2000" dirty="0">
              <a:ea typeface="Calibri"/>
              <a:cs typeface="Times New Roman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023" y="836712"/>
            <a:ext cx="2785668" cy="37142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6003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3"/>
          <a:stretch/>
        </p:blipFill>
        <p:spPr>
          <a:xfrm>
            <a:off x="4932040" y="5661248"/>
            <a:ext cx="4211960" cy="11967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01"/>
          <a:stretch/>
        </p:blipFill>
        <p:spPr>
          <a:xfrm flipH="1">
            <a:off x="0" y="5661248"/>
            <a:ext cx="3874883" cy="1196752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395536" y="332656"/>
            <a:ext cx="8424936" cy="4968552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just">
              <a:lnSpc>
                <a:spcPts val="1440"/>
              </a:lnSpc>
              <a:spcBef>
                <a:spcPts val="240"/>
              </a:spcBef>
              <a:spcAft>
                <a:spcPts val="240"/>
              </a:spcAft>
              <a:buFont typeface="+mj-lt"/>
              <a:buAutoNum type="arabicPeriod"/>
              <a:tabLst>
                <a:tab pos="228600" algn="l"/>
              </a:tabLst>
            </a:pPr>
            <a:endParaRPr lang="ru-RU" sz="2000" dirty="0">
              <a:ea typeface="Calibri"/>
              <a:cs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34" t="50741" r="3337" b="12632"/>
          <a:stretch/>
        </p:blipFill>
        <p:spPr>
          <a:xfrm>
            <a:off x="4211960" y="6142121"/>
            <a:ext cx="396044" cy="68751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874881" y="620688"/>
            <a:ext cx="4513541" cy="3600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ts val="240"/>
              </a:spcBef>
              <a:spcAft>
                <a:spcPts val="240"/>
              </a:spcAft>
              <a:tabLst>
                <a:tab pos="228600" algn="l"/>
              </a:tabLst>
            </a:pP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3.После 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того, как надпись сделана, ей надо дать высохнуть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</a:p>
          <a:p>
            <a:pPr lvl="0">
              <a:spcBef>
                <a:spcPts val="240"/>
              </a:spcBef>
              <a:spcAft>
                <a:spcPts val="240"/>
              </a:spcAft>
              <a:tabLst>
                <a:tab pos="228600" algn="l"/>
              </a:tabLst>
            </a:pP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4. 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Чтобы проявить надпись, надо нагреть листок бумаги, например, прогладить горячим утюгом.</a:t>
            </a:r>
            <a:endParaRPr lang="ru-RU" sz="2800" dirty="0">
              <a:ea typeface="Calibri"/>
              <a:cs typeface="Times New Roman"/>
            </a:endParaRPr>
          </a:p>
          <a:p>
            <a:pPr lvl="0" algn="just">
              <a:spcBef>
                <a:spcPts val="240"/>
              </a:spcBef>
              <a:spcAft>
                <a:spcPts val="240"/>
              </a:spcAft>
              <a:tabLst>
                <a:tab pos="228600" algn="l"/>
              </a:tabLst>
            </a:pPr>
            <a:endParaRPr lang="ru-RU" sz="2000" dirty="0">
              <a:ea typeface="Calibri"/>
              <a:cs typeface="Times New Roman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836712"/>
            <a:ext cx="2736304" cy="364840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5572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3"/>
          <a:stretch/>
        </p:blipFill>
        <p:spPr>
          <a:xfrm>
            <a:off x="4932040" y="5661248"/>
            <a:ext cx="4211960" cy="11967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01"/>
          <a:stretch/>
        </p:blipFill>
        <p:spPr>
          <a:xfrm flipH="1">
            <a:off x="0" y="5661248"/>
            <a:ext cx="3874883" cy="1196752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395536" y="332656"/>
            <a:ext cx="8424936" cy="4968552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just">
              <a:lnSpc>
                <a:spcPts val="1440"/>
              </a:lnSpc>
              <a:spcBef>
                <a:spcPts val="240"/>
              </a:spcBef>
              <a:spcAft>
                <a:spcPts val="240"/>
              </a:spcAft>
              <a:buFont typeface="+mj-lt"/>
              <a:buAutoNum type="arabicPeriod"/>
              <a:tabLst>
                <a:tab pos="228600" algn="l"/>
              </a:tabLst>
            </a:pPr>
            <a:endParaRPr lang="ru-RU" sz="2000" dirty="0">
              <a:ea typeface="Calibri"/>
              <a:cs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34" t="50741" r="3337" b="12632"/>
          <a:stretch/>
        </p:blipFill>
        <p:spPr>
          <a:xfrm>
            <a:off x="4211960" y="6142121"/>
            <a:ext cx="396044" cy="68751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857854" y="548680"/>
            <a:ext cx="4729566" cy="41764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Выводы: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лимонная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кислота темнеет при воздействии температуры и таким образом, мои чернила становятся видимыми. Лимонный сок приятно пахнет, не заметен при высыхании, но долго сохнет, проявляется слабо желто-коричневым оттенком букв.</a:t>
            </a:r>
            <a:endParaRPr lang="ru-RU" sz="2400" dirty="0">
              <a:ea typeface="Calibri"/>
              <a:cs typeface="Times New Roman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92695"/>
            <a:ext cx="2952751" cy="39370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7371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3"/>
          <a:stretch/>
        </p:blipFill>
        <p:spPr>
          <a:xfrm>
            <a:off x="4932040" y="5661248"/>
            <a:ext cx="4211960" cy="11967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01"/>
          <a:stretch/>
        </p:blipFill>
        <p:spPr>
          <a:xfrm flipH="1">
            <a:off x="0" y="5661248"/>
            <a:ext cx="3874883" cy="1196752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287524" y="188640"/>
            <a:ext cx="8640960" cy="5328592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Опыт </a:t>
            </a:r>
            <a:r>
              <a:rPr lang="ru-RU" sz="28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2, 3. </a:t>
            </a: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Получение невидимых чернил из сока </a:t>
            </a:r>
            <a:r>
              <a:rPr lang="ru-RU" sz="28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яблока</a:t>
            </a: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(лука).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000" dirty="0">
              <a:ea typeface="Calibri"/>
              <a:cs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34" t="50741" r="3337" b="12632"/>
          <a:stretch/>
        </p:blipFill>
        <p:spPr>
          <a:xfrm>
            <a:off x="4211960" y="6142121"/>
            <a:ext cx="396044" cy="6875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124" y="1412776"/>
            <a:ext cx="1874633" cy="24995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453" y="1340768"/>
            <a:ext cx="1784414" cy="24995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67" y="1340767"/>
            <a:ext cx="1874633" cy="24995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683568" y="4437112"/>
            <a:ext cx="7920880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Выводы: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яблочная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кислота темнеет при воздействии температуры и таким образом, мои чернила становятся видимыми. Яблочный сок приятно пахнет, не заметен при высыхании, но долго сохнет, проявляется слабо желто-коричневым оттенком букв.</a:t>
            </a:r>
            <a:endParaRPr lang="ru-RU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6433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3"/>
          <a:stretch/>
        </p:blipFill>
        <p:spPr>
          <a:xfrm>
            <a:off x="4932040" y="5661248"/>
            <a:ext cx="4211960" cy="11967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01"/>
          <a:stretch/>
        </p:blipFill>
        <p:spPr>
          <a:xfrm flipH="1">
            <a:off x="0" y="5661248"/>
            <a:ext cx="3874883" cy="1196752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424434" y="296373"/>
            <a:ext cx="8424936" cy="4968552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3200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chemeClr val="accent5">
                  <a:lumMod val="50000"/>
                </a:schemeClr>
              </a:solidFill>
              <a:ea typeface="Calibri"/>
              <a:cs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34" t="50741" r="3337" b="12632"/>
          <a:stretch/>
        </p:blipFill>
        <p:spPr>
          <a:xfrm>
            <a:off x="4211960" y="6142121"/>
            <a:ext cx="396044" cy="687515"/>
          </a:xfrm>
          <a:prstGeom prst="rect">
            <a:avLst/>
          </a:prstGeom>
        </p:spPr>
      </p:pic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1252106" y="332656"/>
            <a:ext cx="6408712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Анкетирование учащихся 3 классов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  <a:cs typeface="Arial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822584171"/>
              </p:ext>
            </p:extLst>
          </p:nvPr>
        </p:nvGraphicFramePr>
        <p:xfrm>
          <a:off x="1499828" y="980728"/>
          <a:ext cx="6864424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05210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3"/>
          <a:stretch/>
        </p:blipFill>
        <p:spPr>
          <a:xfrm>
            <a:off x="4932040" y="5661248"/>
            <a:ext cx="4211960" cy="11967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01"/>
          <a:stretch/>
        </p:blipFill>
        <p:spPr>
          <a:xfrm flipH="1">
            <a:off x="0" y="5661248"/>
            <a:ext cx="3874883" cy="1196752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395536" y="332656"/>
            <a:ext cx="8424936" cy="5112568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Опыт 4. Получение невидимых чернил из картофельного сока (крахмала).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Цель: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научиться получать невидимые чернила из крахмала в домашних условиях.</a:t>
            </a:r>
            <a:endParaRPr lang="ru-RU" sz="20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Оборудование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: доска, нож, терка, марля, ватные палочки, тарелка, белый лист бумаги, 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стакан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20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Реактивы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: картофелина</a:t>
            </a:r>
            <a:endParaRPr lang="ru-RU" sz="20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000" dirty="0">
              <a:ea typeface="Calibri"/>
              <a:cs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34" t="50741" r="3337" b="12632"/>
          <a:stretch/>
        </p:blipFill>
        <p:spPr>
          <a:xfrm>
            <a:off x="4211960" y="6142121"/>
            <a:ext cx="396044" cy="687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84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3"/>
          <a:stretch/>
        </p:blipFill>
        <p:spPr>
          <a:xfrm>
            <a:off x="4932040" y="5661248"/>
            <a:ext cx="4211960" cy="11967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01"/>
          <a:stretch/>
        </p:blipFill>
        <p:spPr>
          <a:xfrm flipH="1">
            <a:off x="0" y="5661248"/>
            <a:ext cx="3874883" cy="1196752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395536" y="260648"/>
            <a:ext cx="8424936" cy="5040560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just">
              <a:lnSpc>
                <a:spcPts val="1440"/>
              </a:lnSpc>
              <a:spcBef>
                <a:spcPts val="240"/>
              </a:spcBef>
              <a:spcAft>
                <a:spcPts val="240"/>
              </a:spcAft>
              <a:buFont typeface="+mj-lt"/>
              <a:buAutoNum type="arabicPeriod"/>
              <a:tabLst>
                <a:tab pos="228600" algn="l"/>
              </a:tabLst>
            </a:pPr>
            <a:endParaRPr lang="ru-RU" sz="2000" dirty="0">
              <a:ea typeface="Calibri"/>
              <a:cs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34" t="50741" r="3337" b="12632"/>
          <a:stretch/>
        </p:blipFill>
        <p:spPr>
          <a:xfrm>
            <a:off x="4211960" y="6142121"/>
            <a:ext cx="396044" cy="68751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887952" y="598376"/>
            <a:ext cx="4788504" cy="38387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1.Возьмём картофелину,</a:t>
            </a:r>
          </a:p>
          <a:p>
            <a:pPr marL="342900" lvl="0" indent="-342900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натрём 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ее на мелкой 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тёрке и</a:t>
            </a:r>
          </a:p>
          <a:p>
            <a:pPr marL="342900" lvl="0" indent="-342900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выдавим 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через кусочек </a:t>
            </a:r>
          </a:p>
          <a:p>
            <a:pPr marL="342900" lvl="0" indent="-342900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марли 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сок в стаканчик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</a:p>
          <a:p>
            <a:pPr marL="342900" lvl="0" indent="-342900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2.Нанесем 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сок 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картофеля</a:t>
            </a:r>
          </a:p>
          <a:p>
            <a:pPr marL="342900" lvl="0" indent="-342900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(крахмал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) с помощью 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ватной</a:t>
            </a:r>
          </a:p>
          <a:p>
            <a:pPr marL="342900" lvl="0" indent="-342900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палочки 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 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бумагу,</a:t>
            </a:r>
          </a:p>
          <a:p>
            <a:pPr marL="342900" lvl="0" indent="-342900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Подождём высыхания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2800" dirty="0">
              <a:ea typeface="Calibri"/>
              <a:cs typeface="Times New Roman"/>
            </a:endParaRPr>
          </a:p>
          <a:p>
            <a:pPr marL="342900" lvl="0" indent="-342900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endParaRPr lang="ru-RU" sz="2000" dirty="0">
              <a:ea typeface="Calibri"/>
              <a:cs typeface="Times New Roman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584" y="598376"/>
            <a:ext cx="2879052" cy="38387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5659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3"/>
          <a:stretch/>
        </p:blipFill>
        <p:spPr>
          <a:xfrm>
            <a:off x="4932040" y="5661248"/>
            <a:ext cx="4211960" cy="11967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01"/>
          <a:stretch/>
        </p:blipFill>
        <p:spPr>
          <a:xfrm flipH="1">
            <a:off x="0" y="5661248"/>
            <a:ext cx="3874883" cy="1196752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395536" y="332656"/>
            <a:ext cx="8496944" cy="5112568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just">
              <a:lnSpc>
                <a:spcPts val="1440"/>
              </a:lnSpc>
              <a:spcBef>
                <a:spcPts val="240"/>
              </a:spcBef>
              <a:spcAft>
                <a:spcPts val="240"/>
              </a:spcAft>
              <a:buFont typeface="+mj-lt"/>
              <a:buAutoNum type="arabicPeriod"/>
              <a:tabLst>
                <a:tab pos="228600" algn="l"/>
              </a:tabLst>
            </a:pPr>
            <a:endParaRPr lang="ru-RU" sz="2000" dirty="0">
              <a:ea typeface="Calibri"/>
              <a:cs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34" t="50741" r="3337" b="12632"/>
          <a:stretch/>
        </p:blipFill>
        <p:spPr>
          <a:xfrm>
            <a:off x="4211960" y="6142121"/>
            <a:ext cx="396044" cy="68751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874883" y="620688"/>
            <a:ext cx="4729566" cy="46085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just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endParaRPr lang="ru-RU" sz="2800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endParaRPr lang="ru-RU" sz="2800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endParaRPr lang="ru-RU" sz="2800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endParaRPr lang="ru-RU" sz="2800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3.После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того, как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надпись</a:t>
            </a:r>
          </a:p>
          <a:p>
            <a:pPr marL="342900" lvl="0" indent="-342900" algn="just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сделана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ей надо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дать высохнуть.</a:t>
            </a:r>
          </a:p>
          <a:p>
            <a:pPr marL="342900" lvl="0" indent="-342900" algn="just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Будем проявлять тем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же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способом</a:t>
            </a:r>
          </a:p>
          <a:p>
            <a:pPr marL="342900" lvl="0" indent="-342900" algn="just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нагреванием.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Выводы: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При высыхании крахмал немного заметен на бумаге. Надпись после нагревания практически не проявилась. Этот лист мы обработали водным раствором йода: надпись стало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чётко видно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4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400" dirty="0">
              <a:ea typeface="Calibri"/>
              <a:cs typeface="Times New Roman"/>
            </a:endParaRPr>
          </a:p>
          <a:p>
            <a:pPr marL="342900" lvl="0" indent="-342900" algn="just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endParaRPr lang="ru-RU" sz="28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marL="342900" lvl="0" indent="-342900" algn="just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endParaRPr lang="ru-RU" sz="2800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marL="342900" lvl="0" indent="-342900" algn="just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endParaRPr lang="ru-RU" sz="2000" dirty="0">
              <a:ea typeface="Calibri"/>
              <a:cs typeface="Times New Roman"/>
            </a:endParaRPr>
          </a:p>
          <a:p>
            <a:pPr marL="342900" lvl="0" indent="-342900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2800" dirty="0">
              <a:ea typeface="Calibri"/>
              <a:cs typeface="Times New Roman"/>
            </a:endParaRPr>
          </a:p>
          <a:p>
            <a:pPr marL="342900" lvl="0" indent="-342900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endParaRPr lang="ru-RU" sz="2000" dirty="0">
              <a:ea typeface="Calibri"/>
              <a:cs typeface="Times New Roman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538794"/>
            <a:ext cx="2952328" cy="39364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6307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3"/>
          <a:stretch/>
        </p:blipFill>
        <p:spPr>
          <a:xfrm>
            <a:off x="4932040" y="5661248"/>
            <a:ext cx="4211960" cy="11967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01"/>
          <a:stretch/>
        </p:blipFill>
        <p:spPr>
          <a:xfrm flipH="1">
            <a:off x="0" y="5661248"/>
            <a:ext cx="3874883" cy="1196752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395536" y="332656"/>
            <a:ext cx="8424936" cy="4968552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Опыт 5. Получение невидимых чернил из молока</a:t>
            </a:r>
            <a:r>
              <a:rPr lang="ru-RU" sz="28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000" dirty="0">
              <a:ea typeface="Calibri"/>
              <a:cs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34" t="50741" r="3337" b="12632"/>
          <a:stretch/>
        </p:blipFill>
        <p:spPr>
          <a:xfrm>
            <a:off x="4211960" y="6142121"/>
            <a:ext cx="396044" cy="6875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112" y="1717410"/>
            <a:ext cx="2268658" cy="30248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3275856" y="1484243"/>
            <a:ext cx="5328592" cy="3276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just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1. В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стакан нальем молоко.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 algn="just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2. Нанесем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надпись с помощью ватной палочки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</a:t>
            </a:r>
          </a:p>
          <a:p>
            <a:pPr marL="342900" lvl="0" indent="-342900" algn="just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бумагу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подождем высыхания.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 algn="just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3. После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того, как надпись сделана, ей надо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дать</a:t>
            </a:r>
          </a:p>
          <a:p>
            <a:pPr marL="342900" lvl="0" indent="-342900" algn="just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высохнуть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 algn="just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4. От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букв не останется ни следа, ни запаха.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 algn="just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5. Затем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нагреть бумагу над свечой, и на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ней</a:t>
            </a:r>
          </a:p>
          <a:p>
            <a:pPr marL="342900" lvl="0" indent="-342900" algn="just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проступит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написанное, так как молоко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при</a:t>
            </a:r>
          </a:p>
          <a:p>
            <a:pPr marL="342900" lvl="0" indent="-342900" algn="just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нагревании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изменит цвет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</a:p>
          <a:p>
            <a:pPr marL="342900" lvl="0" indent="-342900" algn="just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endParaRPr lang="ru-RU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6834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3"/>
          <a:stretch/>
        </p:blipFill>
        <p:spPr>
          <a:xfrm>
            <a:off x="4932040" y="5661248"/>
            <a:ext cx="4211960" cy="11967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01"/>
          <a:stretch/>
        </p:blipFill>
        <p:spPr>
          <a:xfrm flipH="1">
            <a:off x="0" y="5661248"/>
            <a:ext cx="3874883" cy="1196752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395536" y="332656"/>
            <a:ext cx="8424936" cy="4968552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3200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chemeClr val="accent5">
                  <a:lumMod val="50000"/>
                </a:schemeClr>
              </a:solidFill>
              <a:ea typeface="Calibri"/>
              <a:cs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34" t="50741" r="3337" b="12632"/>
          <a:stretch/>
        </p:blipFill>
        <p:spPr>
          <a:xfrm>
            <a:off x="4211960" y="6142121"/>
            <a:ext cx="396044" cy="6875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908720"/>
            <a:ext cx="2808312" cy="37444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3953846" y="692696"/>
            <a:ext cx="4392488" cy="36724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Выводы: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молоко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действительно изменило цвет, но цвет надписи оказался не однородным, а свечой пользоваться не очень удобно и безопасно потому, что постоянно боишься, что листок может загореться, гораздо удобнее пользоваться утюгом. Но эксперимент позволил доказать, что надпись проявляется от воздействия любого тепла.</a:t>
            </a:r>
            <a:endParaRPr lang="ru-RU" sz="20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6831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3"/>
          <a:stretch/>
        </p:blipFill>
        <p:spPr>
          <a:xfrm>
            <a:off x="4932040" y="5661248"/>
            <a:ext cx="4211960" cy="11967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01"/>
          <a:stretch/>
        </p:blipFill>
        <p:spPr>
          <a:xfrm flipH="1">
            <a:off x="0" y="5661248"/>
            <a:ext cx="3874883" cy="1196752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395536" y="332656"/>
            <a:ext cx="8424936" cy="4968552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Опыт 6. Получение невидимых чернил из соды.</a:t>
            </a:r>
            <a:endParaRPr lang="ru-RU" sz="20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000" dirty="0">
              <a:ea typeface="Calibri"/>
              <a:cs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34" t="50741" r="3337" b="12632"/>
          <a:stretch/>
        </p:blipFill>
        <p:spPr>
          <a:xfrm>
            <a:off x="4211960" y="6142121"/>
            <a:ext cx="396044" cy="68751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899592" y="1484243"/>
            <a:ext cx="7704856" cy="3276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Цель: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научиться получать невидимые чернила из соды в домашних условиях.</a:t>
            </a:r>
            <a:endParaRPr lang="ru-RU" sz="28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Оборудование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: ватные палочки, тарелка, белый лист бумаги, стакан, свеча, 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спички.</a:t>
            </a:r>
            <a:endParaRPr lang="ru-RU" sz="28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Реактивы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: сода, вода.</a:t>
            </a:r>
            <a:endParaRPr lang="ru-RU" sz="2800" dirty="0">
              <a:ea typeface="Calibri"/>
              <a:cs typeface="Times New Roman"/>
            </a:endParaRPr>
          </a:p>
          <a:p>
            <a:pPr marL="342900" lvl="0" indent="-342900" algn="just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endParaRPr lang="ru-RU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0218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3"/>
          <a:stretch/>
        </p:blipFill>
        <p:spPr>
          <a:xfrm>
            <a:off x="4932040" y="5661248"/>
            <a:ext cx="4211960" cy="11967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01"/>
          <a:stretch/>
        </p:blipFill>
        <p:spPr>
          <a:xfrm flipH="1">
            <a:off x="0" y="5661248"/>
            <a:ext cx="3874883" cy="1196752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395536" y="332656"/>
            <a:ext cx="8424936" cy="4968552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000" dirty="0">
              <a:ea typeface="Calibri"/>
              <a:cs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34" t="50741" r="3337" b="12632"/>
          <a:stretch/>
        </p:blipFill>
        <p:spPr>
          <a:xfrm>
            <a:off x="4211960" y="6142121"/>
            <a:ext cx="396044" cy="68751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779911" y="836712"/>
            <a:ext cx="4847079" cy="3276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1. В стакан нальем воду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2. Приготовим очень насыщенный раствор соды (5 чайных ложек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).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8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800" dirty="0">
              <a:ea typeface="Calibri"/>
              <a:cs typeface="Times New Roman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850637"/>
            <a:ext cx="2733768" cy="36450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9065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3"/>
          <a:stretch/>
        </p:blipFill>
        <p:spPr>
          <a:xfrm>
            <a:off x="4932040" y="5661248"/>
            <a:ext cx="4211960" cy="11967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01"/>
          <a:stretch/>
        </p:blipFill>
        <p:spPr>
          <a:xfrm flipH="1">
            <a:off x="0" y="5661248"/>
            <a:ext cx="3874883" cy="1196752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395536" y="332656"/>
            <a:ext cx="8424936" cy="4968552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000" dirty="0">
              <a:ea typeface="Calibri"/>
              <a:cs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34" t="50741" r="3337" b="12632"/>
          <a:stretch/>
        </p:blipFill>
        <p:spPr>
          <a:xfrm>
            <a:off x="4211960" y="6142121"/>
            <a:ext cx="396044" cy="68751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779911" y="836712"/>
            <a:ext cx="4847079" cy="3276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800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3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 Нанесем надпись с помощью ватной палочки на бумагу, подождем высыхания.</a:t>
            </a:r>
            <a:endParaRPr lang="ru-RU" sz="20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4. После того, как надпись сделана, ей надо дать высохнуть.</a:t>
            </a:r>
            <a:endParaRPr lang="ru-RU" sz="20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5. От букв не останется ни следа, ни запаха.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8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800" dirty="0">
              <a:ea typeface="Calibri"/>
              <a:cs typeface="Times New Roman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853815"/>
            <a:ext cx="2859782" cy="381304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4983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3"/>
          <a:stretch/>
        </p:blipFill>
        <p:spPr>
          <a:xfrm>
            <a:off x="4932040" y="5661248"/>
            <a:ext cx="4211960" cy="11967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01"/>
          <a:stretch/>
        </p:blipFill>
        <p:spPr>
          <a:xfrm flipH="1">
            <a:off x="0" y="5661248"/>
            <a:ext cx="3874883" cy="1196752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395536" y="332656"/>
            <a:ext cx="8496944" cy="5112568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just">
              <a:lnSpc>
                <a:spcPts val="1440"/>
              </a:lnSpc>
              <a:spcBef>
                <a:spcPts val="240"/>
              </a:spcBef>
              <a:spcAft>
                <a:spcPts val="240"/>
              </a:spcAft>
              <a:buFont typeface="+mj-lt"/>
              <a:buAutoNum type="arabicPeriod"/>
              <a:tabLst>
                <a:tab pos="228600" algn="l"/>
              </a:tabLst>
            </a:pPr>
            <a:endParaRPr lang="ru-RU" sz="2000" dirty="0">
              <a:ea typeface="Calibri"/>
              <a:cs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34" t="50741" r="3337" b="12632"/>
          <a:stretch/>
        </p:blipFill>
        <p:spPr>
          <a:xfrm>
            <a:off x="4211960" y="6142121"/>
            <a:ext cx="396044" cy="68751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635896" y="620688"/>
            <a:ext cx="5256584" cy="46085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just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endParaRPr lang="ru-RU" sz="2800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endParaRPr lang="ru-RU" sz="2800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endParaRPr lang="ru-RU" sz="2800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endParaRPr lang="ru-RU" sz="2800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6.После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того, как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надпись</a:t>
            </a:r>
          </a:p>
          <a:p>
            <a:pPr marL="342900" lvl="0" indent="-342900" algn="just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сделана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ей надо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дать высохнуть.</a:t>
            </a:r>
          </a:p>
          <a:p>
            <a:pPr marL="342900" lvl="0" indent="-342900" algn="just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Будем проявлять тем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же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способом</a:t>
            </a:r>
          </a:p>
          <a:p>
            <a:pPr marL="342900" lvl="0" indent="-342900" algn="just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нагреванием.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Выводы: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Вода испаряется сразу же, и на листе бумаги вроде бы ничего нет. Проявляется тайное письмо тоже очень просто: воздействием тепла. При нагревании утюгом проступает темно-коричневый текст. Причем, этот текст оказался самым ярким и однородным из всех предыдущих. Эти невидимые чернила оказались лучшими!</a:t>
            </a:r>
            <a:endParaRPr lang="ru-RU" sz="20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4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400" dirty="0">
              <a:ea typeface="Calibri"/>
              <a:cs typeface="Times New Roman"/>
            </a:endParaRPr>
          </a:p>
          <a:p>
            <a:pPr marL="342900" lvl="0" indent="-342900" algn="just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endParaRPr lang="ru-RU" sz="28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marL="342900" lvl="0" indent="-342900" algn="just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endParaRPr lang="ru-RU" sz="2800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marL="342900" lvl="0" indent="-342900" algn="just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endParaRPr lang="ru-RU" sz="2000" dirty="0">
              <a:ea typeface="Calibri"/>
              <a:cs typeface="Times New Roman"/>
            </a:endParaRPr>
          </a:p>
          <a:p>
            <a:pPr marL="342900" lvl="0" indent="-342900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2800" dirty="0">
              <a:ea typeface="Calibri"/>
              <a:cs typeface="Times New Roman"/>
            </a:endParaRPr>
          </a:p>
          <a:p>
            <a:pPr marL="342900" lvl="0" indent="-342900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endParaRPr lang="ru-RU" sz="2000" dirty="0">
              <a:ea typeface="Calibri"/>
              <a:cs typeface="Times New Roman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836712"/>
            <a:ext cx="2736304" cy="39172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8052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3"/>
          <a:stretch/>
        </p:blipFill>
        <p:spPr>
          <a:xfrm>
            <a:off x="4932040" y="5661248"/>
            <a:ext cx="4211960" cy="11967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01"/>
          <a:stretch/>
        </p:blipFill>
        <p:spPr>
          <a:xfrm flipH="1">
            <a:off x="0" y="5661248"/>
            <a:ext cx="3874883" cy="1196752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251520" y="188640"/>
            <a:ext cx="8640960" cy="5472608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lvl="0" algn="ctr">
              <a:spcAft>
                <a:spcPts val="1000"/>
              </a:spcAft>
            </a:pPr>
            <a:endParaRPr lang="ru-RU" sz="20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lvl="0" algn="ctr">
              <a:spcAft>
                <a:spcPts val="100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 результате исследования пришёл к следующим выводам:</a:t>
            </a:r>
          </a:p>
          <a:p>
            <a:pPr lvl="0" algn="just">
              <a:spcAft>
                <a:spcPts val="100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1.Получить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невидимые чернила в домашних условиях можно из легкодоступных в домашнем обиходе веществ. Причем, с этим справится даже ребенок, поскольку мне 10 лет, и я легко с этим справился.</a:t>
            </a:r>
          </a:p>
          <a:p>
            <a:pPr lvl="0" algn="just">
              <a:spcAft>
                <a:spcPts val="100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2.Проявлять невидимые записи в домашних условиях можно с помощью, свечи, лампы, утюга, но наиболее удобный и безопасный способ -  это с помощью утюга.</a:t>
            </a:r>
          </a:p>
          <a:p>
            <a:pPr lvl="0" algn="just">
              <a:spcAft>
                <a:spcPts val="100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3. В ходе своего эксперимента я установил, что самыми подходящими самодельными невидимыми чернилами можно считать – чернила из соды.</a:t>
            </a:r>
          </a:p>
          <a:p>
            <a:pPr lvl="0" algn="just">
              <a:spcAft>
                <a:spcPts val="100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4.Лучший инструмент для письма – это ватная палочка. Бумагу лучше взять твёрдую белую или картон. </a:t>
            </a:r>
          </a:p>
          <a:p>
            <a:pPr lvl="0" algn="just">
              <a:spcAft>
                <a:spcPts val="100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5.В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ходе своей исследовательской работы мы убедились, что эксперимент – это очень увлекательное и интересное занятие. </a:t>
            </a:r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34" t="50741" r="3337" b="12632"/>
          <a:stretch/>
        </p:blipFill>
        <p:spPr>
          <a:xfrm>
            <a:off x="4211960" y="6142121"/>
            <a:ext cx="396044" cy="687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08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3"/>
          <a:stretch/>
        </p:blipFill>
        <p:spPr>
          <a:xfrm>
            <a:off x="4932040" y="5661248"/>
            <a:ext cx="4211960" cy="11967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01"/>
          <a:stretch/>
        </p:blipFill>
        <p:spPr>
          <a:xfrm flipH="1">
            <a:off x="0" y="5661248"/>
            <a:ext cx="3874883" cy="1196752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395536" y="188640"/>
            <a:ext cx="8424936" cy="5328592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ctr"/>
            <a:endParaRPr lang="ru-RU" sz="2000" b="1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ctr"/>
            <a:endParaRPr lang="ru-RU" sz="20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ctr"/>
            <a:endParaRPr lang="ru-RU" sz="2000" b="1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ctr"/>
            <a:endParaRPr lang="ru-RU" sz="20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ctr"/>
            <a:r>
              <a:rPr lang="ru-RU" sz="28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Гипотеза</a:t>
            </a: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</a:rPr>
              <a:t>: 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я предположил, что существует множество способов изготовить невидимые (симпатические чернила) в домашних 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условиях</a:t>
            </a:r>
            <a:endParaRPr lang="ru-RU" sz="2000" dirty="0">
              <a:solidFill>
                <a:srgbClr val="000000"/>
              </a:solidFill>
              <a:latin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Цель исследования: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найти наиболее простой способ изготовления качественных симпатических чернил в домашних условиях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dirty="0" smtClean="0">
              <a:solidFill>
                <a:srgbClr val="000000"/>
              </a:solidFill>
              <a:latin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Задачи:</a:t>
            </a:r>
            <a:endParaRPr lang="ru-RU" sz="2800" b="1" dirty="0">
              <a:ea typeface="Calibri"/>
              <a:cs typeface="Times New Roman"/>
            </a:endParaRPr>
          </a:p>
          <a:p>
            <a:pPr marL="342900" lvl="0" indent="-342900" algn="just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1. 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Изучить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литературу и интернет - источники о видах невидимых чернил и способах их изготовления.</a:t>
            </a:r>
            <a:endParaRPr lang="ru-RU" sz="2000" dirty="0">
              <a:ea typeface="Calibri"/>
              <a:cs typeface="Times New Roman"/>
            </a:endParaRPr>
          </a:p>
          <a:p>
            <a:pPr marL="342900" lvl="0" indent="-342900" algn="just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2. Приготовить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симпатические чернила в домашних условиях из подручных средств.</a:t>
            </a:r>
            <a:endParaRPr lang="ru-RU" sz="2000" dirty="0">
              <a:ea typeface="Calibri"/>
              <a:cs typeface="Times New Roman"/>
            </a:endParaRPr>
          </a:p>
          <a:p>
            <a:pPr marL="342900" lvl="0" indent="-342900" algn="just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3. Выяснить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какой способ изготовления чернил дает наиболее качественный результат.</a:t>
            </a:r>
            <a:endParaRPr lang="ru-RU" sz="2000" dirty="0">
              <a:ea typeface="Calibri"/>
              <a:cs typeface="Times New Roman"/>
            </a:endParaRPr>
          </a:p>
          <a:p>
            <a:pPr algn="ctr"/>
            <a:endParaRPr lang="ru-RU" dirty="0">
              <a:solidFill>
                <a:srgbClr val="000000"/>
              </a:solidFill>
              <a:latin typeface="Times New Roman"/>
            </a:endParaRPr>
          </a:p>
          <a:p>
            <a:pPr algn="ctr"/>
            <a:endParaRPr lang="ru-RU" dirty="0" smtClean="0">
              <a:solidFill>
                <a:srgbClr val="000000"/>
              </a:solidFill>
              <a:latin typeface="Times New Roman"/>
            </a:endParaRPr>
          </a:p>
          <a:p>
            <a:pPr algn="ctr"/>
            <a:endParaRPr lang="ru-RU" dirty="0">
              <a:solidFill>
                <a:srgbClr val="000000"/>
              </a:solidFill>
              <a:latin typeface="Times New Roman"/>
            </a:endParaRPr>
          </a:p>
          <a:p>
            <a:pPr algn="ctr"/>
            <a:endParaRPr lang="ru-RU" dirty="0" smtClean="0">
              <a:solidFill>
                <a:srgbClr val="000000"/>
              </a:solidFill>
              <a:latin typeface="Times New Roman"/>
            </a:endParaRPr>
          </a:p>
          <a:p>
            <a:pPr algn="ctr"/>
            <a:endParaRPr lang="ru-RU" dirty="0">
              <a:solidFill>
                <a:srgbClr val="000000"/>
              </a:solidFill>
              <a:latin typeface="Times New Roman"/>
            </a:endParaRPr>
          </a:p>
          <a:p>
            <a:pPr algn="ctr"/>
            <a:endParaRPr lang="ru-RU" dirty="0" smtClean="0">
              <a:solidFill>
                <a:srgbClr val="000000"/>
              </a:solidFill>
              <a:latin typeface="Times New Roman"/>
            </a:endParaRPr>
          </a:p>
          <a:p>
            <a:pPr algn="ctr"/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34" t="50741" r="3337" b="12632"/>
          <a:stretch/>
        </p:blipFill>
        <p:spPr>
          <a:xfrm>
            <a:off x="4211960" y="6142121"/>
            <a:ext cx="396044" cy="687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235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3"/>
          <a:stretch/>
        </p:blipFill>
        <p:spPr>
          <a:xfrm>
            <a:off x="4932040" y="5661248"/>
            <a:ext cx="4211960" cy="11967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01"/>
          <a:stretch/>
        </p:blipFill>
        <p:spPr>
          <a:xfrm flipH="1">
            <a:off x="0" y="5661248"/>
            <a:ext cx="3874883" cy="1196752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323528" y="332656"/>
            <a:ext cx="8640960" cy="4968552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Объект исследования</a:t>
            </a:r>
            <a:r>
              <a:rPr lang="ru-RU" sz="36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:</a:t>
            </a:r>
            <a: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невидимые чернила.</a:t>
            </a:r>
            <a:endParaRPr lang="ru-RU" sz="3600" dirty="0">
              <a:ea typeface="Calibri"/>
              <a:cs typeface="Times New Roman"/>
            </a:endParaRPr>
          </a:p>
          <a:p>
            <a:pPr algn="just"/>
            <a:r>
              <a:rPr lang="ru-RU" sz="3600" b="1" dirty="0">
                <a:solidFill>
                  <a:srgbClr val="000000"/>
                </a:solidFill>
                <a:latin typeface="Times New Roman"/>
                <a:ea typeface="Times New Roman"/>
              </a:rPr>
              <a:t>Предмет исследования:</a:t>
            </a:r>
            <a: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</a:rPr>
              <a:t> вещества, исчезающие при нанесении на бумагу и проявляющиеся на ней при определенных условиях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34" t="50741" r="3337" b="12632"/>
          <a:stretch/>
        </p:blipFill>
        <p:spPr>
          <a:xfrm>
            <a:off x="4211960" y="6142121"/>
            <a:ext cx="396044" cy="687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02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3"/>
          <a:stretch/>
        </p:blipFill>
        <p:spPr>
          <a:xfrm>
            <a:off x="4932040" y="5661248"/>
            <a:ext cx="4211960" cy="11967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01"/>
          <a:stretch/>
        </p:blipFill>
        <p:spPr>
          <a:xfrm flipH="1">
            <a:off x="0" y="5661248"/>
            <a:ext cx="3874883" cy="1196752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97514" y="116632"/>
            <a:ext cx="8694966" cy="5544616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Методы </a:t>
            </a:r>
            <a:r>
              <a:rPr lang="ru-RU" sz="36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исследования:</a:t>
            </a:r>
            <a:endParaRPr lang="ru-RU" sz="3600" b="1" dirty="0">
              <a:solidFill>
                <a:schemeClr val="tx1"/>
              </a:solidFill>
              <a:ea typeface="Calibri"/>
              <a:cs typeface="Times New Roman"/>
            </a:endParaRPr>
          </a:p>
          <a:p>
            <a:pPr marL="342900" lvl="0" indent="-342900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r>
              <a:rPr lang="ru-RU" sz="3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3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1. Изучение </a:t>
            </a:r>
            <a:r>
              <a:rPr lang="ru-RU" sz="3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 анализ научной литературы и Интернет – ресурсов по проблеме.</a:t>
            </a:r>
            <a:endParaRPr lang="ru-RU" sz="3400" dirty="0">
              <a:ea typeface="Calibri"/>
              <a:cs typeface="Times New Roman"/>
            </a:endParaRPr>
          </a:p>
          <a:p>
            <a:pPr marL="271463" lvl="0" indent="-271463">
              <a:spcBef>
                <a:spcPts val="240"/>
              </a:spcBef>
              <a:spcAft>
                <a:spcPts val="240"/>
              </a:spcAft>
              <a:tabLst>
                <a:tab pos="361950" algn="l"/>
                <a:tab pos="533400" algn="l"/>
              </a:tabLst>
            </a:pPr>
            <a:r>
              <a:rPr lang="ru-RU" sz="3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2. Проведение </a:t>
            </a:r>
            <a:r>
              <a:rPr lang="ru-RU" sz="3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опытов по изготовлению невидимых чернил.</a:t>
            </a:r>
            <a:endParaRPr lang="ru-RU" sz="3400" dirty="0">
              <a:ea typeface="Calibri"/>
              <a:cs typeface="Times New Roman"/>
            </a:endParaRPr>
          </a:p>
          <a:p>
            <a:pPr marL="342900" lvl="0" indent="-342900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r>
              <a:rPr lang="ru-RU" sz="3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3. Наблюдение</a:t>
            </a:r>
            <a:r>
              <a:rPr lang="ru-RU" sz="3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3400" dirty="0">
              <a:ea typeface="Calibri"/>
              <a:cs typeface="Times New Roman"/>
            </a:endParaRPr>
          </a:p>
          <a:p>
            <a:pPr marL="342900" lvl="0" indent="-342900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r>
              <a:rPr lang="ru-RU" sz="3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4. Сравнение</a:t>
            </a:r>
            <a:r>
              <a:rPr lang="ru-RU" sz="3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3400" dirty="0">
              <a:ea typeface="Calibri"/>
              <a:cs typeface="Times New Roman"/>
            </a:endParaRPr>
          </a:p>
          <a:p>
            <a:pPr marL="342900" lvl="0" indent="-342900"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r>
              <a:rPr lang="ru-RU" sz="3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5. Анализ.</a:t>
            </a:r>
          </a:p>
          <a:p>
            <a:pPr marL="342900" lvl="0" indent="-342900" algn="just">
              <a:lnSpc>
                <a:spcPts val="1440"/>
              </a:lnSpc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endParaRPr lang="ru-RU" sz="14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marL="342900" lvl="0" indent="-342900" algn="just">
              <a:lnSpc>
                <a:spcPts val="1440"/>
              </a:lnSpc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endParaRPr lang="ru-RU" sz="1400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marL="342900" lvl="0" indent="-342900" algn="just">
              <a:lnSpc>
                <a:spcPts val="1440"/>
              </a:lnSpc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endParaRPr lang="ru-RU" sz="14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marL="342900" lvl="0" indent="-342900" algn="just">
              <a:lnSpc>
                <a:spcPts val="1440"/>
              </a:lnSpc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endParaRPr lang="ru-RU" sz="1400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marL="342900" lvl="0" indent="-342900" algn="just">
              <a:lnSpc>
                <a:spcPts val="1440"/>
              </a:lnSpc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endParaRPr lang="ru-RU" sz="14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marL="342900" lvl="0" indent="-342900" algn="just">
              <a:lnSpc>
                <a:spcPts val="1440"/>
              </a:lnSpc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endParaRPr lang="ru-RU" sz="1400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marL="342900" lvl="0" indent="-342900" algn="just">
              <a:lnSpc>
                <a:spcPts val="1440"/>
              </a:lnSpc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endParaRPr lang="ru-RU" sz="14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marL="342900" lvl="0" indent="-342900" algn="just">
              <a:lnSpc>
                <a:spcPts val="1440"/>
              </a:lnSpc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endParaRPr lang="ru-RU" sz="1400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marL="342900" lvl="0" indent="-342900" algn="just">
              <a:lnSpc>
                <a:spcPts val="1440"/>
              </a:lnSpc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endParaRPr lang="ru-RU" sz="14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marL="342900" lvl="0" indent="-342900" algn="just">
              <a:lnSpc>
                <a:spcPts val="1440"/>
              </a:lnSpc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endParaRPr lang="ru-RU" sz="1400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marL="342900" lvl="0" indent="-342900" algn="just">
              <a:lnSpc>
                <a:spcPts val="1440"/>
              </a:lnSpc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endParaRPr lang="ru-RU" sz="14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marL="342900" lvl="0" indent="-342900" algn="just">
              <a:lnSpc>
                <a:spcPts val="1440"/>
              </a:lnSpc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endParaRPr lang="ru-RU" sz="1400" dirty="0">
              <a:ea typeface="Calibri"/>
              <a:cs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34" t="50741" r="3337" b="12632"/>
          <a:stretch/>
        </p:blipFill>
        <p:spPr>
          <a:xfrm>
            <a:off x="4211960" y="6142121"/>
            <a:ext cx="396044" cy="687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98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3"/>
          <a:stretch/>
        </p:blipFill>
        <p:spPr>
          <a:xfrm>
            <a:off x="4932040" y="5661248"/>
            <a:ext cx="4211960" cy="11967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01"/>
          <a:stretch/>
        </p:blipFill>
        <p:spPr>
          <a:xfrm flipH="1">
            <a:off x="0" y="5661248"/>
            <a:ext cx="3874883" cy="1196752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395536" y="332656"/>
            <a:ext cx="8424936" cy="5112568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История </a:t>
            </a: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создания симпатических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чернил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solidFill>
                <a:srgbClr val="856129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400" dirty="0" smtClean="0">
              <a:solidFill>
                <a:srgbClr val="856129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solidFill>
                <a:srgbClr val="856129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400" dirty="0" smtClean="0">
              <a:solidFill>
                <a:srgbClr val="856129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solidFill>
                <a:srgbClr val="856129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400" dirty="0" smtClean="0">
              <a:solidFill>
                <a:srgbClr val="856129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400" dirty="0" smtClean="0">
              <a:solidFill>
                <a:srgbClr val="856129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400" dirty="0" smtClean="0">
              <a:solidFill>
                <a:srgbClr val="856129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4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Филон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Александрийский </a:t>
            </a:r>
            <a:endParaRPr lang="ru-RU" sz="2400" dirty="0">
              <a:solidFill>
                <a:srgbClr val="856129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400" dirty="0" smtClean="0">
              <a:solidFill>
                <a:srgbClr val="856129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solidFill>
                <a:srgbClr val="856129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ea typeface="Calibri"/>
              <a:cs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34" t="50741" r="3337" b="12632"/>
          <a:stretch/>
        </p:blipFill>
        <p:spPr>
          <a:xfrm>
            <a:off x="4211960" y="6142121"/>
            <a:ext cx="396044" cy="6875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1349" y="1340768"/>
            <a:ext cx="2197266" cy="266429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23481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3"/>
          <a:stretch/>
        </p:blipFill>
        <p:spPr>
          <a:xfrm>
            <a:off x="4932040" y="5661248"/>
            <a:ext cx="4211960" cy="11967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01"/>
          <a:stretch/>
        </p:blipFill>
        <p:spPr>
          <a:xfrm flipH="1">
            <a:off x="0" y="5661248"/>
            <a:ext cx="3874883" cy="1196752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395536" y="332656"/>
            <a:ext cx="8424936" cy="4968552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Невидимые (симпатические) чернила 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– это чернила, записи которыми являются изначально невидимыми и становятся видимыми только при определенных условиях (нагрев, химический проявитель, ультрафиолетовые или инфракрасные лучи и др.).</a:t>
            </a:r>
            <a:endParaRPr lang="ru-RU" sz="3200" dirty="0">
              <a:ea typeface="Calibri"/>
              <a:cs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34" t="50741" r="3337" b="12632"/>
          <a:stretch/>
        </p:blipFill>
        <p:spPr>
          <a:xfrm>
            <a:off x="4211960" y="6142121"/>
            <a:ext cx="396044" cy="687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51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3"/>
          <a:stretch/>
        </p:blipFill>
        <p:spPr>
          <a:xfrm>
            <a:off x="4932040" y="5661248"/>
            <a:ext cx="4211960" cy="11967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01"/>
          <a:stretch/>
        </p:blipFill>
        <p:spPr>
          <a:xfrm flipH="1">
            <a:off x="0" y="5661248"/>
            <a:ext cx="3874883" cy="1196752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395536" y="332656"/>
            <a:ext cx="8424936" cy="4968552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3200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3200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Виды 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симпатических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чернил</a:t>
            </a:r>
          </a:p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</a:rPr>
              <a:t>- химические;</a:t>
            </a:r>
            <a:b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</a:rPr>
              <a:t>- фоточувствительные;</a:t>
            </a:r>
            <a:b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</a:rPr>
              <a:t>- люминесцентные;</a:t>
            </a:r>
            <a:b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</a:rPr>
              <a:t>- термочувствительные;</a:t>
            </a:r>
            <a:b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</a:rPr>
              <a:t>- </a:t>
            </a:r>
            <a:r>
              <a:rPr lang="ru-RU" sz="3600" dirty="0" err="1">
                <a:solidFill>
                  <a:srgbClr val="000000"/>
                </a:solidFill>
                <a:latin typeface="Times New Roman"/>
                <a:ea typeface="Times New Roman"/>
              </a:rPr>
              <a:t>влагочувствительные</a:t>
            </a:r>
            <a: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  <a:endParaRPr lang="ru-RU" sz="3600" b="1" dirty="0">
              <a:solidFill>
                <a:schemeClr val="accent5">
                  <a:lumMod val="50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chemeClr val="accent5">
                  <a:lumMod val="50000"/>
                </a:schemeClr>
              </a:solidFill>
              <a:ea typeface="Calibri"/>
              <a:cs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34" t="50741" r="3337" b="12632"/>
          <a:stretch/>
        </p:blipFill>
        <p:spPr>
          <a:xfrm>
            <a:off x="4211960" y="6142121"/>
            <a:ext cx="396044" cy="687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13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3"/>
          <a:stretch/>
        </p:blipFill>
        <p:spPr>
          <a:xfrm>
            <a:off x="4932040" y="5661248"/>
            <a:ext cx="4211960" cy="11967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01"/>
          <a:stretch/>
        </p:blipFill>
        <p:spPr>
          <a:xfrm flipH="1">
            <a:off x="0" y="5661248"/>
            <a:ext cx="3874883" cy="1196752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395536" y="332656"/>
            <a:ext cx="8424936" cy="4968552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3200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chemeClr val="accent5">
                  <a:lumMod val="50000"/>
                </a:schemeClr>
              </a:solidFill>
              <a:ea typeface="Calibri"/>
              <a:cs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34" t="50741" r="3337" b="12632"/>
          <a:stretch/>
        </p:blipFill>
        <p:spPr>
          <a:xfrm>
            <a:off x="4211960" y="6142121"/>
            <a:ext cx="396044" cy="687515"/>
          </a:xfrm>
          <a:prstGeom prst="rect">
            <a:avLst/>
          </a:prstGeom>
        </p:spPr>
      </p:pic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2500945" y="549275"/>
            <a:ext cx="4537075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Химические чернила</a:t>
            </a:r>
            <a:endParaRPr kumimoji="0" lang="ru-RU" altLang="ru-RU" sz="3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2"/>
          <p:cNvSpPr txBox="1">
            <a:spLocks noChangeArrowheads="1"/>
          </p:cNvSpPr>
          <p:nvPr/>
        </p:nvSpPr>
        <p:spPr bwMode="auto">
          <a:xfrm>
            <a:off x="755576" y="1349375"/>
            <a:ext cx="7704212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В состав химических чернил входят бесцветные вещества, которые способны взаимодействовать с другими веществами, образуя ярко окрашенные продукты. </a:t>
            </a:r>
          </a:p>
        </p:txBody>
      </p:sp>
    </p:spTree>
    <p:extLst>
      <p:ext uri="{BB962C8B-B14F-4D97-AF65-F5344CB8AC3E}">
        <p14:creationId xmlns:p14="http://schemas.microsoft.com/office/powerpoint/2010/main" val="4093008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798</Words>
  <Application>Microsoft Office PowerPoint</Application>
  <PresentationFormat>Экран (4:3)</PresentationFormat>
  <Paragraphs>317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22</cp:revision>
  <dcterms:created xsi:type="dcterms:W3CDTF">2023-01-21T18:46:30Z</dcterms:created>
  <dcterms:modified xsi:type="dcterms:W3CDTF">2023-02-18T12:18:55Z</dcterms:modified>
</cp:coreProperties>
</file>