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2"/>
  </p:sldMasterIdLst>
  <p:notesMasterIdLst>
    <p:notesMasterId r:id="rId13"/>
  </p:notesMasterIdLst>
  <p:handoutMasterIdLst>
    <p:handoutMasterId r:id="rId14"/>
  </p:handoutMasterIdLst>
  <p:sldIdLst>
    <p:sldId id="257" r:id="rId3"/>
    <p:sldId id="258" r:id="rId4"/>
    <p:sldId id="269" r:id="rId5"/>
    <p:sldId id="262" r:id="rId6"/>
    <p:sldId id="267" r:id="rId7"/>
    <p:sldId id="270" r:id="rId8"/>
    <p:sldId id="268" r:id="rId9"/>
    <p:sldId id="271" r:id="rId10"/>
    <p:sldId id="272" r:id="rId11"/>
    <p:sldId id="26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4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1230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A45BA1-980A-4507-BE5A-5C1E7C2FFD8F}" type="datetimeFigureOut">
              <a:rPr lang="ru-RU" smtClean="0"/>
              <a:pPr/>
              <a:t>18.02.2023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03411-58E2-43FD-AE1D-AD77DFF8CB2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8191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A3416D-7FED-43BC-AA7C-D92DBA01ED64}" type="datetimeFigureOut">
              <a:rPr lang="ru-RU" smtClean="0"/>
              <a:pPr/>
              <a:t>18.02.2023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DC57A8-AE18-4654-B6AF-04B3577165B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8139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65611" y="1752600"/>
            <a:ext cx="6858002" cy="1828800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65610" y="3733800"/>
            <a:ext cx="6858002" cy="9144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1203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артинки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84" name="Группа 83"/>
          <p:cNvGrpSpPr>
            <a:grpSpLocks noChangeAspect="1"/>
          </p:cNvGrpSpPr>
          <p:nvPr/>
        </p:nvGrpSpPr>
        <p:grpSpPr>
          <a:xfrm rot="16200000" flipV="1">
            <a:off x="274315" y="1102304"/>
            <a:ext cx="5053664" cy="4411852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97" name="Рисунок 33"/>
          <p:cNvSpPr>
            <a:spLocks noGrp="1"/>
          </p:cNvSpPr>
          <p:nvPr>
            <p:ph type="pic" sz="quarter" idx="17"/>
          </p:nvPr>
        </p:nvSpPr>
        <p:spPr>
          <a:xfrm>
            <a:off x="840795" y="1020193"/>
            <a:ext cx="388620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grpSp>
        <p:nvGrpSpPr>
          <p:cNvPr id="98" name="Группа 97"/>
          <p:cNvGrpSpPr/>
          <p:nvPr/>
        </p:nvGrpSpPr>
        <p:grpSpPr>
          <a:xfrm>
            <a:off x="5322489" y="319177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0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1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2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3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4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5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6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7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8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9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0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111" name="Рисунок 33"/>
          <p:cNvSpPr>
            <a:spLocks noGrp="1" noChangeAspect="1"/>
          </p:cNvSpPr>
          <p:nvPr>
            <p:ph type="pic" sz="quarter" idx="18"/>
          </p:nvPr>
        </p:nvSpPr>
        <p:spPr>
          <a:xfrm>
            <a:off x="5546780" y="529603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grpSp>
        <p:nvGrpSpPr>
          <p:cNvPr id="112" name="Группа 111"/>
          <p:cNvGrpSpPr/>
          <p:nvPr/>
        </p:nvGrpSpPr>
        <p:grpSpPr>
          <a:xfrm>
            <a:off x="5322489" y="3436140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125" name="Рисунок 33"/>
          <p:cNvSpPr>
            <a:spLocks noGrp="1" noChangeAspect="1"/>
          </p:cNvSpPr>
          <p:nvPr>
            <p:ph type="pic" sz="quarter" idx="19"/>
          </p:nvPr>
        </p:nvSpPr>
        <p:spPr>
          <a:xfrm>
            <a:off x="5546780" y="3646566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126" name="Текст 3"/>
          <p:cNvSpPr>
            <a:spLocks noGrp="1"/>
          </p:cNvSpPr>
          <p:nvPr>
            <p:ph type="body" sz="half" idx="21"/>
          </p:nvPr>
        </p:nvSpPr>
        <p:spPr>
          <a:xfrm>
            <a:off x="9066214" y="2048893"/>
            <a:ext cx="2286000" cy="2514599"/>
          </a:xfrm>
        </p:spPr>
        <p:txBody>
          <a:bodyPr anchor="ctr"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787425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11732" y="1330347"/>
            <a:ext cx="3840480" cy="210312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6613" y="914400"/>
            <a:ext cx="6172201" cy="5029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11732" y="3555523"/>
            <a:ext cx="3840480" cy="238807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075611" y="6019801"/>
            <a:ext cx="1396260" cy="228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65213" y="6019801"/>
            <a:ext cx="762000" cy="228600"/>
          </a:xfrm>
        </p:spPr>
        <p:txBody>
          <a:bodyPr/>
          <a:lstStyle>
            <a:lvl1pPr algn="l">
              <a:defRPr/>
            </a:lvl1pPr>
          </a:lstStyle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39762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595546" y="781398"/>
            <a:ext cx="6433398" cy="5053665"/>
            <a:chOff x="5162444" y="781398"/>
            <a:chExt cx="6433398" cy="5053665"/>
          </a:xfrm>
        </p:grpSpPr>
        <p:sp>
          <p:nvSpPr>
            <p:cNvPr id="9" name="Полилиния 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" name="Полилиния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Полилиния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1" name="Полилиния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12" name="Полилиния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210312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6613" y="1031195"/>
            <a:ext cx="59436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492891" y="3555521"/>
            <a:ext cx="3840480" cy="216851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59575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47936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624268" y="304800"/>
            <a:ext cx="1729531" cy="56769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199" y="304800"/>
            <a:ext cx="8633671" cy="56769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058033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9630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5613" y="1828800"/>
            <a:ext cx="6858002" cy="1828800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65610" y="3733800"/>
            <a:ext cx="6858002" cy="9144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229257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5212" y="1825625"/>
            <a:ext cx="4954588" cy="418795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51414" cy="418795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72755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9848" y="1681163"/>
            <a:ext cx="4956048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9848" y="2505075"/>
            <a:ext cx="4956048" cy="34766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956048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956048" cy="34766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185716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128164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478748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картинки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574431" y="724619"/>
            <a:ext cx="5318979" cy="379562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6285120" y="724619"/>
            <a:ext cx="5318979" cy="379562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36" name="Рисунок 33"/>
          <p:cNvSpPr>
            <a:spLocks noGrp="1" noChangeAspect="1"/>
          </p:cNvSpPr>
          <p:nvPr>
            <p:ph type="pic" sz="quarter" idx="17"/>
          </p:nvPr>
        </p:nvSpPr>
        <p:spPr>
          <a:xfrm>
            <a:off x="833620" y="1020195"/>
            <a:ext cx="4800601" cy="32004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37" name="Рисунок 33"/>
          <p:cNvSpPr>
            <a:spLocks noGrp="1" noChangeAspect="1"/>
          </p:cNvSpPr>
          <p:nvPr>
            <p:ph type="pic" sz="quarter" idx="18"/>
          </p:nvPr>
        </p:nvSpPr>
        <p:spPr>
          <a:xfrm>
            <a:off x="6544309" y="1020195"/>
            <a:ext cx="4800601" cy="32004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39" name="Текст 3"/>
          <p:cNvSpPr>
            <a:spLocks noGrp="1"/>
          </p:cNvSpPr>
          <p:nvPr>
            <p:ph type="body" sz="half" idx="2"/>
          </p:nvPr>
        </p:nvSpPr>
        <p:spPr>
          <a:xfrm>
            <a:off x="1052423" y="4648200"/>
            <a:ext cx="4368980" cy="1295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0" name="Текст 3"/>
          <p:cNvSpPr>
            <a:spLocks noGrp="1"/>
          </p:cNvSpPr>
          <p:nvPr>
            <p:ph type="body" sz="half" idx="19"/>
          </p:nvPr>
        </p:nvSpPr>
        <p:spPr>
          <a:xfrm>
            <a:off x="6742908" y="4648200"/>
            <a:ext cx="4368980" cy="1295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168274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артинки с подписями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35" name="Группа 34"/>
          <p:cNvGrpSpPr>
            <a:grpSpLocks noChangeAspect="1"/>
          </p:cNvGrpSpPr>
          <p:nvPr/>
        </p:nvGrpSpPr>
        <p:grpSpPr>
          <a:xfrm rot="5400000">
            <a:off x="4030971" y="647727"/>
            <a:ext cx="4116828" cy="338328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38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9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0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1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52" name="Группа 51"/>
          <p:cNvGrpSpPr>
            <a:grpSpLocks noChangeAspect="1"/>
          </p:cNvGrpSpPr>
          <p:nvPr/>
        </p:nvGrpSpPr>
        <p:grpSpPr>
          <a:xfrm rot="5400000">
            <a:off x="263071" y="1127733"/>
            <a:ext cx="4114800" cy="3381614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65" name="Группа 64"/>
          <p:cNvGrpSpPr>
            <a:grpSpLocks noChangeAspect="1"/>
          </p:cNvGrpSpPr>
          <p:nvPr/>
        </p:nvGrpSpPr>
        <p:grpSpPr>
          <a:xfrm rot="5400000">
            <a:off x="7803905" y="1127738"/>
            <a:ext cx="4114800" cy="338161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66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7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8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9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0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1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2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3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4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5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6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7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78" name="Рисунок 33"/>
          <p:cNvSpPr>
            <a:spLocks noGrp="1"/>
          </p:cNvSpPr>
          <p:nvPr>
            <p:ph type="pic" sz="quarter" idx="18"/>
          </p:nvPr>
        </p:nvSpPr>
        <p:spPr>
          <a:xfrm>
            <a:off x="4599885" y="533400"/>
            <a:ext cx="297180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79" name="Рисунок 33"/>
          <p:cNvSpPr>
            <a:spLocks noGrp="1"/>
          </p:cNvSpPr>
          <p:nvPr>
            <p:ph type="pic" sz="quarter" idx="19"/>
          </p:nvPr>
        </p:nvSpPr>
        <p:spPr>
          <a:xfrm>
            <a:off x="834571" y="1013590"/>
            <a:ext cx="297180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80" name="Рисунок 33"/>
          <p:cNvSpPr>
            <a:spLocks noGrp="1"/>
          </p:cNvSpPr>
          <p:nvPr>
            <p:ph type="pic" sz="quarter" idx="20"/>
          </p:nvPr>
        </p:nvSpPr>
        <p:spPr>
          <a:xfrm>
            <a:off x="8375405" y="1013591"/>
            <a:ext cx="297180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81" name="Текст 3"/>
          <p:cNvSpPr>
            <a:spLocks noGrp="1"/>
          </p:cNvSpPr>
          <p:nvPr>
            <p:ph type="body" sz="half" idx="2"/>
          </p:nvPr>
        </p:nvSpPr>
        <p:spPr>
          <a:xfrm>
            <a:off x="948871" y="5018002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2" name="Текст 3"/>
          <p:cNvSpPr>
            <a:spLocks noGrp="1"/>
          </p:cNvSpPr>
          <p:nvPr>
            <p:ph type="body" sz="half" idx="21"/>
          </p:nvPr>
        </p:nvSpPr>
        <p:spPr>
          <a:xfrm>
            <a:off x="4707208" y="4582378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3" name="Текст 3"/>
          <p:cNvSpPr>
            <a:spLocks noGrp="1"/>
          </p:cNvSpPr>
          <p:nvPr>
            <p:ph type="body" sz="half" idx="22"/>
          </p:nvPr>
        </p:nvSpPr>
        <p:spPr>
          <a:xfrm>
            <a:off x="8489705" y="5018002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681935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5214" y="1752600"/>
            <a:ext cx="100584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075611" y="6019801"/>
            <a:ext cx="139626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979613" y="6019801"/>
            <a:ext cx="594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65213" y="6019801"/>
            <a:ext cx="76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3.jpeg"/><Relationship Id="rId4" Type="http://schemas.openxmlformats.org/officeDocument/2006/relationships/image" Target="../media/image8.jpeg"/><Relationship Id="rId9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65611" y="1371600"/>
            <a:ext cx="6858002" cy="2209800"/>
          </a:xfrm>
        </p:spPr>
        <p:txBody>
          <a:bodyPr>
            <a:normAutofit/>
          </a:bodyPr>
          <a:lstStyle/>
          <a:p>
            <a:pPr algn="l" defTabSz="914400">
              <a:spcBef>
                <a:spcPts val="1"/>
              </a:spcBef>
              <a:buNone/>
            </a:pPr>
            <a:r>
              <a:rPr lang="ru-RU" sz="5400" b="0" i="0" dirty="0" smtClean="0">
                <a:solidFill>
                  <a:srgbClr val="9A5315">
                    <a:lumMod val="50000"/>
                  </a:srgbClr>
                </a:solidFill>
                <a:latin typeface="Segoe Print"/>
                <a:ea typeface="+mj-ea"/>
                <a:cs typeface="+mj-cs"/>
              </a:rPr>
              <a:t>Такая разная и полезная капуста.</a:t>
            </a:r>
            <a:endParaRPr lang="ru-RU" sz="5400" b="0" i="0" dirty="0">
              <a:solidFill>
                <a:srgbClr val="9A5315">
                  <a:lumMod val="50000"/>
                </a:srgbClr>
              </a:solidFill>
              <a:latin typeface="Segoe Print"/>
              <a:ea typeface="+mj-ea"/>
              <a:cs typeface="+mj-cs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65610" y="4362993"/>
            <a:ext cx="6858002" cy="979715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400" b="0" i="0" dirty="0" smtClean="0"/>
              <a:t>Гр. «Затейники»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Воспитатели: Залесова Т.В.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b="0" i="0" dirty="0" smtClean="0"/>
              <a:t>                     </a:t>
            </a:r>
            <a:endParaRPr lang="ru-RU" sz="2400" b="0" i="0" dirty="0"/>
          </a:p>
        </p:txBody>
      </p:sp>
      <p:pic>
        <p:nvPicPr>
          <p:cNvPr id="9218" name="Picture 2" descr="https://img2.freepng.ru/20180328/age/kisspng-savoy-cabbage-leaf-vegetable-cabbage-5abc012f9b19c5.44085551152227051163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97884" y="5778000"/>
            <a:ext cx="1313513" cy="1080000"/>
          </a:xfrm>
          <a:prstGeom prst="ellipse">
            <a:avLst/>
          </a:prstGeom>
          <a:noFill/>
        </p:spPr>
      </p:pic>
      <p:pic>
        <p:nvPicPr>
          <p:cNvPr id="5" name="Picture 2" descr="https://img2.freepng.ru/20180328/age/kisspng-savoy-cabbage-leaf-vegetable-cabbage-5abc012f9b19c5.44085551152227051163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65930" y="5778000"/>
            <a:ext cx="1313513" cy="1080000"/>
          </a:xfrm>
          <a:prstGeom prst="ellipse">
            <a:avLst/>
          </a:prstGeom>
          <a:noFill/>
        </p:spPr>
      </p:pic>
      <p:pic>
        <p:nvPicPr>
          <p:cNvPr id="6" name="Picture 2" descr="https://img2.freepng.ru/20180328/age/kisspng-savoy-cabbage-leaf-vegetable-cabbage-5abc012f9b19c5.44085551152227051163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51279" y="5778000"/>
            <a:ext cx="1313513" cy="1080000"/>
          </a:xfrm>
          <a:prstGeom prst="ellipse">
            <a:avLst/>
          </a:prstGeom>
          <a:noFill/>
        </p:spPr>
      </p:pic>
      <p:pic>
        <p:nvPicPr>
          <p:cNvPr id="7" name="Picture 2" descr="https://img2.freepng.ru/20180328/age/kisspng-savoy-cabbage-leaf-vegetable-cabbage-5abc012f9b19c5.44085551152227051163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09564" y="5778000"/>
            <a:ext cx="1313513" cy="1080000"/>
          </a:xfrm>
          <a:prstGeom prst="ellipse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69675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91394" y="470263"/>
            <a:ext cx="8621486" cy="4627947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ru-RU" sz="2800" dirty="0" smtClean="0"/>
              <a:t>Загадывали загадки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ru-RU" sz="2800" dirty="0" smtClean="0"/>
              <a:t>Учили пословицы и поговорки о капусте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ru-RU" sz="2800" dirty="0" smtClean="0"/>
              <a:t>Читали стихи и сказки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ru-RU" sz="2800" dirty="0" smtClean="0"/>
              <a:t>Смотрели презентацию о капусте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ru-RU" sz="2800" dirty="0" smtClean="0"/>
              <a:t>Пробовали свежую капусту на вкус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ru-RU" sz="2800" dirty="0" smtClean="0"/>
              <a:t>Рассматривали, какая же капуста внутри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ru-RU" sz="2800" dirty="0" smtClean="0"/>
              <a:t>Выучили пальчиковую гимнастику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ru-RU" sz="2800" dirty="0" smtClean="0"/>
              <a:t>Саша Б. с мамой, показали мастер – класс «Как нарисовать капусту, красками»</a:t>
            </a:r>
            <a:endParaRPr lang="ru-RU" sz="2800" dirty="0"/>
          </a:p>
        </p:txBody>
      </p:sp>
      <p:pic>
        <p:nvPicPr>
          <p:cNvPr id="4" name="Picture 2" descr="https://img2.freepng.ru/20180328/age/kisspng-savoy-cabbage-leaf-vegetable-cabbage-5abc012f9b19c5.44085551152227051163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471714"/>
            <a:ext cx="1313513" cy="1080000"/>
          </a:xfrm>
          <a:prstGeom prst="ellipse">
            <a:avLst/>
          </a:prstGeom>
          <a:noFill/>
        </p:spPr>
      </p:pic>
      <p:pic>
        <p:nvPicPr>
          <p:cNvPr id="5" name="Picture 2" descr="https://img2.freepng.ru/20180328/age/kisspng-savoy-cabbage-leaf-vegetable-cabbage-5abc012f9b19c5.44085551152227051163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39850" y="5277257"/>
            <a:ext cx="1313513" cy="1080000"/>
          </a:xfrm>
          <a:prstGeom prst="ellipse">
            <a:avLst/>
          </a:prstGeom>
          <a:noFill/>
        </p:spPr>
      </p:pic>
      <p:pic>
        <p:nvPicPr>
          <p:cNvPr id="6" name="Picture 2" descr="https://img2.freepng.ru/20180328/age/kisspng-savoy-cabbage-leaf-vegetable-cabbage-5abc012f9b19c5.44085551152227051163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66078" y="5233714"/>
            <a:ext cx="1313513" cy="1080000"/>
          </a:xfrm>
          <a:prstGeom prst="ellipse">
            <a:avLst/>
          </a:prstGeom>
          <a:noFill/>
        </p:spPr>
      </p:pic>
      <p:pic>
        <p:nvPicPr>
          <p:cNvPr id="7" name="Picture 2" descr="https://img2.freepng.ru/20180328/age/kisspng-savoy-cabbage-leaf-vegetable-cabbage-5abc012f9b19c5.44085551152227051163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9667" y="5516743"/>
            <a:ext cx="1313513" cy="1080000"/>
          </a:xfrm>
          <a:prstGeom prst="ellipse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05748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1065214" y="587829"/>
            <a:ext cx="10058400" cy="5393871"/>
          </a:xfrm>
        </p:spPr>
        <p:txBody>
          <a:bodyPr>
            <a:normAutofit lnSpcReduction="10000"/>
          </a:bodyPr>
          <a:lstStyle/>
          <a:p>
            <a:pPr marL="457200" indent="-457200">
              <a:buAutoNum type="arabicPeriod"/>
            </a:pPr>
            <a:r>
              <a:rPr lang="ru-RU" b="1" dirty="0" smtClean="0"/>
              <a:t>Вид проекта: </a:t>
            </a:r>
            <a:r>
              <a:rPr lang="ru-RU" dirty="0" smtClean="0"/>
              <a:t>исследовательский – творческий.</a:t>
            </a:r>
          </a:p>
          <a:p>
            <a:pPr marL="457200" indent="-457200">
              <a:buAutoNum type="arabicPeriod"/>
            </a:pPr>
            <a:r>
              <a:rPr lang="ru-RU" b="1" dirty="0" smtClean="0"/>
              <a:t>Предмет исследования: </a:t>
            </a:r>
            <a:r>
              <a:rPr lang="ru-RU" dirty="0" smtClean="0"/>
              <a:t>капуста</a:t>
            </a:r>
          </a:p>
          <a:p>
            <a:pPr marL="457200" indent="-457200">
              <a:buAutoNum type="arabicPeriod"/>
            </a:pPr>
            <a:r>
              <a:rPr lang="ru-RU" dirty="0" smtClean="0"/>
              <a:t> </a:t>
            </a:r>
            <a:r>
              <a:rPr lang="ru-RU" b="1" dirty="0" smtClean="0"/>
              <a:t>Продолжительность: </a:t>
            </a:r>
            <a:r>
              <a:rPr lang="ru-RU" dirty="0" smtClean="0"/>
              <a:t>краткосрочный </a:t>
            </a:r>
            <a:r>
              <a:rPr lang="ru-RU" i="1" dirty="0" smtClean="0"/>
              <a:t>(неделя)</a:t>
            </a:r>
          </a:p>
          <a:p>
            <a:pPr marL="457200" indent="-457200">
              <a:buAutoNum type="arabicPeriod"/>
            </a:pPr>
            <a:r>
              <a:rPr lang="ru-RU" dirty="0" smtClean="0"/>
              <a:t> </a:t>
            </a:r>
            <a:r>
              <a:rPr lang="ru-RU" b="1" dirty="0" smtClean="0"/>
              <a:t>Участники проекта:</a:t>
            </a:r>
            <a:r>
              <a:rPr lang="ru-RU" dirty="0" smtClean="0"/>
              <a:t> дети старшей группы «Затейники», воспитатели, родители.</a:t>
            </a:r>
          </a:p>
          <a:p>
            <a:pPr marL="457200" indent="-457200">
              <a:buAutoNum type="arabicPeriod"/>
            </a:pPr>
            <a:r>
              <a:rPr lang="ru-RU" b="1" dirty="0" smtClean="0"/>
              <a:t>Актуальность темы: </a:t>
            </a:r>
            <a:r>
              <a:rPr lang="ru-RU" dirty="0" smtClean="0"/>
              <a:t>Данный проект, поможет детям  расширить и углубить знания о капусте, о том, где она растёт, как за ней ухаживают, какие виды капусты бывают, чем она полезна, а  так же найти ответ на проблемный вопрос:  «Почему капуста разная на вид?»</a:t>
            </a:r>
          </a:p>
          <a:p>
            <a:pPr fontAlgn="base">
              <a:buNone/>
            </a:pPr>
            <a:r>
              <a:rPr lang="ru-RU" dirty="0" smtClean="0"/>
              <a:t> </a:t>
            </a:r>
          </a:p>
          <a:p>
            <a:pPr marL="457200" indent="-457200">
              <a:buAutoNum type="arabicPeriod"/>
            </a:pPr>
            <a:endParaRPr lang="ru-RU" b="1" dirty="0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2</a:t>
            </a:fld>
            <a:endParaRPr lang="ru-RU" dirty="0"/>
          </a:p>
        </p:txBody>
      </p:sp>
      <p:pic>
        <p:nvPicPr>
          <p:cNvPr id="5" name="Picture 2" descr="https://img2.freepng.ru/20180328/age/kisspng-savoy-cabbage-leaf-vegetable-cabbage-5abc012f9b19c5.44085551152227051163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6970" y="5555931"/>
            <a:ext cx="1313513" cy="1080000"/>
          </a:xfrm>
          <a:prstGeom prst="ellipse">
            <a:avLst/>
          </a:prstGeom>
          <a:noFill/>
        </p:spPr>
      </p:pic>
      <p:pic>
        <p:nvPicPr>
          <p:cNvPr id="6" name="Picture 2" descr="https://img2.freepng.ru/20180328/age/kisspng-savoy-cabbage-leaf-vegetable-cabbage-5abc012f9b19c5.44085551152227051163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5644" y="5778000"/>
            <a:ext cx="1313513" cy="1080000"/>
          </a:xfrm>
          <a:prstGeom prst="ellipse">
            <a:avLst/>
          </a:prstGeom>
          <a:noFill/>
        </p:spPr>
      </p:pic>
      <p:pic>
        <p:nvPicPr>
          <p:cNvPr id="7" name="Picture 2" descr="https://img2.freepng.ru/20180328/age/kisspng-savoy-cabbage-leaf-vegetable-cabbage-5abc012f9b19c5.44085551152227051163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49255" y="5512388"/>
            <a:ext cx="1313513" cy="1080000"/>
          </a:xfrm>
          <a:prstGeom prst="ellipse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810741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5214" y="600891"/>
            <a:ext cx="10058400" cy="5380809"/>
          </a:xfrm>
        </p:spPr>
        <p:txBody>
          <a:bodyPr>
            <a:normAutofit lnSpcReduction="10000"/>
          </a:bodyPr>
          <a:lstStyle/>
          <a:p>
            <a:pPr fontAlgn="base">
              <a:buNone/>
            </a:pPr>
            <a:r>
              <a:rPr lang="ru-RU" b="1" dirty="0" smtClean="0"/>
              <a:t>Цель проекта:</a:t>
            </a:r>
            <a:r>
              <a:rPr lang="ru-RU" dirty="0" smtClean="0"/>
              <a:t>  Создание условий для развития познавательного интереса, любознательности  детей дошкольного возраста.</a:t>
            </a:r>
          </a:p>
          <a:p>
            <a:pPr fontAlgn="base">
              <a:buNone/>
            </a:pPr>
            <a:r>
              <a:rPr lang="ru-RU" b="1" dirty="0" smtClean="0"/>
              <a:t>Задачи:</a:t>
            </a:r>
            <a:endParaRPr lang="ru-RU" dirty="0" smtClean="0"/>
          </a:p>
          <a:p>
            <a:r>
              <a:rPr lang="ru-RU" dirty="0" smtClean="0"/>
              <a:t>Формировать представление детей о растениях, разновидностях капусты, расширить знания детей о капусте: названиях, форме, цвете. сенсорные эталоны. Дать понять, какими лечебными, оздоровительными свойствами обладает капуста. Показать значимость капусты в жизни человека.</a:t>
            </a:r>
          </a:p>
          <a:p>
            <a:r>
              <a:rPr lang="ru-RU" dirty="0" smtClean="0"/>
              <a:t>Развивать у детей  мышление, интерес к окружающему миру.</a:t>
            </a:r>
          </a:p>
          <a:p>
            <a:r>
              <a:rPr lang="ru-RU" dirty="0" smtClean="0"/>
              <a:t>Воспитывать желание заботиться о растениях.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3</a:t>
            </a:fld>
            <a:endParaRPr lang="ru-RU" dirty="0"/>
          </a:p>
        </p:txBody>
      </p:sp>
      <p:pic>
        <p:nvPicPr>
          <p:cNvPr id="5" name="Picture 2" descr="https://img2.freepng.ru/20180328/age/kisspng-savoy-cabbage-leaf-vegetable-cabbage-5abc012f9b19c5.44085551152227051163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0524" y="5778000"/>
            <a:ext cx="1313513" cy="1080000"/>
          </a:xfrm>
          <a:prstGeom prst="ellipse">
            <a:avLst/>
          </a:prstGeom>
          <a:noFill/>
        </p:spPr>
      </p:pic>
      <p:pic>
        <p:nvPicPr>
          <p:cNvPr id="6" name="Picture 2" descr="https://img2.freepng.ru/20180328/age/kisspng-savoy-cabbage-leaf-vegetable-cabbage-5abc012f9b19c5.44085551152227051163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35348" y="5778000"/>
            <a:ext cx="1313513" cy="1080000"/>
          </a:xfrm>
          <a:prstGeom prst="ellipse">
            <a:avLst/>
          </a:prstGeom>
          <a:noFill/>
        </p:spPr>
      </p:pic>
      <p:pic>
        <p:nvPicPr>
          <p:cNvPr id="7" name="Picture 2" descr="https://img2.freepng.ru/20180328/age/kisspng-savoy-cabbage-leaf-vegetable-cabbage-5abc012f9b19c5.44085551152227051163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40399" y="5207589"/>
            <a:ext cx="1313513" cy="1080000"/>
          </a:xfrm>
          <a:prstGeom prst="ellipse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2891" y="679269"/>
            <a:ext cx="3840480" cy="1436914"/>
          </a:xfrm>
        </p:spPr>
        <p:txBody>
          <a:bodyPr>
            <a:normAutofit fontScale="90000"/>
          </a:bodyPr>
          <a:lstStyle/>
          <a:p>
            <a:pPr algn="ctr">
              <a:spcBef>
                <a:spcPts val="1"/>
              </a:spcBef>
            </a:pPr>
            <a:r>
              <a:rPr dirty="0" lang="ru-RU" smtClean="0"/>
              <a:t>Выставка поделок из капусты</a:t>
            </a:r>
            <a:endParaRPr b="0" dirty="0" i="0" lang="ru-RU" sz="3600">
              <a:solidFill>
                <a:srgbClr val="9A5315">
                  <a:lumMod val="50000"/>
                </a:srgbClr>
              </a:solidFill>
              <a:latin typeface="Segoe Print"/>
              <a:ea typeface="+mj-ea"/>
              <a:cs typeface="+mj-cs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4</a:t>
            </a:fld>
            <a:endParaRPr dirty="0" lang="ru-RU"/>
          </a:p>
        </p:txBody>
      </p:sp>
      <p:pic>
        <p:nvPicPr>
          <p:cNvPr descr="image-11-10-21-11-47.jpeg" id="6" name="Рисунок 5"/>
          <p:cNvPicPr>
            <a:picLocks noChangeAspect="1" noGrp="1"/>
          </p:cNvPicPr>
          <p:nvPr>
            <p:ph idx="1" type="pic"/>
          </p:nvPr>
        </p:nvPicPr>
        <p:blipFill>
          <a:blip cstate="print" r:embed="rId2"/>
          <a:srcRect l="38" r="38"/>
          <a:stretch>
            <a:fillRect/>
          </a:stretch>
        </p:blipFill>
        <p:spPr>
          <a:xfrm>
            <a:off x="679858" y="887502"/>
            <a:ext cx="2340001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C:\Users\лого\Desktop\проект про капусту\Фото детей\image-11-10-21-11-47-3.jpeg" id="7169" name="Picture 1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2808513" y="940523"/>
            <a:ext cx="2400000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C:\Users\лого\Desktop\проект про капусту\Фото детей\image-11-10-21-11-47-2.jpeg" id="7170" name="Picture 2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4611187" y="875211"/>
            <a:ext cx="2400000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C:\Users\лого\Desktop\проект про капусту\Фото детей\image-13-10-21-12-50-3.jpeg" id="7171" name="Picture 3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631372" y="2612569"/>
            <a:ext cx="2400000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C:\Users\лого\Desktop\проект про капусту\Фото детей\image-13-10-21-12-50-6.jpeg" id="7172" name="Picture 4"/>
          <p:cNvPicPr>
            <a:picLocks noChangeArrowheads="1" noChangeAspect="1"/>
          </p:cNvPicPr>
          <p:nvPr/>
        </p:nvPicPr>
        <p:blipFill>
          <a:blip cstate="print" r:embed="rId6"/>
          <a:srcRect/>
          <a:stretch>
            <a:fillRect/>
          </a:stretch>
        </p:blipFill>
        <p:spPr bwMode="auto">
          <a:xfrm>
            <a:off x="2804159" y="2635430"/>
            <a:ext cx="2399999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C:\Users\лого\Desktop\проект про капусту\Фото детей\image-15-10-21-01-05.jpeg" id="7173" name="Picture 5"/>
          <p:cNvPicPr>
            <a:picLocks noChangeArrowheads="1" noChangeAspect="1"/>
          </p:cNvPicPr>
          <p:nvPr/>
        </p:nvPicPr>
        <p:blipFill>
          <a:blip cstate="print" r:embed="rId7"/>
          <a:srcRect/>
          <a:stretch>
            <a:fillRect/>
          </a:stretch>
        </p:blipFill>
        <p:spPr bwMode="auto">
          <a:xfrm>
            <a:off x="2595153" y="4036422"/>
            <a:ext cx="2400000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C:\Users\лого\Desktop\проект про капусту\Фото детей\image-15-10-21-01-05-1.jpeg" id="7174" name="Picture 6"/>
          <p:cNvPicPr>
            <a:picLocks noChangeArrowheads="1" noChangeAspect="1"/>
          </p:cNvPicPr>
          <p:nvPr/>
        </p:nvPicPr>
        <p:blipFill>
          <a:blip cstate="print" r:embed="rId8"/>
          <a:srcRect/>
          <a:stretch>
            <a:fillRect/>
          </a:stretch>
        </p:blipFill>
        <p:spPr bwMode="auto">
          <a:xfrm flipH="1">
            <a:off x="4619897" y="2651760"/>
            <a:ext cx="2400000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https://img2.freepng.ru/20180328/age/kisspng-savoy-cabbage-leaf-vegetable-cabbage-5abc012f9b19c5.4408555115222705116353.jpg" id="13" name="Picture 2"/>
          <p:cNvPicPr>
            <a:picLocks noChangeArrowheads="1" noChangeAspect="1"/>
          </p:cNvPicPr>
          <p:nvPr/>
        </p:nvPicPr>
        <p:blipFill>
          <a:blip cstate="print" r:embed="rId9"/>
          <a:srcRect/>
          <a:stretch>
            <a:fillRect/>
          </a:stretch>
        </p:blipFill>
        <p:spPr bwMode="auto">
          <a:xfrm>
            <a:off x="5302341" y="4471714"/>
            <a:ext cx="1313513" cy="1080000"/>
          </a:xfrm>
          <a:prstGeom prst="ellipse">
            <a:avLst/>
          </a:prstGeom>
          <a:noFill/>
        </p:spPr>
      </p:pic>
      <p:pic>
        <p:nvPicPr>
          <p:cNvPr descr="https://img2.freepng.ru/20180328/age/kisspng-savoy-cabbage-leaf-vegetable-cabbage-5abc012f9b19c5.4408555115222705116353.jpg" id="14" name="Picture 2"/>
          <p:cNvPicPr>
            <a:picLocks noChangeArrowheads="1" noChangeAspect="1"/>
          </p:cNvPicPr>
          <p:nvPr/>
        </p:nvPicPr>
        <p:blipFill>
          <a:blip cstate="print" r:embed="rId9"/>
          <a:srcRect/>
          <a:stretch>
            <a:fillRect/>
          </a:stretch>
        </p:blipFill>
        <p:spPr bwMode="auto">
          <a:xfrm>
            <a:off x="1000306" y="4388983"/>
            <a:ext cx="1313513" cy="1080000"/>
          </a:xfrm>
          <a:prstGeom prst="ellipse">
            <a:avLst/>
          </a:prstGeom>
          <a:noFill/>
        </p:spPr>
      </p:pic>
      <p:pic>
        <p:nvPicPr>
          <p:cNvPr descr="C:\Users\лого\Desktop\проект про капусту\Фото детей\IMG_5921 (1).jpg" id="21" name="Picture 7"/>
          <p:cNvPicPr>
            <a:picLocks noChangeArrowheads="1" noChangeAspect="1"/>
          </p:cNvPicPr>
          <p:nvPr/>
        </p:nvPicPr>
        <p:blipFill>
          <a:blip cstate="print" r:embed="rId10"/>
          <a:srcRect/>
          <a:stretch>
            <a:fillRect/>
          </a:stretch>
        </p:blipFill>
        <p:spPr bwMode="auto">
          <a:xfrm>
            <a:off x="7093131" y="2079296"/>
            <a:ext cx="4929052" cy="36967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197153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700" spd="med">
        <p:fade/>
      </p:transition>
    </mc:Choice>
    <mc:Fallback>
      <p:transition spd="slow"/>
    </mc:Fallback>
  </mc:AlternateContent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age-11-10-21-11-47 (1).jpeg" id="7" name="Рисунок 6"/>
          <p:cNvPicPr>
            <a:picLocks noChangeAspect="1" noGrp="1"/>
          </p:cNvPicPr>
          <p:nvPr>
            <p:ph idx="17" sz="quarter" type="pic"/>
          </p:nvPr>
        </p:nvPicPr>
        <p:blipFill>
          <a:blip cstate="print" r:embed="rId2"/>
          <a:srcRect l="46" r="46"/>
          <a:stretch>
            <a:fillRect/>
          </a:stretch>
        </p:blipFill>
        <p:spPr>
          <a:xfrm>
            <a:off x="702993" y="889565"/>
            <a:ext cx="2976396" cy="1984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image-11-10-21-11-47-1 (1).jpeg" id="8" name="Рисунок 7"/>
          <p:cNvPicPr>
            <a:picLocks noChangeAspect="1" noGrp="1"/>
          </p:cNvPicPr>
          <p:nvPr>
            <p:ph idx="18" sz="quarter" type="pic"/>
          </p:nvPr>
        </p:nvPicPr>
        <p:blipFill>
          <a:blip cstate="print" r:embed="rId3"/>
          <a:srcRect l="77" r="77"/>
          <a:stretch>
            <a:fillRect/>
          </a:stretch>
        </p:blipFill>
        <p:spPr>
          <a:xfrm>
            <a:off x="2780267" y="2416629"/>
            <a:ext cx="2897882" cy="19319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idx="2" sz="half" type="body"/>
          </p:nvPr>
        </p:nvSpPr>
        <p:spPr/>
        <p:txBody>
          <a:bodyPr>
            <a:normAutofit/>
          </a:bodyPr>
          <a:lstStyle/>
          <a:p>
            <a:r>
              <a:rPr dirty="0" lang="ru-RU" smtClean="0" sz="3600"/>
              <a:t>        Лепка</a:t>
            </a:r>
            <a:endParaRPr dirty="0" lang="ru-RU" sz="3600"/>
          </a:p>
        </p:txBody>
      </p:sp>
      <p:sp>
        <p:nvSpPr>
          <p:cNvPr id="5" name="Текст 4"/>
          <p:cNvSpPr>
            <a:spLocks noGrp="1"/>
          </p:cNvSpPr>
          <p:nvPr>
            <p:ph idx="19" sz="half" type="body"/>
          </p:nvPr>
        </p:nvSpPr>
        <p:spPr/>
        <p:txBody>
          <a:bodyPr>
            <a:normAutofit/>
          </a:bodyPr>
          <a:lstStyle/>
          <a:p>
            <a:r>
              <a:rPr dirty="0" lang="ru-RU" smtClean="0" sz="3600"/>
              <a:t>     Аппликация</a:t>
            </a:r>
            <a:endParaRPr dirty="0" lang="ru-RU" sz="3600"/>
          </a:p>
        </p:txBody>
      </p:sp>
      <p:sp>
        <p:nvSpPr>
          <p:cNvPr id="6" name="Номер слайда 5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5</a:t>
            </a:fld>
            <a:endParaRPr dirty="0" lang="ru-RU"/>
          </a:p>
        </p:txBody>
      </p:sp>
      <p:pic>
        <p:nvPicPr>
          <p:cNvPr descr="C:\Users\лого\Desktop\проект про капусту\Фото детей\IMG_5854.jpg" id="6145" name="Picture 1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6493264" y="838714"/>
            <a:ext cx="4899213" cy="36744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https://img2.freepng.ru/20180328/age/kisspng-savoy-cabbage-leaf-vegetable-cabbage-5abc012f9b19c5.4408555115222705116353.jpg" id="10" name="Picture 2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4109265" y="1162456"/>
            <a:ext cx="1313513" cy="1080000"/>
          </a:xfrm>
          <a:prstGeom prst="ellipse">
            <a:avLst/>
          </a:prstGeom>
          <a:noFill/>
        </p:spPr>
      </p:pic>
      <p:pic>
        <p:nvPicPr>
          <p:cNvPr descr="https://img2.freepng.ru/20180328/age/kisspng-savoy-cabbage-leaf-vegetable-cabbage-5abc012f9b19c5.4408555115222705116353.jpg" id="11" name="Picture 2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1065621" y="3095759"/>
            <a:ext cx="1313513" cy="1080000"/>
          </a:xfrm>
          <a:prstGeom prst="ellipse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616337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700" spd="med">
        <p:fade/>
      </p:transition>
    </mc:Choice>
    <mc:Fallback>
      <p:transition spd="slow"/>
    </mc:Fallback>
  </mc:AlternateContent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6</a:t>
            </a:fld>
            <a:endParaRPr dirty="0" lang="ru-RU"/>
          </a:p>
        </p:txBody>
      </p:sp>
      <p:pic>
        <p:nvPicPr>
          <p:cNvPr descr="IMG_20211015_094658.jpg" id="7" name="Рисунок 6"/>
          <p:cNvPicPr>
            <a:picLocks noChangeAspect="1" noGrp="1"/>
          </p:cNvPicPr>
          <p:nvPr>
            <p:ph idx="17" sz="quarter" type="pic"/>
          </p:nvPr>
        </p:nvPicPr>
        <p:blipFill>
          <a:blip cstate="print" r:embed="rId2"/>
          <a:srcRect l="83" r="83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IMG_20211011_112132.jpg" id="8" name="Рисунок 7"/>
          <p:cNvPicPr>
            <a:picLocks noChangeAspect="1" noGrp="1"/>
          </p:cNvPicPr>
          <p:nvPr>
            <p:ph idx="18" sz="quarter" type="pic"/>
          </p:nvPr>
        </p:nvPicPr>
        <p:blipFill>
          <a:blip cstate="print" r:embed="rId3"/>
          <a:srcRect l="83" r="83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Текст 4"/>
          <p:cNvSpPr>
            <a:spLocks noGrp="1"/>
          </p:cNvSpPr>
          <p:nvPr>
            <p:ph idx="2" sz="half" type="body"/>
          </p:nvPr>
        </p:nvSpPr>
        <p:spPr/>
        <p:txBody>
          <a:bodyPr>
            <a:normAutofit/>
          </a:bodyPr>
          <a:lstStyle/>
          <a:p>
            <a:r>
              <a:rPr dirty="0" lang="ru-RU" smtClean="0" sz="3600"/>
              <a:t>      Рисовали</a:t>
            </a:r>
            <a:endParaRPr dirty="0" lang="ru-RU" sz="3600"/>
          </a:p>
        </p:txBody>
      </p:sp>
      <p:sp>
        <p:nvSpPr>
          <p:cNvPr id="6" name="Текст 5"/>
          <p:cNvSpPr>
            <a:spLocks noGrp="1"/>
          </p:cNvSpPr>
          <p:nvPr>
            <p:ph idx="19" sz="half" type="body"/>
          </p:nvPr>
        </p:nvSpPr>
        <p:spPr/>
        <p:txBody>
          <a:bodyPr>
            <a:normAutofit/>
          </a:bodyPr>
          <a:lstStyle/>
          <a:p>
            <a:r>
              <a:rPr dirty="0" lang="ru-RU" smtClean="0" sz="3600"/>
              <a:t>   Раскрашивали</a:t>
            </a:r>
            <a:endParaRPr dirty="0" lang="ru-RU" sz="3600"/>
          </a:p>
        </p:txBody>
      </p:sp>
      <p:pic>
        <p:nvPicPr>
          <p:cNvPr descr="https://img2.freepng.ru/20180328/age/kisspng-savoy-cabbage-leaf-vegetable-cabbage-5abc012f9b19c5.4408555115222705116353.jpg" id="9" name="Picture 2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2964090" y="5346926"/>
            <a:ext cx="1313513" cy="1080000"/>
          </a:xfrm>
          <a:prstGeom prst="ellipse">
            <a:avLst/>
          </a:prstGeom>
          <a:noFill/>
        </p:spPr>
      </p:pic>
      <p:pic>
        <p:nvPicPr>
          <p:cNvPr descr="https://img2.freepng.ru/20180328/age/kisspng-savoy-cabbage-leaf-vegetable-cabbage-5abc012f9b19c5.4408555115222705116353.jpg" id="10" name="Picture 2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10706010" y="5094377"/>
            <a:ext cx="1313513" cy="1080000"/>
          </a:xfrm>
          <a:prstGeom prst="ellipse">
            <a:avLst/>
          </a:prstGeom>
          <a:noFill/>
        </p:spPr>
      </p:pic>
      <p:pic>
        <p:nvPicPr>
          <p:cNvPr descr="https://img2.freepng.ru/20180328/age/kisspng-savoy-cabbage-leaf-vegetable-cabbage-5abc012f9b19c5.4408555115222705116353.jpg" id="11" name="Picture 2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7200810" y="5778000"/>
            <a:ext cx="1313513" cy="1080000"/>
          </a:xfrm>
          <a:prstGeom prst="ellipse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700" spd="med">
        <p:fade/>
      </p:transition>
    </mc:Choice>
    <mc:Fallback>
      <p:transition spd="slow"/>
    </mc:Fallback>
  </mc:AlternateContent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G_20211013_104515.jpg" id="10" name="Рисунок 9"/>
          <p:cNvPicPr>
            <a:picLocks noChangeAspect="1" noGrp="1"/>
          </p:cNvPicPr>
          <p:nvPr>
            <p:ph idx="18" sz="quarter" type="pic"/>
          </p:nvPr>
        </p:nvPicPr>
        <p:blipFill>
          <a:blip cstate="print" r:embed="rId2"/>
          <a:srcRect l="117" r="117"/>
          <a:stretch>
            <a:fillRect/>
          </a:stretch>
        </p:blipFill>
        <p:spPr>
          <a:xfrm>
            <a:off x="4518107" y="363582"/>
            <a:ext cx="3196454" cy="39340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IMG_20211013_101703.jpg" id="9" name="Рисунок 8"/>
          <p:cNvPicPr>
            <a:picLocks noChangeAspect="1" noGrp="1"/>
          </p:cNvPicPr>
          <p:nvPr>
            <p:ph idx="19" sz="quarter" type="pic"/>
          </p:nvPr>
        </p:nvPicPr>
        <p:blipFill>
          <a:blip cstate="print" r:embed="rId3"/>
          <a:srcRect l="83" r="83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IMG_20211013_104507.jpg" id="11" name="Рисунок 10"/>
          <p:cNvPicPr>
            <a:picLocks noChangeAspect="1" noGrp="1"/>
          </p:cNvPicPr>
          <p:nvPr>
            <p:ph idx="20" sz="quarter" type="pic"/>
          </p:nvPr>
        </p:nvPicPr>
        <p:blipFill>
          <a:blip cstate="print" r:embed="rId4"/>
          <a:srcRect l="148" r="148"/>
          <a:stretch>
            <a:fillRect/>
          </a:stretch>
        </p:blipFill>
        <p:spPr>
          <a:xfrm rot="5400000">
            <a:off x="8566301" y="1147754"/>
            <a:ext cx="2601555" cy="32019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Текст 4"/>
          <p:cNvSpPr>
            <a:spLocks noGrp="1"/>
          </p:cNvSpPr>
          <p:nvPr>
            <p:ph idx="2" sz="half" type="body"/>
          </p:nvPr>
        </p:nvSpPr>
        <p:spPr>
          <a:xfrm>
            <a:off x="574766" y="5018001"/>
            <a:ext cx="5003073" cy="1160729"/>
          </a:xfrm>
        </p:spPr>
        <p:txBody>
          <a:bodyPr>
            <a:noAutofit/>
          </a:bodyPr>
          <a:lstStyle/>
          <a:p>
            <a:pPr algn="ctr"/>
            <a:r>
              <a:rPr dirty="0" lang="ru-RU" smtClean="0" sz="3600"/>
              <a:t>Делали опыты из          капусты</a:t>
            </a:r>
            <a:endParaRPr dirty="0" lang="ru-RU" sz="3600"/>
          </a:p>
        </p:txBody>
      </p:sp>
      <p:sp>
        <p:nvSpPr>
          <p:cNvPr id="6" name="Текст 5"/>
          <p:cNvSpPr>
            <a:spLocks noGrp="1"/>
          </p:cNvSpPr>
          <p:nvPr>
            <p:ph idx="21" sz="half" type="body"/>
          </p:nvPr>
        </p:nvSpPr>
        <p:spPr>
          <a:xfrm>
            <a:off x="5408022" y="4859382"/>
            <a:ext cx="5956663" cy="953589"/>
          </a:xfrm>
        </p:spPr>
        <p:txBody>
          <a:bodyPr>
            <a:noAutofit/>
          </a:bodyPr>
          <a:lstStyle/>
          <a:p>
            <a:r>
              <a:rPr dirty="0" lang="ru-RU" smtClean="0" sz="3600"/>
              <a:t>     Вели наблюдения</a:t>
            </a:r>
            <a:endParaRPr dirty="0" lang="ru-RU" sz="3600"/>
          </a:p>
        </p:txBody>
      </p:sp>
      <p:sp>
        <p:nvSpPr>
          <p:cNvPr id="8" name="Номер слайда 7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7</a:t>
            </a:fld>
            <a:endParaRPr dirty="0" lang="ru-RU"/>
          </a:p>
        </p:txBody>
      </p:sp>
      <p:pic>
        <p:nvPicPr>
          <p:cNvPr descr="https://img2.freepng.ru/20180328/age/kisspng-savoy-cabbage-leaf-vegetable-cabbage-5abc012f9b19c5.4408555115222705116353.jpg" id="12" name="Picture 2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7078890" y="5778000"/>
            <a:ext cx="1313513" cy="1080000"/>
          </a:xfrm>
          <a:prstGeom prst="ellipse">
            <a:avLst/>
          </a:prstGeom>
          <a:noFill/>
        </p:spPr>
      </p:pic>
      <p:pic>
        <p:nvPicPr>
          <p:cNvPr descr="https://img2.freepng.ru/20180328/age/kisspng-savoy-cabbage-leaf-vegetable-cabbage-5abc012f9b19c5.4408555115222705116353.jpg" id="13" name="Picture 2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0" y="5595120"/>
            <a:ext cx="1313513" cy="1080000"/>
          </a:xfrm>
          <a:prstGeom prst="ellipse">
            <a:avLst/>
          </a:prstGeom>
          <a:noFill/>
        </p:spPr>
      </p:pic>
      <p:pic>
        <p:nvPicPr>
          <p:cNvPr descr="https://img2.freepng.ru/20180328/age/kisspng-savoy-cabbage-leaf-vegetable-cabbage-5abc012f9b19c5.4408555115222705116353.jpg" id="14" name="Picture 2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10878487" y="4989875"/>
            <a:ext cx="1313513" cy="1080000"/>
          </a:xfrm>
          <a:prstGeom prst="ellipse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423031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700" spd="med">
        <p:fade/>
      </p:transition>
    </mc:Choice>
    <mc:Fallback>
      <p:transition spd="slow"/>
    </mc:Fallback>
  </mc:AlternateContent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8</a:t>
            </a:fld>
            <a:endParaRPr dirty="0" lang="ru-RU"/>
          </a:p>
        </p:txBody>
      </p:sp>
      <p:pic>
        <p:nvPicPr>
          <p:cNvPr descr="image-13-10-21-12-50-7.jpeg" id="10" name="Рисунок 9"/>
          <p:cNvPicPr>
            <a:picLocks noChangeAspect="1" noGrp="1"/>
          </p:cNvPicPr>
          <p:nvPr>
            <p:ph idx="18" sz="quarter" type="pic"/>
          </p:nvPr>
        </p:nvPicPr>
        <p:blipFill>
          <a:blip r:embed="rId2"/>
          <a:srcRect l="85" r="85"/>
          <a:stretch>
            <a:fillRect/>
          </a:stretch>
        </p:blipFill>
        <p:spPr>
          <a:xfrm>
            <a:off x="4572000" y="435775"/>
            <a:ext cx="3104188" cy="38205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image-13-10-21-12-50-4.jpeg" id="11" name="Рисунок 10"/>
          <p:cNvPicPr>
            <a:picLocks noChangeAspect="1" noGrp="1"/>
          </p:cNvPicPr>
          <p:nvPr>
            <p:ph idx="20" sz="quarter" type="pic"/>
          </p:nvPr>
        </p:nvPicPr>
        <p:blipFill>
          <a:blip r:embed="rId3"/>
          <a:srcRect l="85" r="85"/>
          <a:stretch>
            <a:fillRect/>
          </a:stretch>
        </p:blipFill>
        <p:spPr>
          <a:xfrm>
            <a:off x="8316855" y="875212"/>
            <a:ext cx="3147915" cy="38743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Текст 6"/>
          <p:cNvSpPr>
            <a:spLocks noGrp="1"/>
          </p:cNvSpPr>
          <p:nvPr>
            <p:ph idx="21" sz="half" type="body"/>
          </p:nvPr>
        </p:nvSpPr>
        <p:spPr>
          <a:xfrm>
            <a:off x="2312126" y="5120640"/>
            <a:ext cx="8595359" cy="979714"/>
          </a:xfrm>
        </p:spPr>
        <p:txBody>
          <a:bodyPr>
            <a:noAutofit/>
          </a:bodyPr>
          <a:lstStyle/>
          <a:p>
            <a:r>
              <a:rPr dirty="0" lang="ru-RU" smtClean="0" sz="3600"/>
              <a:t>Составляли ментальную карту</a:t>
            </a:r>
            <a:endParaRPr dirty="0" lang="ru-RU" sz="3600"/>
          </a:p>
        </p:txBody>
      </p:sp>
      <p:pic>
        <p:nvPicPr>
          <p:cNvPr descr="image-13-10-21-12-50-2.jpeg" id="13" name="Рисунок 12"/>
          <p:cNvPicPr>
            <a:picLocks noChangeAspect="1" noGrp="1"/>
          </p:cNvPicPr>
          <p:nvPr>
            <p:ph idx="19" sz="quarter" type="pic"/>
          </p:nvPr>
        </p:nvPicPr>
        <p:blipFill>
          <a:blip r:embed="rId4"/>
          <a:srcRect l="85" r="85"/>
          <a:stretch>
            <a:fillRect/>
          </a:stretch>
        </p:blipFill>
        <p:spPr>
          <a:xfrm>
            <a:off x="703942" y="765396"/>
            <a:ext cx="3241456" cy="39894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https://img2.freepng.ru/20180328/age/kisspng-savoy-cabbage-leaf-vegetable-cabbage-5abc012f9b19c5.4408555115222705116353.jpg" id="15" name="Picture 2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665027" y="5516742"/>
            <a:ext cx="1313513" cy="1080000"/>
          </a:xfrm>
          <a:prstGeom prst="ellipse">
            <a:avLst/>
          </a:prstGeom>
          <a:noFill/>
        </p:spPr>
      </p:pic>
      <p:pic>
        <p:nvPicPr>
          <p:cNvPr descr="https://img2.freepng.ru/20180328/age/kisspng-savoy-cabbage-leaf-vegetable-cabbage-5abc012f9b19c5.4408555115222705116353.jpg" id="16" name="Picture 2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10878487" y="5081314"/>
            <a:ext cx="1313513" cy="1080000"/>
          </a:xfrm>
          <a:prstGeom prst="ellipse">
            <a:avLst/>
          </a:prstGeom>
          <a:noFill/>
        </p:spPr>
      </p:pic>
      <p:pic>
        <p:nvPicPr>
          <p:cNvPr descr="https://img2.freepng.ru/20180328/age/kisspng-savoy-cabbage-leaf-vegetable-cabbage-5abc012f9b19c5.4408555115222705116353.jpg" id="17" name="Picture 2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7318376" y="5778000"/>
            <a:ext cx="1313513" cy="1080000"/>
          </a:xfrm>
          <a:prstGeom prst="ellipse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700" spd="med">
        <p:fade/>
      </p:transition>
    </mc:Choice>
    <mc:Fallback>
      <p:transition spd="slow"/>
    </mc:Fallback>
  </mc:AlternateContent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9</a:t>
            </a:fld>
            <a:endParaRPr dirty="0" lang="ru-RU"/>
          </a:p>
        </p:txBody>
      </p:sp>
      <p:pic>
        <p:nvPicPr>
          <p:cNvPr descr="IMG_5923.jpg" id="10" name="Рисунок 9"/>
          <p:cNvPicPr>
            <a:picLocks noChangeAspect="1" noGrp="1"/>
          </p:cNvPicPr>
          <p:nvPr>
            <p:ph idx="18" sz="quarter" type="pic"/>
          </p:nvPr>
        </p:nvPicPr>
        <p:blipFill>
          <a:blip cstate="print" r:embed="rId2"/>
          <a:srcRect l="14" r="14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IMG_5919.jpg" id="9" name="Рисунок 8"/>
          <p:cNvPicPr>
            <a:picLocks noChangeAspect="1" noGrp="1"/>
          </p:cNvPicPr>
          <p:nvPr>
            <p:ph idx="19" sz="quarter" type="pic"/>
          </p:nvPr>
        </p:nvPicPr>
        <p:blipFill>
          <a:blip cstate="print" r:embed="rId3"/>
          <a:srcRect l="28" r="28"/>
          <a:stretch>
            <a:fillRect/>
          </a:stretch>
        </p:blipFill>
        <p:spPr>
          <a:xfrm>
            <a:off x="600891" y="804583"/>
            <a:ext cx="3336108" cy="41059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IMG_20211013_101900.jpg" id="11" name="Рисунок 10"/>
          <p:cNvPicPr>
            <a:picLocks noChangeAspect="1" noGrp="1"/>
          </p:cNvPicPr>
          <p:nvPr>
            <p:ph idx="20" sz="quarter" type="pic"/>
          </p:nvPr>
        </p:nvPicPr>
        <p:blipFill>
          <a:blip cstate="print" r:embed="rId4"/>
          <a:srcRect l="83" r="83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Текст 5"/>
          <p:cNvSpPr>
            <a:spLocks noGrp="1"/>
          </p:cNvSpPr>
          <p:nvPr>
            <p:ph idx="2" sz="half" type="body"/>
          </p:nvPr>
        </p:nvSpPr>
        <p:spPr/>
        <p:txBody>
          <a:bodyPr>
            <a:noAutofit/>
          </a:bodyPr>
          <a:lstStyle/>
          <a:p>
            <a:pPr algn="ctr"/>
            <a:r>
              <a:rPr dirty="0" lang="ru-RU" smtClean="0" sz="2400"/>
              <a:t>Создали предметно – развивающую среду</a:t>
            </a:r>
            <a:endParaRPr dirty="0" lang="ru-RU" sz="2400"/>
          </a:p>
        </p:txBody>
      </p:sp>
      <p:sp>
        <p:nvSpPr>
          <p:cNvPr id="7" name="Текст 6"/>
          <p:cNvSpPr>
            <a:spLocks noGrp="1"/>
          </p:cNvSpPr>
          <p:nvPr>
            <p:ph idx="21" sz="half" type="body"/>
          </p:nvPr>
        </p:nvSpPr>
        <p:spPr/>
        <p:txBody>
          <a:bodyPr>
            <a:noAutofit/>
          </a:bodyPr>
          <a:lstStyle/>
          <a:p>
            <a:pPr algn="ctr"/>
            <a:r>
              <a:rPr dirty="0" lang="ru-RU" smtClean="0" sz="2400"/>
              <a:t>Вели      хронологию событий</a:t>
            </a:r>
            <a:endParaRPr dirty="0" lang="ru-RU" sz="2400"/>
          </a:p>
        </p:txBody>
      </p:sp>
      <p:sp>
        <p:nvSpPr>
          <p:cNvPr id="8" name="Текст 7"/>
          <p:cNvSpPr>
            <a:spLocks noGrp="1"/>
          </p:cNvSpPr>
          <p:nvPr>
            <p:ph idx="22" sz="half" type="body"/>
          </p:nvPr>
        </p:nvSpPr>
        <p:spPr/>
        <p:txBody>
          <a:bodyPr>
            <a:noAutofit/>
          </a:bodyPr>
          <a:lstStyle/>
          <a:p>
            <a:pPr algn="ctr"/>
            <a:r>
              <a:rPr dirty="0" lang="ru-RU" smtClean="0" sz="2400"/>
              <a:t>Рассматривали разные виды капусты</a:t>
            </a:r>
            <a:endParaRPr dirty="0" lang="ru-RU" sz="2400"/>
          </a:p>
        </p:txBody>
      </p:sp>
      <p:pic>
        <p:nvPicPr>
          <p:cNvPr descr="https://img2.freepng.ru/20180328/age/kisspng-savoy-cabbage-leaf-vegetable-cabbage-5abc012f9b19c5.4408555115222705116353.jpg" id="12" name="Picture 2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6922136" y="5778000"/>
            <a:ext cx="1313513" cy="1080000"/>
          </a:xfrm>
          <a:prstGeom prst="ellipse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700" spd="med">
        <p:fade/>
      </p:transition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Nature Illustration 16x9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NatureIllustration_16x9_TP103431353.potx" id="{8A6F2D2F-6FDF-40AD-A2FC-E20AC28411A7}" vid="{0B84DAD3-D477-4488-8A04-91C293FC61C2}"/>
    </a:ext>
  </a:extLst>
</a:theme>
</file>

<file path=ppt/theme/theme2.xml><?xml version="1.0" encoding="utf-8"?>
<a:theme xmlns:a="http://schemas.openxmlformats.org/drawingml/2006/main" name="Office Them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167F96A-C2ED-4D5B-8EFB-A18C6982D36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Цветная презентация, посвященная природе, представленная в альбомной ориентации (широкоэкранный формат)</Template>
  <TotalTime>0</TotalTime>
  <Words>110</Words>
  <Application>Microsoft Office PowerPoint</Application>
  <PresentationFormat>Произвольный</PresentationFormat>
  <Paragraphs>42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Nature Illustration 16x9</vt:lpstr>
      <vt:lpstr>Такая разная и полезная капуста.</vt:lpstr>
      <vt:lpstr>Слайд 2</vt:lpstr>
      <vt:lpstr>Слайд 3</vt:lpstr>
      <vt:lpstr>Выставка поделок из капусты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2016-02-15T18:30:57Z</dcterms:created>
  <dcterms:modified xsi:type="dcterms:W3CDTF">2023-02-18T16:28:55Z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805640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  <property fmtid="{D5CDD505-2E9C-101B-9397-08002B2CF9AE}" name="_TemplateID" pid="5">
    <vt:lpwstr>TC034313779991</vt:lpwstr>
  </property>
</Properties>
</file>