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1" r:id="rId3"/>
    <p:sldId id="258" r:id="rId4"/>
    <p:sldId id="259" r:id="rId5"/>
    <p:sldId id="260" r:id="rId6"/>
    <p:sldId id="263" r:id="rId7"/>
    <p:sldId id="266" r:id="rId8"/>
    <p:sldId id="265" r:id="rId9"/>
    <p:sldId id="278" r:id="rId10"/>
    <p:sldId id="267" r:id="rId11"/>
    <p:sldId id="264" r:id="rId12"/>
    <p:sldId id="279" r:id="rId13"/>
    <p:sldId id="269" r:id="rId14"/>
    <p:sldId id="268" r:id="rId15"/>
    <p:sldId id="280" r:id="rId16"/>
    <p:sldId id="270" r:id="rId17"/>
    <p:sldId id="272" r:id="rId18"/>
    <p:sldId id="273" r:id="rId19"/>
    <p:sldId id="275" r:id="rId20"/>
    <p:sldId id="276" r:id="rId21"/>
    <p:sldId id="281" r:id="rId22"/>
    <p:sldId id="277" r:id="rId23"/>
    <p:sldId id="274" r:id="rId24"/>
  </p:sldIdLst>
  <p:sldSz cx="9144000" cy="6858000" type="screen4x3"/>
  <p:notesSz cx="6858000" cy="9144000"/>
  <p:photoAlbum/>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53" autoAdjust="0"/>
    <p:restoredTop sz="94624" autoAdjust="0"/>
  </p:normalViewPr>
  <p:slideViewPr>
    <p:cSldViewPr>
      <p:cViewPr varScale="1">
        <p:scale>
          <a:sx n="67" d="100"/>
          <a:sy n="67" d="100"/>
        </p:scale>
        <p:origin x="-142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376DB9A-F376-4B68-A671-48AD39268836}" type="datetimeFigureOut">
              <a:rPr lang="ru-RU" smtClean="0"/>
              <a:pPr/>
              <a:t>18.02.2023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134115-5C03-4583-9D3F-34A3C6B1DB5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76DB9A-F376-4B68-A671-48AD39268836}" type="datetimeFigureOut">
              <a:rPr lang="ru-RU" smtClean="0"/>
              <a:pPr/>
              <a:t>18.02.2023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134115-5C03-4583-9D3F-34A3C6B1DB5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76DB9A-F376-4B68-A671-48AD39268836}" type="datetimeFigureOut">
              <a:rPr lang="ru-RU" smtClean="0"/>
              <a:pPr/>
              <a:t>18.02.2023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134115-5C03-4583-9D3F-34A3C6B1DB5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76DB9A-F376-4B68-A671-48AD39268836}" type="datetimeFigureOut">
              <a:rPr lang="ru-RU" smtClean="0"/>
              <a:pPr/>
              <a:t>18.02.2023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134115-5C03-4583-9D3F-34A3C6B1DB5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376DB9A-F376-4B68-A671-48AD39268836}" type="datetimeFigureOut">
              <a:rPr lang="ru-RU" smtClean="0"/>
              <a:pPr/>
              <a:t>18.02.2023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134115-5C03-4583-9D3F-34A3C6B1DB5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376DB9A-F376-4B68-A671-48AD39268836}" type="datetimeFigureOut">
              <a:rPr lang="ru-RU" smtClean="0"/>
              <a:pPr/>
              <a:t>18.02.2023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134115-5C03-4583-9D3F-34A3C6B1DB5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376DB9A-F376-4B68-A671-48AD39268836}" type="datetimeFigureOut">
              <a:rPr lang="ru-RU" smtClean="0"/>
              <a:pPr/>
              <a:t>18.02.2023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4134115-5C03-4583-9D3F-34A3C6B1DB5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376DB9A-F376-4B68-A671-48AD39268836}" type="datetimeFigureOut">
              <a:rPr lang="ru-RU" smtClean="0"/>
              <a:pPr/>
              <a:t>18.02.2023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4134115-5C03-4583-9D3F-34A3C6B1DB5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376DB9A-F376-4B68-A671-48AD39268836}" type="datetimeFigureOut">
              <a:rPr lang="ru-RU" smtClean="0"/>
              <a:pPr/>
              <a:t>18.02.2023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4134115-5C03-4583-9D3F-34A3C6B1DB5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376DB9A-F376-4B68-A671-48AD39268836}" type="datetimeFigureOut">
              <a:rPr lang="ru-RU" smtClean="0"/>
              <a:pPr/>
              <a:t>18.02.2023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134115-5C03-4583-9D3F-34A3C6B1DB5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376DB9A-F376-4B68-A671-48AD39268836}" type="datetimeFigureOut">
              <a:rPr lang="ru-RU" smtClean="0"/>
              <a:pPr/>
              <a:t>18.02.2023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134115-5C03-4583-9D3F-34A3C6B1DB5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76DB9A-F376-4B68-A671-48AD39268836}" type="datetimeFigureOut">
              <a:rPr lang="ru-RU" smtClean="0"/>
              <a:pPr/>
              <a:t>18.02.2023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134115-5C03-4583-9D3F-34A3C6B1DB5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ello_html_m66c19b08.jpg"/>
          <p:cNvPicPr>
            <a:picLocks noGrp="1" noChangeAspect="1"/>
          </p:cNvPicPr>
          <p:nvPr isPhoto="1"/>
        </p:nvPicPr>
        <p:blipFill>
          <a:blip r:embed="rId2">
            <a:lum/>
          </a:blip>
          <a:stretch>
            <a:fillRect/>
          </a:stretch>
        </p:blipFill>
        <p:spPr>
          <a:xfrm>
            <a:off x="0" y="0"/>
            <a:ext cx="9144000" cy="6858000"/>
          </a:xfrm>
          <a:prstGeom prst="rect">
            <a:avLst/>
          </a:prstGeom>
          <a:noFill/>
          <a:ln>
            <a:noFill/>
          </a:ln>
        </p:spPr>
      </p:pic>
      <p:sp>
        <p:nvSpPr>
          <p:cNvPr id="3" name="TextBox 2"/>
          <p:cNvSpPr txBox="1"/>
          <p:nvPr/>
        </p:nvSpPr>
        <p:spPr>
          <a:xfrm>
            <a:off x="2000232" y="714356"/>
            <a:ext cx="4143404" cy="5324535"/>
          </a:xfrm>
          <a:prstGeom prst="rect">
            <a:avLst/>
          </a:prstGeom>
          <a:noFill/>
        </p:spPr>
        <p:txBody>
          <a:bodyPr wrap="square" rtlCol="0">
            <a:spAutoFit/>
          </a:bodyPr>
          <a:lstStyle/>
          <a:p>
            <a:pPr algn="ctr"/>
            <a:r>
              <a:rPr lang="ru-RU" sz="1200" b="1" dirty="0" smtClean="0"/>
              <a:t>Муниципальное </a:t>
            </a:r>
            <a:r>
              <a:rPr lang="ru-RU" sz="1200" b="1" dirty="0"/>
              <a:t>автономное дошкольное образовательное учреждение города</a:t>
            </a:r>
            <a:endParaRPr lang="ru-RU" sz="1200" dirty="0"/>
          </a:p>
          <a:p>
            <a:pPr algn="ctr"/>
            <a:r>
              <a:rPr lang="ru-RU" sz="1200" b="1" dirty="0"/>
              <a:t>Калининграда детский сад  № 4</a:t>
            </a:r>
            <a:endParaRPr lang="ru-RU" sz="1200" dirty="0"/>
          </a:p>
          <a:p>
            <a:r>
              <a:rPr lang="ru-RU" sz="1400" b="1" dirty="0"/>
              <a:t> </a:t>
            </a:r>
            <a:endParaRPr lang="ru-RU" sz="1400" dirty="0"/>
          </a:p>
          <a:p>
            <a:r>
              <a:rPr lang="ru-RU" sz="1400" b="1" dirty="0"/>
              <a:t> </a:t>
            </a:r>
            <a:endParaRPr lang="ru-RU" sz="1400" b="1" dirty="0" smtClean="0"/>
          </a:p>
          <a:p>
            <a:endParaRPr lang="ru-RU" sz="1400" b="1" dirty="0"/>
          </a:p>
          <a:p>
            <a:endParaRPr lang="ru-RU" sz="1400" b="1" dirty="0" smtClean="0"/>
          </a:p>
          <a:p>
            <a:endParaRPr lang="ru-RU" sz="1400" dirty="0"/>
          </a:p>
          <a:p>
            <a:pPr algn="ctr"/>
            <a:r>
              <a:rPr lang="ru-RU" b="1" dirty="0"/>
              <a:t>Проект</a:t>
            </a:r>
            <a:endParaRPr lang="ru-RU" dirty="0"/>
          </a:p>
          <a:p>
            <a:pPr algn="ctr"/>
            <a:r>
              <a:rPr lang="ru-RU" b="1" dirty="0"/>
              <a:t>по нравственно-патриотическому воспитанию</a:t>
            </a:r>
            <a:endParaRPr lang="ru-RU" dirty="0"/>
          </a:p>
          <a:p>
            <a:pPr algn="ctr"/>
            <a:r>
              <a:rPr lang="ru-RU" b="1" dirty="0"/>
              <a:t>«Наша большая и малая Родина»</a:t>
            </a:r>
            <a:endParaRPr lang="ru-RU" dirty="0"/>
          </a:p>
          <a:p>
            <a:pPr algn="ctr"/>
            <a:r>
              <a:rPr lang="ru-RU" b="1" dirty="0"/>
              <a:t>для детей подготовительной группы </a:t>
            </a:r>
            <a:endParaRPr lang="ru-RU" dirty="0"/>
          </a:p>
          <a:p>
            <a:r>
              <a:rPr lang="ru-RU" sz="1400" dirty="0"/>
              <a:t> </a:t>
            </a:r>
          </a:p>
          <a:p>
            <a:r>
              <a:rPr lang="ru-RU" sz="1400" dirty="0"/>
              <a:t> </a:t>
            </a:r>
          </a:p>
          <a:p>
            <a:r>
              <a:rPr lang="ru-RU" sz="1400" dirty="0"/>
              <a:t> </a:t>
            </a:r>
            <a:endParaRPr lang="ru-RU" sz="1400" dirty="0" smtClean="0"/>
          </a:p>
          <a:p>
            <a:endParaRPr lang="ru-RU" sz="1400" dirty="0"/>
          </a:p>
          <a:p>
            <a:endParaRPr lang="ru-RU" sz="1400" dirty="0"/>
          </a:p>
          <a:p>
            <a:r>
              <a:rPr lang="ru-RU" sz="1400" dirty="0"/>
              <a:t> </a:t>
            </a:r>
          </a:p>
          <a:p>
            <a:pPr algn="r"/>
            <a:r>
              <a:rPr lang="ru-RU" sz="1400" dirty="0"/>
              <a:t>Разработали:</a:t>
            </a:r>
          </a:p>
          <a:p>
            <a:pPr algn="r"/>
            <a:r>
              <a:rPr lang="ru-RU" sz="1400" dirty="0" err="1"/>
              <a:t>Билида</a:t>
            </a:r>
            <a:r>
              <a:rPr lang="ru-RU" sz="1400" dirty="0"/>
              <a:t> А.В.</a:t>
            </a:r>
          </a:p>
          <a:p>
            <a:pPr algn="r"/>
            <a:r>
              <a:rPr lang="ru-RU" sz="1400" dirty="0" err="1"/>
              <a:t>Клименко</a:t>
            </a:r>
            <a:r>
              <a:rPr lang="ru-RU" sz="1400" dirty="0"/>
              <a:t> И.В.</a:t>
            </a:r>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pic>
        <p:nvPicPr>
          <p:cNvPr id="4" name="Рисунок 3" descr="20220401_090142.jpg"/>
          <p:cNvPicPr>
            <a:picLocks noChangeAspect="1"/>
          </p:cNvPicPr>
          <p:nvPr/>
        </p:nvPicPr>
        <p:blipFill>
          <a:blip r:embed="rId3" cstate="email"/>
          <a:stretch>
            <a:fillRect/>
          </a:stretch>
        </p:blipFill>
        <p:spPr>
          <a:xfrm rot="10800000">
            <a:off x="357158" y="357166"/>
            <a:ext cx="3643306" cy="23613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20220401_094315.jpg"/>
          <p:cNvPicPr>
            <a:picLocks noChangeAspect="1"/>
          </p:cNvPicPr>
          <p:nvPr/>
        </p:nvPicPr>
        <p:blipFill>
          <a:blip r:embed="rId4" cstate="email"/>
          <a:stretch>
            <a:fillRect/>
          </a:stretch>
        </p:blipFill>
        <p:spPr>
          <a:xfrm rot="5400000">
            <a:off x="4177106" y="323431"/>
            <a:ext cx="4429156" cy="46395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20220401_101738.jpg"/>
          <p:cNvPicPr>
            <a:picLocks noChangeAspect="1"/>
          </p:cNvPicPr>
          <p:nvPr/>
        </p:nvPicPr>
        <p:blipFill>
          <a:blip r:embed="rId5" cstate="email"/>
          <a:stretch>
            <a:fillRect/>
          </a:stretch>
        </p:blipFill>
        <p:spPr>
          <a:xfrm>
            <a:off x="4071934" y="4857760"/>
            <a:ext cx="4786346" cy="15974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Рисунок 6" descr="IMG-20220406-WA0007.jpg"/>
          <p:cNvPicPr>
            <a:picLocks noChangeAspect="1"/>
          </p:cNvPicPr>
          <p:nvPr/>
        </p:nvPicPr>
        <p:blipFill>
          <a:blip r:embed="rId6" cstate="email"/>
          <a:stretch>
            <a:fillRect/>
          </a:stretch>
        </p:blipFill>
        <p:spPr>
          <a:xfrm>
            <a:off x="285720" y="2786058"/>
            <a:ext cx="3714776" cy="36195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6" name="TextBox 5"/>
          <p:cNvSpPr txBox="1"/>
          <p:nvPr/>
        </p:nvSpPr>
        <p:spPr>
          <a:xfrm>
            <a:off x="642910" y="1071546"/>
            <a:ext cx="7929618" cy="4524315"/>
          </a:xfrm>
          <a:prstGeom prst="rect">
            <a:avLst/>
          </a:prstGeom>
          <a:noFill/>
        </p:spPr>
        <p:txBody>
          <a:bodyPr wrap="square" rtlCol="0">
            <a:spAutoFit/>
          </a:bodyPr>
          <a:lstStyle/>
          <a:p>
            <a:pPr marL="342900" indent="-342900" algn="ctr">
              <a:buAutoNum type="arabicPeriod" startAt="2"/>
            </a:pPr>
            <a:endParaRPr lang="ru-RU" b="1" dirty="0" smtClean="0"/>
          </a:p>
          <a:p>
            <a:pPr marL="342900" indent="-342900" algn="ctr">
              <a:buAutoNum type="arabicPeriod" startAt="2"/>
            </a:pPr>
            <a:endParaRPr lang="ru-RU" b="1" dirty="0"/>
          </a:p>
          <a:p>
            <a:pPr marL="342900" indent="-342900" algn="ctr">
              <a:buAutoNum type="arabicPeriod" startAt="2"/>
            </a:pPr>
            <a:r>
              <a:rPr lang="ru-RU" b="1" dirty="0" smtClean="0"/>
              <a:t>«Народное творчество»</a:t>
            </a:r>
          </a:p>
          <a:p>
            <a:pPr marL="342900" indent="-342900" algn="ctr"/>
            <a:r>
              <a:rPr lang="ru-RU" b="1" dirty="0" smtClean="0"/>
              <a:t>(4.04.22 – 8.04.22)</a:t>
            </a:r>
          </a:p>
          <a:p>
            <a:pPr marL="342900" indent="-342900" algn="ctr"/>
            <a:endParaRPr lang="ru-RU" b="1" dirty="0"/>
          </a:p>
          <a:p>
            <a:pPr marL="342900" indent="-342900" algn="ctr"/>
            <a:r>
              <a:rPr lang="ru-RU" b="1" dirty="0" smtClean="0"/>
              <a:t>Цель: </a:t>
            </a:r>
            <a:r>
              <a:rPr lang="ru-RU" dirty="0" smtClean="0"/>
              <a:t>Продолжать знакомство с народными промыслами России</a:t>
            </a:r>
          </a:p>
          <a:p>
            <a:pPr marL="342900" indent="-342900" algn="ctr"/>
            <a:endParaRPr lang="ru-RU" b="1" dirty="0"/>
          </a:p>
          <a:p>
            <a:pPr marL="342900" indent="-342900"/>
            <a:r>
              <a:rPr lang="ru-RU" b="1" dirty="0" smtClean="0"/>
              <a:t>        Задачи:</a:t>
            </a:r>
          </a:p>
          <a:p>
            <a:pPr marL="342900" indent="-342900">
              <a:buFontTx/>
              <a:buChar char="-"/>
            </a:pPr>
            <a:r>
              <a:rPr lang="ru-RU" dirty="0" smtClean="0"/>
              <a:t>Расширять знания детей об устном народном творчестве</a:t>
            </a:r>
          </a:p>
          <a:p>
            <a:pPr marL="342900" indent="-342900">
              <a:buFontTx/>
              <a:buChar char="-"/>
            </a:pPr>
            <a:r>
              <a:rPr lang="ru-RU" dirty="0" smtClean="0"/>
              <a:t>Расширять знания детей о народном декоративно – прикладном искусстве</a:t>
            </a:r>
          </a:p>
          <a:p>
            <a:pPr marL="342900" indent="-342900">
              <a:buFontTx/>
              <a:buChar char="-"/>
            </a:pPr>
            <a:r>
              <a:rPr lang="ru-RU" dirty="0" smtClean="0"/>
              <a:t>Познакомить  с историей возникновения народных промыслов</a:t>
            </a:r>
          </a:p>
          <a:p>
            <a:pPr marL="342900" indent="-342900">
              <a:buFontTx/>
              <a:buChar char="-"/>
            </a:pPr>
            <a:r>
              <a:rPr lang="ru-RU" dirty="0" smtClean="0"/>
              <a:t>Расширять представления о разнообразии материалов, элементов росписи</a:t>
            </a:r>
          </a:p>
          <a:p>
            <a:pPr marL="342900" indent="-342900">
              <a:buFontTx/>
              <a:buChar char="-"/>
            </a:pPr>
            <a:r>
              <a:rPr lang="ru-RU" dirty="0" smtClean="0"/>
              <a:t>Воспитывать аккуратность, самостоятельность</a:t>
            </a:r>
          </a:p>
          <a:p>
            <a:pPr marL="342900" indent="-342900" algn="ctr">
              <a:buFontTx/>
              <a:buChar char="-"/>
            </a:pPr>
            <a:endParaRPr lang="ru-RU" dirty="0"/>
          </a:p>
          <a:p>
            <a:pPr marL="342900" indent="-342900" algn="ctr">
              <a:buFontTx/>
              <a:buChar char="-"/>
            </a:pPr>
            <a:endParaRPr lang="ru-RU" dirty="0" smtClean="0"/>
          </a:p>
          <a:p>
            <a:pPr marL="342900" indent="-342900" algn="ctr">
              <a:buFontTx/>
              <a:buChar char="-"/>
            </a:pP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0" y="0"/>
            <a:ext cx="9121140" cy="6858000"/>
          </a:xfrm>
          <a:prstGeom prst="rect">
            <a:avLst/>
          </a:prstGeom>
        </p:spPr>
      </p:pic>
      <p:sp>
        <p:nvSpPr>
          <p:cNvPr id="6" name="TextBox 5"/>
          <p:cNvSpPr txBox="1"/>
          <p:nvPr/>
        </p:nvSpPr>
        <p:spPr>
          <a:xfrm>
            <a:off x="642910" y="1071546"/>
            <a:ext cx="7929618" cy="1200329"/>
          </a:xfrm>
          <a:prstGeom prst="rect">
            <a:avLst/>
          </a:prstGeom>
          <a:noFill/>
        </p:spPr>
        <p:txBody>
          <a:bodyPr wrap="square" rtlCol="0">
            <a:spAutoFit/>
          </a:bodyPr>
          <a:lstStyle/>
          <a:p>
            <a:pPr marL="342900" indent="-342900" algn="ctr"/>
            <a:endParaRPr lang="ru-RU" b="1" dirty="0" smtClean="0"/>
          </a:p>
          <a:p>
            <a:pPr marL="342900" indent="-342900" algn="ctr">
              <a:buAutoNum type="arabicPeriod" startAt="2"/>
            </a:pPr>
            <a:endParaRPr lang="ru-RU" b="1" dirty="0"/>
          </a:p>
          <a:p>
            <a:pPr marL="342900" indent="-342900" algn="ctr">
              <a:buFontTx/>
              <a:buChar char="-"/>
            </a:pPr>
            <a:endParaRPr lang="ru-RU" dirty="0" smtClean="0"/>
          </a:p>
          <a:p>
            <a:pPr marL="342900" indent="-342900" algn="ctr">
              <a:buFontTx/>
              <a:buChar char="-"/>
            </a:pPr>
            <a:endParaRPr lang="ru-RU" dirty="0"/>
          </a:p>
        </p:txBody>
      </p:sp>
      <p:sp>
        <p:nvSpPr>
          <p:cNvPr id="33793" name="Rectangle 1"/>
          <p:cNvSpPr>
            <a:spLocks noChangeArrowheads="1"/>
          </p:cNvSpPr>
          <p:nvPr/>
        </p:nvSpPr>
        <p:spPr bwMode="auto">
          <a:xfrm>
            <a:off x="357159" y="0"/>
            <a:ext cx="8501122"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sz="1200" b="1" dirty="0" smtClean="0">
              <a:solidFill>
                <a:srgbClr val="000000"/>
              </a:solidFill>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НОД: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Познавательное развитие : «Народные традиции: Хлебосольство»</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Художественное творчество: «Матрешка – национальный сувенир» (рисование), «Дымковская игрушка» (лепка)</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Речевое развитие «Неофициальные символы РФ»</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Беседы: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«Народные промыслы», «Устное народное творчество», «Хороводные игры на Руси», «Богатыри земли русской»,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«Хлеб – всему голова», «Русская изба»</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Презентация: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«Старинные народные инструменты»</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Рассматривание иллюстраций:</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«Народное творчество», «Русская матрешка», «Русский народный костюм»,</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«Празднование народных праздников в прошлом»</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Д\игры</a:t>
            </a: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«Русские узоры», «Найди лишнее»</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Работа с родителями: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консультация «Какие русские народные сказки читать  дошкольникам», выставка рисунков «Любимая РН сказка»</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pic>
        <p:nvPicPr>
          <p:cNvPr id="4" name="Рисунок 3" descr="20220413_164924.jpg"/>
          <p:cNvPicPr>
            <a:picLocks noChangeAspect="1"/>
          </p:cNvPicPr>
          <p:nvPr/>
        </p:nvPicPr>
        <p:blipFill>
          <a:blip r:embed="rId3" cstate="email"/>
          <a:stretch>
            <a:fillRect/>
          </a:stretch>
        </p:blipFill>
        <p:spPr>
          <a:xfrm>
            <a:off x="428596" y="428604"/>
            <a:ext cx="4865916" cy="2365376"/>
          </a:xfrm>
          <a:prstGeom prst="rect">
            <a:avLst/>
          </a:prstGeom>
        </p:spPr>
      </p:pic>
      <p:pic>
        <p:nvPicPr>
          <p:cNvPr id="6" name="Рисунок 5" descr="20220413_164649.jpg"/>
          <p:cNvPicPr>
            <a:picLocks noChangeAspect="1"/>
          </p:cNvPicPr>
          <p:nvPr/>
        </p:nvPicPr>
        <p:blipFill>
          <a:blip r:embed="rId4" cstate="email"/>
          <a:stretch>
            <a:fillRect/>
          </a:stretch>
        </p:blipFill>
        <p:spPr>
          <a:xfrm>
            <a:off x="5500694" y="428604"/>
            <a:ext cx="3337175" cy="1865310"/>
          </a:xfrm>
          <a:prstGeom prst="rect">
            <a:avLst/>
          </a:prstGeom>
        </p:spPr>
      </p:pic>
      <p:pic>
        <p:nvPicPr>
          <p:cNvPr id="7" name="Рисунок 6" descr="20220407_094410.jpg"/>
          <p:cNvPicPr>
            <a:picLocks noChangeAspect="1"/>
          </p:cNvPicPr>
          <p:nvPr/>
        </p:nvPicPr>
        <p:blipFill>
          <a:blip r:embed="rId5" cstate="email"/>
          <a:stretch>
            <a:fillRect/>
          </a:stretch>
        </p:blipFill>
        <p:spPr>
          <a:xfrm>
            <a:off x="5429256" y="2500306"/>
            <a:ext cx="3249376" cy="1579558"/>
          </a:xfrm>
          <a:prstGeom prst="rect">
            <a:avLst/>
          </a:prstGeom>
        </p:spPr>
      </p:pic>
      <p:pic>
        <p:nvPicPr>
          <p:cNvPr id="8" name="Рисунок 7" descr="20220413_164957.jpg"/>
          <p:cNvPicPr>
            <a:picLocks noChangeAspect="1"/>
          </p:cNvPicPr>
          <p:nvPr/>
        </p:nvPicPr>
        <p:blipFill>
          <a:blip r:embed="rId6" cstate="email"/>
          <a:srcRect/>
          <a:stretch>
            <a:fillRect/>
          </a:stretch>
        </p:blipFill>
        <p:spPr>
          <a:xfrm rot="5400000">
            <a:off x="7032864" y="4397160"/>
            <a:ext cx="2015679" cy="1650996"/>
          </a:xfrm>
          <a:prstGeom prst="rect">
            <a:avLst/>
          </a:prstGeom>
        </p:spPr>
      </p:pic>
      <p:pic>
        <p:nvPicPr>
          <p:cNvPr id="10" name="Рисунок 9" descr="IMG-20220406-WA0012.jpg"/>
          <p:cNvPicPr>
            <a:picLocks noChangeAspect="1"/>
          </p:cNvPicPr>
          <p:nvPr/>
        </p:nvPicPr>
        <p:blipFill>
          <a:blip r:embed="rId7" cstate="email"/>
          <a:stretch>
            <a:fillRect/>
          </a:stretch>
        </p:blipFill>
        <p:spPr>
          <a:xfrm>
            <a:off x="5357818" y="4143380"/>
            <a:ext cx="1839511" cy="2452681"/>
          </a:xfrm>
          <a:prstGeom prst="rect">
            <a:avLst/>
          </a:prstGeom>
        </p:spPr>
      </p:pic>
      <p:pic>
        <p:nvPicPr>
          <p:cNvPr id="11" name="Рисунок 10" descr="IMG-20220406-WA0044.jpg"/>
          <p:cNvPicPr>
            <a:picLocks noChangeAspect="1"/>
          </p:cNvPicPr>
          <p:nvPr/>
        </p:nvPicPr>
        <p:blipFill>
          <a:blip r:embed="rId8" cstate="email"/>
          <a:stretch>
            <a:fillRect/>
          </a:stretch>
        </p:blipFill>
        <p:spPr>
          <a:xfrm>
            <a:off x="428596" y="2928934"/>
            <a:ext cx="4857784" cy="364333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4" name="TextBox 3"/>
          <p:cNvSpPr txBox="1"/>
          <p:nvPr/>
        </p:nvSpPr>
        <p:spPr>
          <a:xfrm>
            <a:off x="714348" y="857232"/>
            <a:ext cx="7643866" cy="4801314"/>
          </a:xfrm>
          <a:prstGeom prst="rect">
            <a:avLst/>
          </a:prstGeom>
          <a:noFill/>
        </p:spPr>
        <p:txBody>
          <a:bodyPr wrap="square" rtlCol="0">
            <a:spAutoFit/>
          </a:bodyPr>
          <a:lstStyle/>
          <a:p>
            <a:pPr algn="ctr"/>
            <a:r>
              <a:rPr lang="ru-RU" b="1" dirty="0" smtClean="0"/>
              <a:t>3. «Наша малая Родина»</a:t>
            </a:r>
          </a:p>
          <a:p>
            <a:pPr algn="ctr"/>
            <a:r>
              <a:rPr lang="ru-RU" b="1" dirty="0" smtClean="0"/>
              <a:t>(11.04.22 – 15.04.22)</a:t>
            </a:r>
          </a:p>
          <a:p>
            <a:pPr algn="ctr"/>
            <a:endParaRPr lang="ru-RU" b="1" dirty="0"/>
          </a:p>
          <a:p>
            <a:pPr algn="ctr"/>
            <a:r>
              <a:rPr lang="ru-RU" b="1" dirty="0" smtClean="0"/>
              <a:t>Цель: </a:t>
            </a:r>
            <a:r>
              <a:rPr lang="ru-RU" dirty="0" smtClean="0"/>
              <a:t>Формировать знания детей о родном городе, его уникальности, социальной структуре. Воспитывать познавательный интерес к родному городу</a:t>
            </a:r>
          </a:p>
          <a:p>
            <a:pPr algn="ctr"/>
            <a:endParaRPr lang="ru-RU" dirty="0"/>
          </a:p>
          <a:p>
            <a:pPr algn="ctr"/>
            <a:r>
              <a:rPr lang="ru-RU" b="1" dirty="0" smtClean="0"/>
              <a:t>Задачи:</a:t>
            </a:r>
          </a:p>
          <a:p>
            <a:pPr algn="ctr"/>
            <a:r>
              <a:rPr lang="ru-RU" dirty="0"/>
              <a:t> </a:t>
            </a:r>
            <a:r>
              <a:rPr lang="ru-RU" dirty="0" smtClean="0"/>
              <a:t>- Воспитание патриотических чувств и любви к родному краю, своей малой Родине</a:t>
            </a:r>
          </a:p>
          <a:p>
            <a:pPr algn="ctr">
              <a:buFontTx/>
              <a:buChar char="-"/>
            </a:pPr>
            <a:r>
              <a:rPr lang="ru-RU" dirty="0" smtClean="0"/>
              <a:t>Закрепить знания о символике Калининградской области и города Калининграда, истории ее возникновения</a:t>
            </a:r>
          </a:p>
          <a:p>
            <a:pPr algn="ctr">
              <a:buFontTx/>
              <a:buChar char="-"/>
            </a:pPr>
            <a:r>
              <a:rPr lang="ru-RU" dirty="0" smtClean="0"/>
              <a:t>Познакомить детей с легендами и мифами об янтаре</a:t>
            </a:r>
          </a:p>
          <a:p>
            <a:pPr algn="ctr">
              <a:buFontTx/>
              <a:buChar char="-"/>
            </a:pPr>
            <a:r>
              <a:rPr lang="ru-RU" dirty="0" smtClean="0"/>
              <a:t>Продолжать знакомство с достопримечательностями города и области</a:t>
            </a:r>
          </a:p>
          <a:p>
            <a:pPr algn="ctr">
              <a:buFontTx/>
              <a:buChar char="-"/>
            </a:pPr>
            <a:r>
              <a:rPr lang="ru-RU" dirty="0" smtClean="0"/>
              <a:t>Закрепить знания о животном и растительном мире Калининградской области.</a:t>
            </a:r>
          </a:p>
          <a:p>
            <a:pPr algn="ctr">
              <a:buFontTx/>
              <a:buChar char="-"/>
            </a:pP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34817" name="Rectangle 1"/>
          <p:cNvSpPr>
            <a:spLocks noChangeArrowheads="1"/>
          </p:cNvSpPr>
          <p:nvPr/>
        </p:nvSpPr>
        <p:spPr bwMode="auto">
          <a:xfrm>
            <a:off x="357158" y="214290"/>
            <a:ext cx="8444226" cy="66479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НОД: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Познавательное развитие : «Символика Калининградской области, города Калининграда», «Легенды и мифы о янтаре»</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Художественное творчество: «Любимый город глазами детей» (рисование), «Животные и птицы нашего края» (лепка)</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Речевое развитие «История родного края», «Достопримечательности Калининградской области»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Беседы: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«История родного края», «Знаменитые люди нашего города», «Улица, на которой я живу»,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«Калининградская область – кусочек России в Европе», «Любимые достопримечательности города», «Красная книга нашего края»</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Презентация: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«Символы Калининградской области», «Чем знаменита Калининградская область»</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Рассматривание иллюстраций:</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«Флаг и герб Калининградской области», «Гербы городов Калининградской области»,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«Достопримечательности Калининграда», «Животные Калининградской области», «Растительный мир Калининградской области»</a:t>
            </a:r>
          </a:p>
          <a:p>
            <a:r>
              <a:rPr lang="ru-RU" b="1" dirty="0" err="1" smtClean="0"/>
              <a:t>Д\игры</a:t>
            </a:r>
            <a:r>
              <a:rPr lang="ru-RU" b="1" dirty="0" smtClean="0"/>
              <a:t>:</a:t>
            </a:r>
            <a:r>
              <a:rPr lang="ru-RU" dirty="0" smtClean="0"/>
              <a:t> «Мой адрес», «Найди флаг Калининградской области», «К нам приехали гости» (достопримечательности), «Зеленая аптека» (полезные растения Калининградской области), «Достопримечательности города Калининграда»</a:t>
            </a:r>
          </a:p>
          <a:p>
            <a:r>
              <a:rPr lang="ru-RU" b="1" dirty="0" smtClean="0"/>
              <a:t>Работа с родителями: </a:t>
            </a:r>
            <a:r>
              <a:rPr lang="ru-RU" dirty="0" smtClean="0"/>
              <a:t>предложить посетить памятные места  нашего города, подготовить презентацию о любимой достопримечательности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pic>
        <p:nvPicPr>
          <p:cNvPr id="5" name="Рисунок 4" descr="IMG-20220406-WA0002.jpg"/>
          <p:cNvPicPr>
            <a:picLocks noChangeAspect="1"/>
          </p:cNvPicPr>
          <p:nvPr/>
        </p:nvPicPr>
        <p:blipFill>
          <a:blip r:embed="rId3" cstate="email"/>
          <a:stretch>
            <a:fillRect/>
          </a:stretch>
        </p:blipFill>
        <p:spPr>
          <a:xfrm>
            <a:off x="428596" y="357166"/>
            <a:ext cx="2071702" cy="2357430"/>
          </a:xfrm>
          <a:prstGeom prst="rect">
            <a:avLst/>
          </a:prstGeom>
        </p:spPr>
      </p:pic>
      <p:pic>
        <p:nvPicPr>
          <p:cNvPr id="6" name="Рисунок 5" descr="IMG-20220406-WA0003.jpg"/>
          <p:cNvPicPr>
            <a:picLocks noChangeAspect="1"/>
          </p:cNvPicPr>
          <p:nvPr/>
        </p:nvPicPr>
        <p:blipFill>
          <a:blip r:embed="rId4" cstate="email"/>
          <a:stretch>
            <a:fillRect/>
          </a:stretch>
        </p:blipFill>
        <p:spPr>
          <a:xfrm>
            <a:off x="428596" y="2857496"/>
            <a:ext cx="2071684" cy="2762245"/>
          </a:xfrm>
          <a:prstGeom prst="rect">
            <a:avLst/>
          </a:prstGeom>
        </p:spPr>
      </p:pic>
      <p:pic>
        <p:nvPicPr>
          <p:cNvPr id="7" name="Рисунок 6" descr="20220401_094325.jpg"/>
          <p:cNvPicPr>
            <a:picLocks noChangeAspect="1"/>
          </p:cNvPicPr>
          <p:nvPr/>
        </p:nvPicPr>
        <p:blipFill>
          <a:blip r:embed="rId5" cstate="email"/>
          <a:stretch>
            <a:fillRect/>
          </a:stretch>
        </p:blipFill>
        <p:spPr>
          <a:xfrm rot="5400000">
            <a:off x="1934736" y="994166"/>
            <a:ext cx="3500463" cy="2083589"/>
          </a:xfrm>
          <a:prstGeom prst="rect">
            <a:avLst/>
          </a:prstGeom>
        </p:spPr>
      </p:pic>
      <p:pic>
        <p:nvPicPr>
          <p:cNvPr id="8" name="Рисунок 7" descr="20220413_165334.jpg"/>
          <p:cNvPicPr>
            <a:picLocks noChangeAspect="1"/>
          </p:cNvPicPr>
          <p:nvPr/>
        </p:nvPicPr>
        <p:blipFill>
          <a:blip r:embed="rId6" cstate="email"/>
          <a:srcRect/>
          <a:stretch>
            <a:fillRect/>
          </a:stretch>
        </p:blipFill>
        <p:spPr>
          <a:xfrm>
            <a:off x="4786314" y="357166"/>
            <a:ext cx="3929090" cy="2017132"/>
          </a:xfrm>
          <a:prstGeom prst="rect">
            <a:avLst/>
          </a:prstGeom>
        </p:spPr>
      </p:pic>
      <p:pic>
        <p:nvPicPr>
          <p:cNvPr id="9" name="Рисунок 8" descr="20220413_165508.jpg"/>
          <p:cNvPicPr>
            <a:picLocks noChangeAspect="1"/>
          </p:cNvPicPr>
          <p:nvPr/>
        </p:nvPicPr>
        <p:blipFill>
          <a:blip r:embed="rId7" cstate="email"/>
          <a:srcRect/>
          <a:stretch>
            <a:fillRect/>
          </a:stretch>
        </p:blipFill>
        <p:spPr>
          <a:xfrm rot="5400000">
            <a:off x="2379742" y="4049622"/>
            <a:ext cx="2714637" cy="2187773"/>
          </a:xfrm>
          <a:prstGeom prst="rect">
            <a:avLst/>
          </a:prstGeom>
        </p:spPr>
      </p:pic>
      <p:pic>
        <p:nvPicPr>
          <p:cNvPr id="10" name="Рисунок 9" descr="20220413_174019.jpg"/>
          <p:cNvPicPr>
            <a:picLocks noChangeAspect="1"/>
          </p:cNvPicPr>
          <p:nvPr/>
        </p:nvPicPr>
        <p:blipFill>
          <a:blip r:embed="rId8" cstate="email"/>
          <a:stretch>
            <a:fillRect/>
          </a:stretch>
        </p:blipFill>
        <p:spPr>
          <a:xfrm>
            <a:off x="4857752" y="2500306"/>
            <a:ext cx="4071966" cy="400249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4" name="TextBox 3"/>
          <p:cNvSpPr txBox="1"/>
          <p:nvPr/>
        </p:nvSpPr>
        <p:spPr>
          <a:xfrm>
            <a:off x="642910" y="785794"/>
            <a:ext cx="7572428" cy="5355312"/>
          </a:xfrm>
          <a:prstGeom prst="rect">
            <a:avLst/>
          </a:prstGeom>
          <a:noFill/>
        </p:spPr>
        <p:txBody>
          <a:bodyPr wrap="square" rtlCol="0">
            <a:spAutoFit/>
          </a:bodyPr>
          <a:lstStyle/>
          <a:p>
            <a:pPr algn="ctr"/>
            <a:r>
              <a:rPr lang="ru-RU" b="1" dirty="0" smtClean="0"/>
              <a:t>3аключительный этап</a:t>
            </a:r>
          </a:p>
          <a:p>
            <a:pPr algn="ctr"/>
            <a:r>
              <a:rPr lang="ru-RU" b="1" dirty="0" smtClean="0"/>
              <a:t>Цель:</a:t>
            </a:r>
            <a:r>
              <a:rPr lang="ru-RU" dirty="0" smtClean="0"/>
              <a:t> Закрепление полученных знаний</a:t>
            </a:r>
          </a:p>
          <a:p>
            <a:pPr marL="342900" indent="-342900" algn="ctr">
              <a:buAutoNum type="arabicPeriod"/>
            </a:pPr>
            <a:r>
              <a:rPr lang="ru-RU" b="1" dirty="0" smtClean="0"/>
              <a:t>Выставка рисунков «Любимый город глазами детей» </a:t>
            </a:r>
          </a:p>
          <a:p>
            <a:pPr marL="342900" indent="-342900" algn="ctr"/>
            <a:endParaRPr lang="ru-RU" b="1" dirty="0" smtClean="0"/>
          </a:p>
          <a:p>
            <a:pPr marL="342900" indent="-342900" algn="ctr">
              <a:buAutoNum type="arabicPeriod"/>
            </a:pPr>
            <a:endParaRPr lang="ru-RU" b="1" dirty="0" smtClean="0"/>
          </a:p>
          <a:p>
            <a:pPr marL="342900" indent="-342900" algn="ctr">
              <a:buAutoNum type="arabicPeriod"/>
            </a:pPr>
            <a:endParaRPr lang="ru-RU" b="1" dirty="0" smtClean="0"/>
          </a:p>
          <a:p>
            <a:pPr marL="342900" indent="-342900" algn="ctr">
              <a:buAutoNum type="arabicPeriod"/>
            </a:pPr>
            <a:endParaRPr lang="ru-RU" b="1" dirty="0" smtClean="0"/>
          </a:p>
          <a:p>
            <a:pPr marL="342900" indent="-342900" algn="ctr"/>
            <a:endParaRPr lang="ru-RU" b="1" dirty="0" smtClean="0"/>
          </a:p>
          <a:p>
            <a:pPr marL="342900" indent="-342900" algn="ctr"/>
            <a:endParaRPr lang="ru-RU" b="1" dirty="0" smtClean="0"/>
          </a:p>
          <a:p>
            <a:pPr marL="342900" indent="-342900" algn="ctr"/>
            <a:endParaRPr lang="ru-RU" b="1" dirty="0" smtClean="0"/>
          </a:p>
          <a:p>
            <a:pPr marL="342900" indent="-342900" algn="ctr"/>
            <a:endParaRPr lang="ru-RU" b="1" dirty="0" smtClean="0"/>
          </a:p>
          <a:p>
            <a:pPr marL="342900" indent="-342900" algn="ctr"/>
            <a:endParaRPr lang="ru-RU" b="1" dirty="0" smtClean="0"/>
          </a:p>
          <a:p>
            <a:pPr marL="342900" indent="-342900" algn="ctr"/>
            <a:endParaRPr lang="ru-RU" b="1" dirty="0" smtClean="0"/>
          </a:p>
          <a:p>
            <a:pPr marL="342900" indent="-342900" algn="ctr"/>
            <a:endParaRPr lang="ru-RU" b="1" dirty="0" smtClean="0"/>
          </a:p>
          <a:p>
            <a:pPr marL="342900" indent="-342900" algn="ctr"/>
            <a:endParaRPr lang="ru-RU" b="1" dirty="0" smtClean="0"/>
          </a:p>
          <a:p>
            <a:pPr marL="342900" indent="-342900" algn="ctr"/>
            <a:endParaRPr lang="ru-RU" b="1" dirty="0" smtClean="0"/>
          </a:p>
          <a:p>
            <a:pPr marL="342900" indent="-342900" algn="ctr"/>
            <a:endParaRPr lang="ru-RU" b="1" dirty="0" smtClean="0"/>
          </a:p>
          <a:p>
            <a:pPr marL="342900" indent="-342900" algn="ctr"/>
            <a:endParaRPr lang="ru-RU" b="1" dirty="0" smtClean="0"/>
          </a:p>
          <a:p>
            <a:pPr marL="342900" indent="-342900" algn="ctr"/>
            <a:endParaRPr lang="ru-RU" b="1" dirty="0"/>
          </a:p>
        </p:txBody>
      </p:sp>
      <p:pic>
        <p:nvPicPr>
          <p:cNvPr id="5" name="Рисунок 4" descr="20220415_091051.jpg"/>
          <p:cNvPicPr>
            <a:picLocks noChangeAspect="1"/>
          </p:cNvPicPr>
          <p:nvPr/>
        </p:nvPicPr>
        <p:blipFill>
          <a:blip r:embed="rId3" cstate="email"/>
          <a:stretch>
            <a:fillRect/>
          </a:stretch>
        </p:blipFill>
        <p:spPr>
          <a:xfrm>
            <a:off x="428596" y="2071678"/>
            <a:ext cx="3714776" cy="3286148"/>
          </a:xfrm>
          <a:prstGeom prst="rect">
            <a:avLst/>
          </a:prstGeom>
        </p:spPr>
      </p:pic>
      <p:pic>
        <p:nvPicPr>
          <p:cNvPr id="6" name="Рисунок 5" descr="20220415_091352.jpg"/>
          <p:cNvPicPr>
            <a:picLocks noChangeAspect="1"/>
          </p:cNvPicPr>
          <p:nvPr/>
        </p:nvPicPr>
        <p:blipFill>
          <a:blip r:embed="rId4" cstate="email"/>
          <a:stretch>
            <a:fillRect/>
          </a:stretch>
        </p:blipFill>
        <p:spPr>
          <a:xfrm>
            <a:off x="4169908" y="3429000"/>
            <a:ext cx="4571998" cy="3143272"/>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4" name="TextBox 3"/>
          <p:cNvSpPr txBox="1"/>
          <p:nvPr/>
        </p:nvSpPr>
        <p:spPr>
          <a:xfrm>
            <a:off x="714348" y="928670"/>
            <a:ext cx="7786742" cy="5078313"/>
          </a:xfrm>
          <a:prstGeom prst="rect">
            <a:avLst/>
          </a:prstGeom>
          <a:noFill/>
        </p:spPr>
        <p:txBody>
          <a:bodyPr wrap="square" rtlCol="0">
            <a:spAutoFit/>
          </a:bodyPr>
          <a:lstStyle/>
          <a:p>
            <a:pPr algn="ctr"/>
            <a:r>
              <a:rPr lang="ru-RU" b="1" dirty="0" smtClean="0"/>
              <a:t>2. </a:t>
            </a:r>
            <a:r>
              <a:rPr lang="ru-RU" b="1" dirty="0" err="1" smtClean="0"/>
              <a:t>Квест</a:t>
            </a:r>
            <a:r>
              <a:rPr lang="ru-RU" b="1" dirty="0" smtClean="0"/>
              <a:t> – игра «Россия – Родина моя»</a:t>
            </a:r>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a:p>
        </p:txBody>
      </p:sp>
      <p:pic>
        <p:nvPicPr>
          <p:cNvPr id="5" name="Рисунок 4" descr="20220415_103920.jpg"/>
          <p:cNvPicPr>
            <a:picLocks noChangeAspect="1"/>
          </p:cNvPicPr>
          <p:nvPr/>
        </p:nvPicPr>
        <p:blipFill>
          <a:blip r:embed="rId3" cstate="email"/>
          <a:srcRect/>
          <a:stretch>
            <a:fillRect/>
          </a:stretch>
        </p:blipFill>
        <p:spPr>
          <a:xfrm>
            <a:off x="285720" y="1214422"/>
            <a:ext cx="4071966" cy="2879162"/>
          </a:xfrm>
          <a:prstGeom prst="rect">
            <a:avLst/>
          </a:prstGeom>
        </p:spPr>
      </p:pic>
      <p:pic>
        <p:nvPicPr>
          <p:cNvPr id="6" name="Рисунок 5" descr="20220415_105836.jpg"/>
          <p:cNvPicPr>
            <a:picLocks noChangeAspect="1"/>
          </p:cNvPicPr>
          <p:nvPr/>
        </p:nvPicPr>
        <p:blipFill>
          <a:blip r:embed="rId4" cstate="email"/>
          <a:stretch>
            <a:fillRect/>
          </a:stretch>
        </p:blipFill>
        <p:spPr>
          <a:xfrm>
            <a:off x="285720" y="4143380"/>
            <a:ext cx="4071966" cy="2151062"/>
          </a:xfrm>
          <a:prstGeom prst="rect">
            <a:avLst/>
          </a:prstGeom>
        </p:spPr>
      </p:pic>
      <p:pic>
        <p:nvPicPr>
          <p:cNvPr id="7" name="Рисунок 6" descr="20220415_105524.jpg"/>
          <p:cNvPicPr>
            <a:picLocks noChangeAspect="1"/>
          </p:cNvPicPr>
          <p:nvPr/>
        </p:nvPicPr>
        <p:blipFill>
          <a:blip r:embed="rId5" cstate="email"/>
          <a:stretch>
            <a:fillRect/>
          </a:stretch>
        </p:blipFill>
        <p:spPr>
          <a:xfrm>
            <a:off x="4357686" y="1285860"/>
            <a:ext cx="4286248" cy="1909959"/>
          </a:xfrm>
          <a:prstGeom prst="rect">
            <a:avLst/>
          </a:prstGeom>
        </p:spPr>
      </p:pic>
      <p:pic>
        <p:nvPicPr>
          <p:cNvPr id="9" name="Рисунок 8" descr="20220415_105628.jpg"/>
          <p:cNvPicPr>
            <a:picLocks noChangeAspect="1"/>
          </p:cNvPicPr>
          <p:nvPr/>
        </p:nvPicPr>
        <p:blipFill>
          <a:blip r:embed="rId6" cstate="email"/>
          <a:stretch>
            <a:fillRect/>
          </a:stretch>
        </p:blipFill>
        <p:spPr>
          <a:xfrm rot="5400000">
            <a:off x="4865674" y="2778136"/>
            <a:ext cx="3357586" cy="423068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4" name="TextBox 3"/>
          <p:cNvSpPr txBox="1"/>
          <p:nvPr/>
        </p:nvSpPr>
        <p:spPr>
          <a:xfrm>
            <a:off x="857224" y="928670"/>
            <a:ext cx="7786742" cy="369332"/>
          </a:xfrm>
          <a:prstGeom prst="rect">
            <a:avLst/>
          </a:prstGeom>
          <a:noFill/>
        </p:spPr>
        <p:txBody>
          <a:bodyPr wrap="square" rtlCol="0">
            <a:spAutoFit/>
          </a:bodyPr>
          <a:lstStyle/>
          <a:p>
            <a:pPr algn="ctr"/>
            <a:r>
              <a:rPr lang="ru-RU" b="1" dirty="0" smtClean="0"/>
              <a:t>3. Стенгазета «Наша малая Родина»</a:t>
            </a:r>
            <a:endParaRPr lang="ru-RU" b="1" dirty="0"/>
          </a:p>
        </p:txBody>
      </p:sp>
      <p:pic>
        <p:nvPicPr>
          <p:cNvPr id="5" name="Рисунок 4" descr="20220419_153128.jpg"/>
          <p:cNvPicPr>
            <a:picLocks noChangeAspect="1"/>
          </p:cNvPicPr>
          <p:nvPr/>
        </p:nvPicPr>
        <p:blipFill>
          <a:blip r:embed="rId3" cstate="email"/>
          <a:srcRect/>
          <a:stretch>
            <a:fillRect/>
          </a:stretch>
        </p:blipFill>
        <p:spPr>
          <a:xfrm>
            <a:off x="1371789" y="1438333"/>
            <a:ext cx="6715172" cy="4445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ello_html_m66c19b08.jpg"/>
          <p:cNvPicPr>
            <a:picLocks noChangeAspect="1"/>
          </p:cNvPicPr>
          <p:nvPr/>
        </p:nvPicPr>
        <p:blipFill>
          <a:blip r:embed="rId2"/>
          <a:stretch>
            <a:fillRect/>
          </a:stretch>
        </p:blipFill>
        <p:spPr>
          <a:xfrm>
            <a:off x="0" y="0"/>
            <a:ext cx="9144000" cy="6857999"/>
          </a:xfrm>
          <a:prstGeom prst="rect">
            <a:avLst/>
          </a:prstGeom>
        </p:spPr>
      </p:pic>
      <p:sp>
        <p:nvSpPr>
          <p:cNvPr id="3" name="TextBox 2"/>
          <p:cNvSpPr txBox="1"/>
          <p:nvPr/>
        </p:nvSpPr>
        <p:spPr>
          <a:xfrm>
            <a:off x="2000232" y="1000108"/>
            <a:ext cx="4286280" cy="3139321"/>
          </a:xfrm>
          <a:prstGeom prst="rect">
            <a:avLst/>
          </a:prstGeom>
          <a:noFill/>
        </p:spPr>
        <p:txBody>
          <a:bodyPr wrap="square" rtlCol="0">
            <a:spAutoFit/>
          </a:bodyPr>
          <a:lstStyle/>
          <a:p>
            <a:pPr algn="ctr"/>
            <a:r>
              <a:rPr lang="ru-RU" dirty="0" smtClean="0"/>
              <a:t>Любовь </a:t>
            </a:r>
            <a:r>
              <a:rPr lang="ru-RU" dirty="0"/>
              <a:t>к Родине – самое великое и дорогое, глубокое и сильное чувство. Чтобы стать патриотом, человек должен ощутить духовную связь со своим народом, принять его язык, культуру. Родная культура, как отец и мать, должны стать неотъемлемой частью души ребенка. Помня об этом, мы стремимся воспитать у детей любовь и уважение к столице Родины, к народным традициям, фольклору, к природе</a:t>
            </a:r>
            <a:r>
              <a:rPr lang="ru-RU" dirty="0" smtClean="0"/>
              <a:t>.</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4" name="TextBox 3"/>
          <p:cNvSpPr txBox="1"/>
          <p:nvPr/>
        </p:nvSpPr>
        <p:spPr>
          <a:xfrm>
            <a:off x="857224" y="928670"/>
            <a:ext cx="7786742" cy="369332"/>
          </a:xfrm>
          <a:prstGeom prst="rect">
            <a:avLst/>
          </a:prstGeom>
          <a:noFill/>
        </p:spPr>
        <p:txBody>
          <a:bodyPr wrap="square" rtlCol="0">
            <a:spAutoFit/>
          </a:bodyPr>
          <a:lstStyle/>
          <a:p>
            <a:pPr algn="ctr"/>
            <a:r>
              <a:rPr lang="ru-RU" b="1" dirty="0" smtClean="0"/>
              <a:t>4. Акция «Сделаем наш город чище»</a:t>
            </a:r>
            <a:endParaRPr lang="ru-RU" b="1" dirty="0"/>
          </a:p>
        </p:txBody>
      </p:sp>
      <p:pic>
        <p:nvPicPr>
          <p:cNvPr id="5" name="Рисунок 4" descr="GridArt_20220420_115906380.jpg"/>
          <p:cNvPicPr>
            <a:picLocks noChangeAspect="1"/>
          </p:cNvPicPr>
          <p:nvPr/>
        </p:nvPicPr>
        <p:blipFill>
          <a:blip r:embed="rId3" cstate="email"/>
          <a:stretch>
            <a:fillRect/>
          </a:stretch>
        </p:blipFill>
        <p:spPr>
          <a:xfrm>
            <a:off x="428596" y="1571612"/>
            <a:ext cx="8358246" cy="471490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pic>
        <p:nvPicPr>
          <p:cNvPr id="6" name="Рисунок 5" descr="IMG-2d6b6551762671916f642e0016c571fb-V.jpg"/>
          <p:cNvPicPr>
            <a:picLocks noChangeAspect="1"/>
          </p:cNvPicPr>
          <p:nvPr/>
        </p:nvPicPr>
        <p:blipFill>
          <a:blip r:embed="rId3" cstate="email"/>
          <a:stretch>
            <a:fillRect/>
          </a:stretch>
        </p:blipFill>
        <p:spPr>
          <a:xfrm>
            <a:off x="357158" y="357166"/>
            <a:ext cx="4714908" cy="3571900"/>
          </a:xfrm>
          <a:prstGeom prst="rect">
            <a:avLst/>
          </a:prstGeom>
        </p:spPr>
      </p:pic>
      <p:pic>
        <p:nvPicPr>
          <p:cNvPr id="7" name="Рисунок 6" descr="IMG-c116e3c44d41154535ff73338895e426-V.jpg"/>
          <p:cNvPicPr>
            <a:picLocks noChangeAspect="1"/>
          </p:cNvPicPr>
          <p:nvPr/>
        </p:nvPicPr>
        <p:blipFill>
          <a:blip r:embed="rId4" cstate="email"/>
          <a:srcRect/>
          <a:stretch>
            <a:fillRect/>
          </a:stretch>
        </p:blipFill>
        <p:spPr>
          <a:xfrm>
            <a:off x="5072066" y="285728"/>
            <a:ext cx="3798116" cy="5929354"/>
          </a:xfrm>
          <a:prstGeom prst="rect">
            <a:avLst/>
          </a:prstGeom>
        </p:spPr>
      </p:pic>
      <p:pic>
        <p:nvPicPr>
          <p:cNvPr id="8" name="Рисунок 7" descr="IMG-4cc0ae2ea2f4129cd7e7558cb30c8082-V.jpg"/>
          <p:cNvPicPr>
            <a:picLocks noChangeAspect="1"/>
          </p:cNvPicPr>
          <p:nvPr/>
        </p:nvPicPr>
        <p:blipFill>
          <a:blip r:embed="rId5" cstate="email"/>
          <a:stretch>
            <a:fillRect/>
          </a:stretch>
        </p:blipFill>
        <p:spPr>
          <a:xfrm>
            <a:off x="2928926" y="3929066"/>
            <a:ext cx="2104087" cy="2643206"/>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5" name="TextBox 4"/>
          <p:cNvSpPr txBox="1"/>
          <p:nvPr/>
        </p:nvSpPr>
        <p:spPr>
          <a:xfrm>
            <a:off x="714348" y="285729"/>
            <a:ext cx="7858180" cy="6186309"/>
          </a:xfrm>
          <a:prstGeom prst="rect">
            <a:avLst/>
          </a:prstGeom>
          <a:noFill/>
        </p:spPr>
        <p:txBody>
          <a:bodyPr wrap="square" rtlCol="0">
            <a:spAutoFit/>
          </a:bodyPr>
          <a:lstStyle/>
          <a:p>
            <a:pPr algn="ctr"/>
            <a:endParaRPr lang="ru-RU" b="1" dirty="0" smtClean="0"/>
          </a:p>
          <a:p>
            <a:pPr algn="ctr"/>
            <a:r>
              <a:rPr lang="ru-RU" b="1" dirty="0" smtClean="0"/>
              <a:t>Итоги проекта</a:t>
            </a:r>
          </a:p>
          <a:p>
            <a:pPr algn="ctr"/>
            <a:r>
              <a:rPr lang="ru-RU" dirty="0" smtClean="0"/>
              <a:t>В ходе проекта, воспитанники подготовительной группы «Радуга» стали интересоваться историей своей страны, гордиться Россией.</a:t>
            </a:r>
          </a:p>
          <a:p>
            <a:pPr algn="ctr"/>
            <a:r>
              <a:rPr lang="ru-RU" dirty="0" smtClean="0"/>
              <a:t>Ребята познакомились с историей России, образованием государства, знают первого царя и президента. Расширили знания детей о народах, проживающих на территории РФ. Закрепили знания о символике России, ее значении и истории. У детей расширились знания о  столице, памятниках культуры, более детально изучили его башни. Более глубоко изучили животный и растительный мир РФ, познакомились с Красной книгой.</a:t>
            </a:r>
          </a:p>
          <a:p>
            <a:pPr algn="ctr"/>
            <a:r>
              <a:rPr lang="ru-RU" dirty="0" smtClean="0"/>
              <a:t>С огромным удовольствием ребята изучали гжельскую роспись, хохлому, Дымковскую роспись, расширили знания о матрешке. Продолжили знакомство с устным народным творчеством, русскими народными инструментами, закрепили знания о русских народных праздниках и о государственных праздниках РФ.</a:t>
            </a:r>
          </a:p>
          <a:p>
            <a:pPr algn="ctr"/>
            <a:r>
              <a:rPr lang="ru-RU" dirty="0" smtClean="0"/>
              <a:t>Более глубоко изучили историю родного города, расширили знания о достопримечательностях города и области, закрепили названия улиц микрорайона и главных улиц города. Расширили знания детей о янтаре и изделий из него, познакомились с легендами. Также познакомились с красной книгой Калининградской области, поговорили о растительном мире.</a:t>
            </a:r>
          </a:p>
          <a:p>
            <a:endParaRPr lang="ru-RU" b="1" dirty="0" smtClean="0"/>
          </a:p>
          <a:p>
            <a:endParaRPr lang="ru-RU"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pic>
        <p:nvPicPr>
          <p:cNvPr id="4" name="Рисунок 3" descr="screen24.jpg"/>
          <p:cNvPicPr>
            <a:picLocks noChangeAspect="1"/>
          </p:cNvPicPr>
          <p:nvPr/>
        </p:nvPicPr>
        <p:blipFill>
          <a:blip r:embed="rId3" cstate="email"/>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4" name="TextBox 3"/>
          <p:cNvSpPr txBox="1"/>
          <p:nvPr/>
        </p:nvSpPr>
        <p:spPr>
          <a:xfrm>
            <a:off x="642910" y="928670"/>
            <a:ext cx="8143932" cy="3970318"/>
          </a:xfrm>
          <a:prstGeom prst="rect">
            <a:avLst/>
          </a:prstGeom>
          <a:noFill/>
        </p:spPr>
        <p:txBody>
          <a:bodyPr wrap="square" rtlCol="0">
            <a:spAutoFit/>
          </a:bodyPr>
          <a:lstStyle/>
          <a:p>
            <a:pPr algn="ctr"/>
            <a:r>
              <a:rPr lang="ru-RU" b="1" dirty="0"/>
              <a:t>Актуальность </a:t>
            </a:r>
            <a:r>
              <a:rPr lang="ru-RU" b="1" dirty="0" smtClean="0"/>
              <a:t>темы</a:t>
            </a:r>
            <a:endParaRPr lang="ru-RU" b="1" dirty="0"/>
          </a:p>
          <a:p>
            <a:pPr algn="ctr"/>
            <a:r>
              <a:rPr lang="ru-RU" b="1" dirty="0"/>
              <a:t> </a:t>
            </a:r>
            <a:r>
              <a:rPr lang="ru-RU" dirty="0"/>
              <a:t>Очень важно, чтобы дети как можно раньше поняли, что большая Родина – Россия, Российская Федерация, она одна на всех, кто родился на ее просторах, полюбил ее, кто прилагает усилия, чтобы она стала еще краше, богаче, стала бы могучей державой.  Воспитание патриотизма это не простой и непрерывный процесс, многое зависит от окружения ребенка, от того, что закладывается с самого детства. Проведя опрос родителей и воспитанников подготовительной группы «Радуга», мы пришли к выводу, что не каждый родитель считает необходимым рассказывать своему ребенку о родной стране, о народном творчестве, об истории Калининградской области. Поэтому знакомство с большой и малой Родиной – является основной ступенью нравственно-патриотического воспитания детей дошкольного возраста.</a:t>
            </a:r>
          </a:p>
          <a:p>
            <a:pPr algn="ctr"/>
            <a:r>
              <a:rPr lang="ru-RU" dirty="0" smtClean="0"/>
              <a:t> </a:t>
            </a:r>
          </a:p>
          <a:p>
            <a:endParaRPr lang="ru-RU"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4" name="TextBox 3"/>
          <p:cNvSpPr txBox="1"/>
          <p:nvPr/>
        </p:nvSpPr>
        <p:spPr>
          <a:xfrm>
            <a:off x="642910" y="857232"/>
            <a:ext cx="8072494" cy="5632311"/>
          </a:xfrm>
          <a:prstGeom prst="rect">
            <a:avLst/>
          </a:prstGeom>
          <a:noFill/>
        </p:spPr>
        <p:txBody>
          <a:bodyPr wrap="square" rtlCol="0">
            <a:spAutoFit/>
          </a:bodyPr>
          <a:lstStyle/>
          <a:p>
            <a:r>
              <a:rPr lang="ru-RU" b="1" dirty="0"/>
              <a:t>Тип проекта: </a:t>
            </a:r>
            <a:r>
              <a:rPr lang="ru-RU" dirty="0"/>
              <a:t>краткосрочный, групповой</a:t>
            </a:r>
          </a:p>
          <a:p>
            <a:r>
              <a:rPr lang="ru-RU" b="1" dirty="0"/>
              <a:t>Продолжительность: </a:t>
            </a:r>
            <a:r>
              <a:rPr lang="ru-RU" dirty="0"/>
              <a:t>краткосрочный с 14.03.22 по 15.04.22</a:t>
            </a:r>
          </a:p>
          <a:p>
            <a:r>
              <a:rPr lang="ru-RU" b="1" dirty="0"/>
              <a:t>Участники проекта: </a:t>
            </a:r>
            <a:r>
              <a:rPr lang="ru-RU" dirty="0"/>
              <a:t>дети подготовительной группы, воспитатели, родители воспитанников.</a:t>
            </a:r>
          </a:p>
          <a:p>
            <a:endParaRPr lang="ru-RU" b="1" dirty="0" smtClean="0"/>
          </a:p>
          <a:p>
            <a:r>
              <a:rPr lang="ru-RU" b="1" dirty="0" smtClean="0"/>
              <a:t>Цель</a:t>
            </a:r>
            <a:r>
              <a:rPr lang="ru-RU" b="1" dirty="0"/>
              <a:t>:</a:t>
            </a:r>
            <a:r>
              <a:rPr lang="ru-RU" dirty="0"/>
              <a:t>  Воспитание нравственно-патриотических качеств детей старшего дошкольного возраста, развитие интереса к истории и культуре России, Калининградской области.</a:t>
            </a:r>
          </a:p>
          <a:p>
            <a:endParaRPr lang="ru-RU" b="1" dirty="0" smtClean="0"/>
          </a:p>
          <a:p>
            <a:r>
              <a:rPr lang="ru-RU" b="1" dirty="0" smtClean="0"/>
              <a:t>Задачи </a:t>
            </a:r>
            <a:r>
              <a:rPr lang="ru-RU" b="1" dirty="0"/>
              <a:t>проекта:</a:t>
            </a:r>
            <a:endParaRPr lang="ru-RU" dirty="0"/>
          </a:p>
          <a:p>
            <a:r>
              <a:rPr lang="ru-RU" dirty="0"/>
              <a:t>1. Закрепить знания о государственной символике РФ</a:t>
            </a:r>
          </a:p>
          <a:p>
            <a:r>
              <a:rPr lang="ru-RU" dirty="0"/>
              <a:t>2. Воспитывать чувство гордости за свою страну</a:t>
            </a:r>
          </a:p>
          <a:p>
            <a:r>
              <a:rPr lang="ru-RU" dirty="0"/>
              <a:t>3.Расширять представления детей о национальной культуре русского народа</a:t>
            </a:r>
          </a:p>
          <a:p>
            <a:r>
              <a:rPr lang="ru-RU" dirty="0"/>
              <a:t>4. Расширять знания о малой Родине – Калининградской области</a:t>
            </a:r>
          </a:p>
          <a:p>
            <a:r>
              <a:rPr lang="ru-RU" dirty="0"/>
              <a:t>5.  Воспитание добрых чувств, интереса к месту, где живет ребенок. </a:t>
            </a:r>
          </a:p>
          <a:p>
            <a:r>
              <a:rPr lang="ru-RU" dirty="0"/>
              <a:t>6.  Формирование желания сохранять чистоту, порядок в своем городе. </a:t>
            </a:r>
          </a:p>
          <a:p>
            <a:r>
              <a:rPr lang="ru-RU" dirty="0"/>
              <a:t>7.  Продолжать ознакомление детей с животным и растительным миром Калининградской области.</a:t>
            </a:r>
          </a:p>
          <a:p>
            <a:endParaRPr lang="ru-RU"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4" name="TextBox 3"/>
          <p:cNvSpPr txBox="1"/>
          <p:nvPr/>
        </p:nvSpPr>
        <p:spPr>
          <a:xfrm>
            <a:off x="642910" y="857232"/>
            <a:ext cx="8072494" cy="5632311"/>
          </a:xfrm>
          <a:prstGeom prst="rect">
            <a:avLst/>
          </a:prstGeom>
          <a:noFill/>
        </p:spPr>
        <p:txBody>
          <a:bodyPr wrap="square" rtlCol="0">
            <a:spAutoFit/>
          </a:bodyPr>
          <a:lstStyle/>
          <a:p>
            <a:r>
              <a:rPr lang="ru-RU" b="1" dirty="0" smtClean="0"/>
              <a:t>План реализации проекта в подготовительной группе «Радуга»</a:t>
            </a:r>
          </a:p>
          <a:p>
            <a:endParaRPr lang="ru-RU" dirty="0" smtClean="0"/>
          </a:p>
          <a:p>
            <a:pPr marL="342900" indent="-342900">
              <a:buAutoNum type="arabicParenR"/>
            </a:pPr>
            <a:r>
              <a:rPr lang="ru-RU" b="1" dirty="0" smtClean="0"/>
              <a:t>Подготовительный этап:</a:t>
            </a:r>
          </a:p>
          <a:p>
            <a:pPr marL="342900" indent="-342900"/>
            <a:r>
              <a:rPr lang="ru-RU" dirty="0"/>
              <a:t> </a:t>
            </a:r>
            <a:r>
              <a:rPr lang="ru-RU" dirty="0" smtClean="0"/>
              <a:t>- постановка целей и задач, информирование родителей по теме проекта</a:t>
            </a:r>
          </a:p>
          <a:p>
            <a:pPr marL="342900" indent="-342900"/>
            <a:r>
              <a:rPr lang="ru-RU" dirty="0"/>
              <a:t> </a:t>
            </a:r>
            <a:r>
              <a:rPr lang="ru-RU" dirty="0" smtClean="0"/>
              <a:t>- пополнение предметно-развивающей среды</a:t>
            </a:r>
          </a:p>
          <a:p>
            <a:pPr marL="342900" indent="-342900"/>
            <a:r>
              <a:rPr lang="ru-RU" dirty="0"/>
              <a:t> </a:t>
            </a:r>
            <a:r>
              <a:rPr lang="ru-RU" dirty="0" smtClean="0"/>
              <a:t>- подборка иллюстраций,, презентаций по темам занятий и бесед</a:t>
            </a:r>
          </a:p>
          <a:p>
            <a:pPr marL="342900" indent="-342900"/>
            <a:endParaRPr lang="ru-RU" dirty="0"/>
          </a:p>
          <a:p>
            <a:pPr marL="342900" indent="-342900"/>
            <a:r>
              <a:rPr lang="ru-RU" b="1" dirty="0" smtClean="0"/>
              <a:t>2) Основной этап:</a:t>
            </a:r>
          </a:p>
          <a:p>
            <a:pPr marL="342900" indent="-342900"/>
            <a:r>
              <a:rPr lang="ru-RU" dirty="0" smtClean="0"/>
              <a:t> </a:t>
            </a:r>
            <a:r>
              <a:rPr lang="en-US" dirty="0" smtClean="0"/>
              <a:t>I </a:t>
            </a:r>
            <a:r>
              <a:rPr lang="ru-RU" dirty="0" smtClean="0"/>
              <a:t>блок – «Моя страна Россия» с 28.03.22 по 1.04.22</a:t>
            </a:r>
          </a:p>
          <a:p>
            <a:pPr marL="342900" indent="-342900"/>
            <a:r>
              <a:rPr lang="en-US" dirty="0"/>
              <a:t> </a:t>
            </a:r>
            <a:r>
              <a:rPr lang="en-US" dirty="0" smtClean="0"/>
              <a:t>II </a:t>
            </a:r>
            <a:r>
              <a:rPr lang="ru-RU" dirty="0" smtClean="0"/>
              <a:t>блок – «Народное творчество» с 4.04.22 по 8.04.22</a:t>
            </a:r>
          </a:p>
          <a:p>
            <a:pPr marL="342900" indent="-342900"/>
            <a:r>
              <a:rPr lang="en-US" dirty="0"/>
              <a:t> </a:t>
            </a:r>
            <a:r>
              <a:rPr lang="en-US" dirty="0" smtClean="0"/>
              <a:t>III </a:t>
            </a:r>
            <a:r>
              <a:rPr lang="ru-RU" dirty="0" smtClean="0"/>
              <a:t>блок – «Наша малая Родина» с 11.04.22 по 15.04.22</a:t>
            </a:r>
          </a:p>
          <a:p>
            <a:pPr marL="342900" indent="-342900"/>
            <a:endParaRPr lang="ru-RU" dirty="0"/>
          </a:p>
          <a:p>
            <a:pPr marL="342900" indent="-342900"/>
            <a:r>
              <a:rPr lang="ru-RU" b="1" dirty="0" smtClean="0"/>
              <a:t>3) Заключительный этап:</a:t>
            </a:r>
          </a:p>
          <a:p>
            <a:pPr marL="342900" indent="-342900"/>
            <a:r>
              <a:rPr lang="ru-RU" dirty="0"/>
              <a:t> </a:t>
            </a:r>
            <a:r>
              <a:rPr lang="ru-RU" dirty="0" smtClean="0"/>
              <a:t>- Проведение </a:t>
            </a:r>
            <a:r>
              <a:rPr lang="ru-RU" dirty="0" err="1"/>
              <a:t>к</a:t>
            </a:r>
            <a:r>
              <a:rPr lang="ru-RU" dirty="0" err="1" smtClean="0"/>
              <a:t>вест</a:t>
            </a:r>
            <a:r>
              <a:rPr lang="ru-RU" dirty="0" smtClean="0"/>
              <a:t> – игры «Россия – Родина моя»</a:t>
            </a:r>
          </a:p>
          <a:p>
            <a:pPr marL="342900" indent="-342900"/>
            <a:r>
              <a:rPr lang="ru-RU" dirty="0"/>
              <a:t> </a:t>
            </a:r>
            <a:r>
              <a:rPr lang="ru-RU" dirty="0" smtClean="0"/>
              <a:t>-  Оформление стенгазеты «Наша малая Родина»</a:t>
            </a:r>
          </a:p>
          <a:p>
            <a:pPr marL="342900" indent="-342900"/>
            <a:r>
              <a:rPr lang="ru-RU" dirty="0" smtClean="0"/>
              <a:t> -  Акция «Сделаем наш город чище»</a:t>
            </a:r>
          </a:p>
          <a:p>
            <a:pPr marL="342900" indent="-342900"/>
            <a:r>
              <a:rPr lang="ru-RU" dirty="0" smtClean="0"/>
              <a:t> -  Выставка рисунков «Любимый город глазами детей»</a:t>
            </a:r>
          </a:p>
          <a:p>
            <a:pPr marL="342900" indent="-342900"/>
            <a:endParaRPr lang="ru-RU" dirty="0" smtClean="0"/>
          </a:p>
          <a:p>
            <a:pPr marL="342900" indent="-342900"/>
            <a:endParaRPr lang="ru-RU" dirty="0" smtClean="0"/>
          </a:p>
          <a:p>
            <a:pPr marL="342900" indent="-342900"/>
            <a:r>
              <a:rPr lang="ru-RU" dirty="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4" name="TextBox 3"/>
          <p:cNvSpPr txBox="1"/>
          <p:nvPr/>
        </p:nvSpPr>
        <p:spPr>
          <a:xfrm>
            <a:off x="1071538" y="1142984"/>
            <a:ext cx="7215238" cy="4801314"/>
          </a:xfrm>
          <a:prstGeom prst="rect">
            <a:avLst/>
          </a:prstGeom>
          <a:noFill/>
        </p:spPr>
        <p:txBody>
          <a:bodyPr wrap="square" rtlCol="0">
            <a:spAutoFit/>
          </a:bodyPr>
          <a:lstStyle/>
          <a:p>
            <a:pPr algn="ctr"/>
            <a:r>
              <a:rPr lang="ru-RU" b="1" dirty="0" smtClean="0"/>
              <a:t>Подготовительный этап</a:t>
            </a:r>
          </a:p>
          <a:p>
            <a:pPr marL="342900" indent="-342900" algn="ctr">
              <a:buAutoNum type="arabicPeriod"/>
            </a:pPr>
            <a:r>
              <a:rPr lang="ru-RU" dirty="0" smtClean="0"/>
              <a:t>В библиотеке школы № 28 взяли книги «Прогулки по Калининграду» А. Кропоткина, «Балтийский янтарь» Т.Ю. Суворова, «Янтарь в природе и искусстве» З.В. </a:t>
            </a:r>
            <a:r>
              <a:rPr lang="ru-RU" dirty="0" err="1" smtClean="0"/>
              <a:t>Костяшева</a:t>
            </a:r>
            <a:r>
              <a:rPr lang="ru-RU" dirty="0" smtClean="0"/>
              <a:t>, «Калининград – вчера, сегодня, завтра» С.Е. Покровский</a:t>
            </a:r>
          </a:p>
          <a:p>
            <a:pPr marL="342900" indent="-342900" algn="ctr">
              <a:buAutoNum type="arabicPeriod"/>
            </a:pPr>
            <a:r>
              <a:rPr lang="ru-RU" dirty="0" smtClean="0"/>
              <a:t>Подготовили папку «Консультации для родителей по нравственно – патриотическому воспитанию дошкольников». Провели беседы с родителями «Как знакомить ребенка с историей родного края», «Что доступно пониманию ребенка дошкольного возраста, что его может волновать и вызывать интерес», «Нравственно – патриотическое воспитание в семье»</a:t>
            </a:r>
          </a:p>
          <a:p>
            <a:pPr marL="342900" indent="-342900" algn="ctr">
              <a:buAutoNum type="arabicPeriod"/>
            </a:pPr>
            <a:r>
              <a:rPr lang="ru-RU" dirty="0" smtClean="0"/>
              <a:t>Совместно с детьми изготовили дидактические игры «Найди государственные символы РФ», «Собери герб и флаг РФ», «Собери герб и флаг Калининградской области», «Найди герб города Калининграда», «Найди достопримечательности Калининграда»</a:t>
            </a:r>
          </a:p>
          <a:p>
            <a:endParaRPr lang="ru-RU" dirty="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pic>
        <p:nvPicPr>
          <p:cNvPr id="4" name="Рисунок 3" descr="20220413_142317.jpg"/>
          <p:cNvPicPr>
            <a:picLocks noChangeAspect="1"/>
          </p:cNvPicPr>
          <p:nvPr/>
        </p:nvPicPr>
        <p:blipFill>
          <a:blip r:embed="rId3" cstate="email"/>
          <a:stretch>
            <a:fillRect/>
          </a:stretch>
        </p:blipFill>
        <p:spPr>
          <a:xfrm>
            <a:off x="285720" y="285728"/>
            <a:ext cx="8643998" cy="3143272"/>
          </a:xfrm>
          <a:prstGeom prst="rect">
            <a:avLst/>
          </a:prstGeom>
        </p:spPr>
      </p:pic>
      <p:pic>
        <p:nvPicPr>
          <p:cNvPr id="5" name="Рисунок 4" descr="20220413_142530.jpg"/>
          <p:cNvPicPr>
            <a:picLocks noChangeAspect="1"/>
          </p:cNvPicPr>
          <p:nvPr/>
        </p:nvPicPr>
        <p:blipFill>
          <a:blip r:embed="rId4" cstate="email"/>
          <a:stretch>
            <a:fillRect/>
          </a:stretch>
        </p:blipFill>
        <p:spPr>
          <a:xfrm>
            <a:off x="285720" y="3357562"/>
            <a:ext cx="8572560" cy="322263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4" name="TextBox 3"/>
          <p:cNvSpPr txBox="1"/>
          <p:nvPr/>
        </p:nvSpPr>
        <p:spPr>
          <a:xfrm>
            <a:off x="714348" y="857232"/>
            <a:ext cx="7929618" cy="5632311"/>
          </a:xfrm>
          <a:prstGeom prst="rect">
            <a:avLst/>
          </a:prstGeom>
          <a:noFill/>
        </p:spPr>
        <p:txBody>
          <a:bodyPr wrap="square" rtlCol="0">
            <a:spAutoFit/>
          </a:bodyPr>
          <a:lstStyle/>
          <a:p>
            <a:pPr algn="ctr"/>
            <a:endParaRPr lang="ru-RU" b="1" dirty="0" smtClean="0"/>
          </a:p>
          <a:p>
            <a:pPr algn="ctr"/>
            <a:endParaRPr lang="ru-RU" b="1" dirty="0"/>
          </a:p>
          <a:p>
            <a:pPr algn="ctr"/>
            <a:r>
              <a:rPr lang="ru-RU" b="1" dirty="0" smtClean="0"/>
              <a:t>ОСНОВНОЙ ЭТАП РЕАЛИЗАЦИИ</a:t>
            </a:r>
          </a:p>
          <a:p>
            <a:pPr algn="ctr"/>
            <a:endParaRPr lang="ru-RU" b="1" dirty="0" smtClean="0"/>
          </a:p>
          <a:p>
            <a:pPr marL="342900" indent="-342900" algn="ctr">
              <a:buAutoNum type="arabicPeriod"/>
            </a:pPr>
            <a:r>
              <a:rPr lang="ru-RU" b="1" dirty="0" smtClean="0"/>
              <a:t>«Моя страна Россия»</a:t>
            </a:r>
          </a:p>
          <a:p>
            <a:pPr marL="342900" indent="-342900" algn="ctr"/>
            <a:r>
              <a:rPr lang="ru-RU" b="1" dirty="0" smtClean="0"/>
              <a:t>(28.03.22 – 1.04.22)</a:t>
            </a:r>
          </a:p>
          <a:p>
            <a:pPr marL="342900" indent="-342900" algn="ctr"/>
            <a:endParaRPr lang="ru-RU" b="1" dirty="0" smtClean="0"/>
          </a:p>
          <a:p>
            <a:r>
              <a:rPr lang="ru-RU" b="1" dirty="0" smtClean="0"/>
              <a:t>Цель:</a:t>
            </a:r>
            <a:r>
              <a:rPr lang="ru-RU" dirty="0" smtClean="0"/>
              <a:t> Расширять представления детей о большой Родине – России</a:t>
            </a:r>
          </a:p>
          <a:p>
            <a:endParaRPr lang="ru-RU" dirty="0" smtClean="0"/>
          </a:p>
          <a:p>
            <a:r>
              <a:rPr lang="ru-RU" b="1" dirty="0" smtClean="0"/>
              <a:t>Задачи:</a:t>
            </a:r>
          </a:p>
          <a:p>
            <a:r>
              <a:rPr lang="ru-RU" dirty="0"/>
              <a:t> </a:t>
            </a:r>
            <a:r>
              <a:rPr lang="ru-RU" dirty="0" smtClean="0"/>
              <a:t>- Дополнить знания детей о России, ее столице, продолжать знакомить с государственными и негосударственными символами РФ</a:t>
            </a:r>
          </a:p>
          <a:p>
            <a:r>
              <a:rPr lang="ru-RU" dirty="0" smtClean="0"/>
              <a:t> - Продолжить знакомство со столицей России – Москвой и ее достопримечательностями</a:t>
            </a:r>
          </a:p>
          <a:p>
            <a:r>
              <a:rPr lang="ru-RU" dirty="0"/>
              <a:t> </a:t>
            </a:r>
            <a:r>
              <a:rPr lang="ru-RU" dirty="0" smtClean="0"/>
              <a:t>- Дать детям представление о разнообразии природы России</a:t>
            </a:r>
          </a:p>
          <a:p>
            <a:r>
              <a:rPr lang="ru-RU" dirty="0" smtClean="0"/>
              <a:t> - Воспитывать уважение и интерес к родной стране</a:t>
            </a:r>
            <a:endParaRPr lang="ru-RU" dirty="0"/>
          </a:p>
          <a:p>
            <a:endParaRPr lang="ru-RU" dirty="0" smtClean="0"/>
          </a:p>
          <a:p>
            <a:endParaRPr lang="ru-RU" dirty="0"/>
          </a:p>
          <a:p>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3466424_36-p-fon-dlya-prezentatsii-patrioticheskii-stil-41.jpg"/>
          <p:cNvPicPr>
            <a:picLocks noChangeAspect="1"/>
          </p:cNvPicPr>
          <p:nvPr/>
        </p:nvPicPr>
        <p:blipFill>
          <a:blip r:embed="rId2" cstate="email"/>
          <a:stretch>
            <a:fillRect/>
          </a:stretch>
        </p:blipFill>
        <p:spPr>
          <a:xfrm>
            <a:off x="11430" y="0"/>
            <a:ext cx="9121140" cy="6858000"/>
          </a:xfrm>
          <a:prstGeom prst="rect">
            <a:avLst/>
          </a:prstGeom>
        </p:spPr>
      </p:pic>
      <p:sp>
        <p:nvSpPr>
          <p:cNvPr id="4" name="TextBox 3"/>
          <p:cNvSpPr txBox="1"/>
          <p:nvPr/>
        </p:nvSpPr>
        <p:spPr>
          <a:xfrm>
            <a:off x="714348" y="857232"/>
            <a:ext cx="7929618" cy="1477328"/>
          </a:xfrm>
          <a:prstGeom prst="rect">
            <a:avLst/>
          </a:prstGeom>
          <a:noFill/>
        </p:spPr>
        <p:txBody>
          <a:bodyPr wrap="square" rtlCol="0">
            <a:spAutoFit/>
          </a:bodyPr>
          <a:lstStyle/>
          <a:p>
            <a:pPr algn="ctr"/>
            <a:endParaRPr lang="ru-RU" dirty="0"/>
          </a:p>
          <a:p>
            <a:endParaRPr lang="ru-RU" dirty="0" smtClean="0"/>
          </a:p>
          <a:p>
            <a:endParaRPr lang="ru-RU" dirty="0"/>
          </a:p>
          <a:p>
            <a:endParaRPr lang="ru-RU" dirty="0" smtClean="0"/>
          </a:p>
          <a:p>
            <a:endParaRPr lang="ru-RU" dirty="0"/>
          </a:p>
        </p:txBody>
      </p:sp>
      <p:sp>
        <p:nvSpPr>
          <p:cNvPr id="1026" name="Rectangle 2"/>
          <p:cNvSpPr>
            <a:spLocks noChangeArrowheads="1"/>
          </p:cNvSpPr>
          <p:nvPr/>
        </p:nvSpPr>
        <p:spPr bwMode="auto">
          <a:xfrm>
            <a:off x="285720" y="357166"/>
            <a:ext cx="8572560" cy="60939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НОД</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Познавательное развитие (мир природы): «Животный и растительный мир России»</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Художественное творчество (аппликация коллективная): «Флаг РФ»</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Речевое развитие «Москва – столица России»</a:t>
            </a:r>
          </a:p>
          <a:p>
            <a:pPr marL="0" marR="0" lvl="0" indent="0"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Беседы: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«Наша страна Россия», «История возникновения России», «Президент РФ», «Символика РФ»,  «Башни Кремля».</a:t>
            </a:r>
          </a:p>
          <a:p>
            <a:pPr marL="0" marR="0" lvl="0" indent="0"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Презентации: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«Богатство животного и растительного мира РФ», «Полезные ископаемые РФ»</a:t>
            </a:r>
          </a:p>
          <a:p>
            <a:pPr marL="0" marR="0" lvl="0" indent="0"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Рассматривание иллюстраций:</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«Животные России»,  «Государственные символы РФ», «Негосударственные символы РФ»,</a:t>
            </a:r>
            <a:r>
              <a:rPr kumimoji="0" lang="ru-RU" b="0"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 </a:t>
            </a:r>
            <a:r>
              <a:rPr lang="ru-RU" dirty="0" smtClean="0">
                <a:latin typeface="Calibri" pitchFamily="34" charset="0"/>
                <a:ea typeface="Times New Roman" pitchFamily="18" charset="0"/>
                <a:cs typeface="Times New Roman" pitchFamily="18" charset="0"/>
              </a:rPr>
              <a:t>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«Красная книга РФ», «Редкие растения России»</a:t>
            </a:r>
          </a:p>
          <a:p>
            <a:pPr marL="0" marR="0" lvl="0" indent="0"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Д\игры</a:t>
            </a: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«Найди флаг России»,"Узнай наш герб","Кто чем управляет", «Найди среди гербов разных стран, герб России»</a:t>
            </a:r>
          </a:p>
          <a:p>
            <a:pPr marL="0" marR="0" lvl="0" indent="0"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Работа с родителями: </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консультация «Роль родителей в воспитании патриотических чувств дошкольников»</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404</TotalTime>
  <Words>1277</Words>
  <Application>Microsoft Office PowerPoint</Application>
  <PresentationFormat>Экран (4:3)</PresentationFormat>
  <Paragraphs>193</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аня</dc:creator>
  <cp:lastModifiedBy>аня</cp:lastModifiedBy>
  <cp:revision>47</cp:revision>
  <dcterms:created xsi:type="dcterms:W3CDTF">2022-04-13T11:39:16Z</dcterms:created>
  <dcterms:modified xsi:type="dcterms:W3CDTF">2023-02-18T18:05:31Z</dcterms:modified>
</cp:coreProperties>
</file>