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60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9F6D5-9F12-4E5B-92B4-77545FCACBCB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BD87BC0-7C22-42A5-896C-DBC15AA83F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2B782-7762-4A28-8188-100139D3BF48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60727-2EC3-4BFF-A8BD-D516134771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1073D-D8F5-4A26-8EF2-1965FC5147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ABE70-E444-40A7-AAF6-537EBF4FCAFD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0D7D2-40FF-4B1D-A5C6-63FB071B3DD1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D2857-8D0B-4579-8FF3-FD2072307F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E0C39-38F6-4CEA-864D-B3D66413CE06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1A0E7DB-9D1D-4E3F-BBC6-E41D6DA850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535BD-E6B3-41F8-A8E4-3745341936C7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74AB6-A5D7-49D0-B395-44726F57D4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9C21D-EDE5-4BB7-86F0-E071FC8122C8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BBB4E53B-0145-4B6A-8F80-3392CF7EE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A8165-6978-404B-A912-DD1F860A5130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616E4-90CE-4AAA-A473-034BB6E573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A7888-6A58-4BE4-8FB5-F9F9C354C099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F400768-96FB-438F-B942-83366EFF07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2C92C58-D405-4E6C-8C80-A193CE79B2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0DFCF-6FB5-48A1-8795-A56A4690A878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2F2D8-DA61-4688-9C32-F5763ABD65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D06BB-A1AB-4A68-83D7-8D229DE3EC9C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3">
                <a:lumMod val="89000"/>
                <a:alpha val="59000"/>
              </a:schemeClr>
            </a:gs>
            <a:gs pos="23000">
              <a:schemeClr val="accent3">
                <a:lumMod val="89000"/>
              </a:schemeClr>
            </a:gs>
            <a:gs pos="69000">
              <a:schemeClr val="accent3">
                <a:lumMod val="75000"/>
              </a:schemeClr>
            </a:gs>
            <a:gs pos="97000">
              <a:schemeClr val="accent3">
                <a:lumMod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6E09DE-9544-4EB6-9BA5-6A5BDFFBDBED}" type="datetimeFigureOut">
              <a:rPr lang="ru-RU"/>
              <a:pPr>
                <a:defRPr/>
              </a:pPr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43A8AF-D160-433D-B9F2-CEEAB07728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132856"/>
            <a:ext cx="7772400" cy="17049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ru-RU" b="1" dirty="0"/>
            </a:br>
            <a:br>
              <a:rPr lang="en-US" b="1" dirty="0"/>
            </a:b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Программные продукты и их основные характеристики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271463" y="476672"/>
            <a:ext cx="8534400" cy="758825"/>
          </a:xfrm>
        </p:spPr>
        <p:txBody>
          <a:bodyPr/>
          <a:lstStyle/>
          <a:p>
            <a:pPr eaLnBrk="1" hangingPunct="1"/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Надежность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sz="quarter" idx="1"/>
          </p:nvPr>
        </p:nvSpPr>
        <p:spPr>
          <a:xfrm>
            <a:off x="319881" y="1556792"/>
            <a:ext cx="8504238" cy="4572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i="1" dirty="0"/>
              <a:t>Надежность</a:t>
            </a:r>
            <a:r>
              <a:rPr lang="ru-RU" b="1" dirty="0"/>
              <a:t> </a:t>
            </a:r>
            <a:r>
              <a:rPr lang="ru-RU" dirty="0"/>
              <a:t>работы программного продукта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определяется бесперебойностью и устойчивостью в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работе программ, точностью выполнения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предписанных функций обработки, возможностью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диагностики возникающих в процессе работы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программ ошибок.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544" y="476672"/>
            <a:ext cx="8534400" cy="7588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Эффективность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55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504238" cy="4572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i="1" dirty="0"/>
              <a:t>Эффективность</a:t>
            </a:r>
            <a:r>
              <a:rPr lang="ru-RU" b="1" dirty="0"/>
              <a:t> </a:t>
            </a:r>
            <a:r>
              <a:rPr lang="ru-RU" dirty="0"/>
              <a:t>программного продукта</a:t>
            </a:r>
            <a:endParaRPr lang="en-US" dirty="0"/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оценивается как с позиций прямого его</a:t>
            </a:r>
            <a:endParaRPr lang="en-US" dirty="0"/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назначения — требований пользователя, так и с</a:t>
            </a:r>
            <a:endParaRPr lang="en-US" dirty="0"/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точки зрения расхода вычислительных ресурсов,</a:t>
            </a:r>
            <a:endParaRPr lang="en-US" dirty="0"/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необходимых для его эксплуатации.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Расход вычислительных ресурсов оценивается</a:t>
            </a:r>
            <a:endParaRPr lang="en-US" dirty="0"/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через объем внешней памяти для размещения</a:t>
            </a:r>
            <a:endParaRPr lang="en-US" dirty="0"/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программ и объем оперативной памяти для</a:t>
            </a:r>
            <a:endParaRPr lang="en-US" dirty="0"/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запуска программ.</a:t>
            </a:r>
          </a:p>
          <a:p>
            <a:pPr eaLnBrk="1" hangingPunct="1"/>
            <a:endParaRPr lang="ru-RU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3" y="476672"/>
            <a:ext cx="8534400" cy="7588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Учет человеческого фактора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579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b="1" i="1" dirty="0"/>
              <a:t>Учет человеческого фактора</a:t>
            </a:r>
            <a:r>
              <a:rPr lang="ru-RU" b="1" dirty="0"/>
              <a:t> </a:t>
            </a:r>
            <a:r>
              <a:rPr lang="ru-RU" dirty="0"/>
              <a:t>означает</a:t>
            </a:r>
            <a:endParaRPr lang="en-US" dirty="0"/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обеспечение дружественного интерфейса для</a:t>
            </a:r>
            <a:endParaRPr lang="en-US" dirty="0"/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работы конечного пользователя, наличие</a:t>
            </a:r>
            <a:endParaRPr lang="en-US" dirty="0"/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контекстно-зависимой подсказки или обучающей</a:t>
            </a:r>
            <a:endParaRPr lang="en-US" dirty="0"/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системы в составе программного средства, хорошей</a:t>
            </a:r>
            <a:endParaRPr lang="en-US" dirty="0"/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документации для освоения и использования</a:t>
            </a:r>
            <a:endParaRPr lang="en-US" dirty="0"/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заложенных в программном средстве</a:t>
            </a:r>
            <a:endParaRPr lang="en-US" dirty="0"/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функциональных возможностей, анализ и</a:t>
            </a:r>
            <a:endParaRPr lang="en-US" dirty="0"/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диагностику возникших ошибок и др.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544" y="548680"/>
            <a:ext cx="8534400" cy="7588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Модифицируемость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sz="quarter" idx="1"/>
          </p:nvPr>
        </p:nvSpPr>
        <p:spPr>
          <a:xfrm>
            <a:off x="316706" y="1844824"/>
            <a:ext cx="8504238" cy="4572000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b="1" i="1" dirty="0"/>
              <a:t>Модифицируемость</a:t>
            </a:r>
            <a:r>
              <a:rPr lang="ru-RU" b="1" dirty="0"/>
              <a:t> </a:t>
            </a:r>
            <a:r>
              <a:rPr lang="ru-RU" dirty="0"/>
              <a:t>программных продуктов</a:t>
            </a:r>
            <a:endParaRPr lang="en-US" dirty="0"/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означает способность к внесению изменений,</a:t>
            </a:r>
            <a:endParaRPr lang="en-US" dirty="0"/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например расширение функций обработки,</a:t>
            </a:r>
            <a:endParaRPr lang="en-US" dirty="0"/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переход на другую техническую базу обработки и</a:t>
            </a:r>
            <a:endParaRPr lang="en-US" dirty="0"/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т.п.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674" y="476672"/>
            <a:ext cx="8534400" cy="7588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Коммуникативность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27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b="1" i="1" dirty="0" err="1"/>
              <a:t>Коммуникативность</a:t>
            </a:r>
            <a:r>
              <a:rPr lang="ru-RU" b="1" dirty="0"/>
              <a:t> </a:t>
            </a:r>
            <a:r>
              <a:rPr lang="ru-RU" dirty="0"/>
              <a:t>программных продуктов</a:t>
            </a:r>
            <a:endParaRPr lang="en-US" dirty="0"/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основана на максимально возможной их</a:t>
            </a:r>
            <a:endParaRPr lang="en-US" dirty="0"/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интеграции с другими программами, обеспечении</a:t>
            </a:r>
            <a:endParaRPr lang="en-US" dirty="0"/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обмена данными в общих форматах представления</a:t>
            </a:r>
            <a:endParaRPr lang="en-US" dirty="0"/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(экспорт/импорт баз данных, внедрение или</a:t>
            </a:r>
            <a:endParaRPr lang="en-US" dirty="0"/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связывание объектов обработки и др.).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534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Жизненный цикл программного продукта</a:t>
            </a:r>
            <a:endParaRPr lang="ru-RU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1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916832"/>
            <a:ext cx="8504238" cy="4572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1600" dirty="0"/>
              <a:t>Программы любого вида характеризуются </a:t>
            </a:r>
            <a:r>
              <a:rPr lang="ru-RU" sz="1600" b="1" i="1" dirty="0"/>
              <a:t>жизненным циклом</a:t>
            </a:r>
            <a:r>
              <a:rPr lang="ru-RU" sz="1600" i="1" dirty="0"/>
              <a:t>,</a:t>
            </a:r>
            <a:r>
              <a:rPr lang="ru-RU" sz="1600" dirty="0"/>
              <a:t> состоящим из</a:t>
            </a:r>
            <a:endParaRPr lang="en-US" sz="1600" dirty="0"/>
          </a:p>
          <a:p>
            <a:pPr eaLnBrk="1" hangingPunct="1">
              <a:buFont typeface="Wingdings 2" pitchFamily="18" charset="2"/>
              <a:buNone/>
            </a:pPr>
            <a:r>
              <a:rPr lang="ru-RU" sz="1600" dirty="0"/>
              <a:t>отдельных этапов: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dirty="0"/>
              <a:t>1</a:t>
            </a:r>
            <a:r>
              <a:rPr lang="en-US" sz="1600" dirty="0"/>
              <a:t>.</a:t>
            </a:r>
            <a:r>
              <a:rPr lang="ru-RU" sz="1600" dirty="0"/>
              <a:t>Маркетинг рынка программных средств, спецификация требований к</a:t>
            </a:r>
            <a:endParaRPr lang="en-US" sz="1600" dirty="0"/>
          </a:p>
          <a:p>
            <a:pPr eaLnBrk="1" hangingPunct="1">
              <a:buFont typeface="Wingdings 2" pitchFamily="18" charset="2"/>
              <a:buNone/>
            </a:pPr>
            <a:r>
              <a:rPr lang="ru-RU" sz="1600" dirty="0"/>
              <a:t>программному продукту;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dirty="0"/>
              <a:t>2. Проектирование структуры программного продукта;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dirty="0"/>
              <a:t>3. Программирование (создание программного кода), тестирование,</a:t>
            </a:r>
            <a:endParaRPr lang="en-US" sz="1600" dirty="0"/>
          </a:p>
          <a:p>
            <a:pPr eaLnBrk="1" hangingPunct="1">
              <a:buFont typeface="Wingdings 2" pitchFamily="18" charset="2"/>
              <a:buNone/>
            </a:pPr>
            <a:r>
              <a:rPr lang="ru-RU" sz="1600" dirty="0"/>
              <a:t>автономная и комплексная отладка программ;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dirty="0"/>
              <a:t>4. Документирование программного продукта, подготовка</a:t>
            </a:r>
            <a:endParaRPr lang="en-US" sz="1600" dirty="0"/>
          </a:p>
          <a:p>
            <a:pPr eaLnBrk="1" hangingPunct="1">
              <a:buFont typeface="Wingdings 2" pitchFamily="18" charset="2"/>
              <a:buNone/>
            </a:pPr>
            <a:r>
              <a:rPr lang="ru-RU" sz="1600" dirty="0"/>
              <a:t>эксплуатационной и технологической документации;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dirty="0"/>
              <a:t>5. Выход на рынок программных средств, распространение программного</a:t>
            </a:r>
            <a:endParaRPr lang="en-US" sz="1600" dirty="0"/>
          </a:p>
          <a:p>
            <a:pPr eaLnBrk="1" hangingPunct="1">
              <a:buFont typeface="Wingdings 2" pitchFamily="18" charset="2"/>
              <a:buNone/>
            </a:pPr>
            <a:r>
              <a:rPr lang="ru-RU" sz="1600" dirty="0"/>
              <a:t>продукта;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dirty="0"/>
              <a:t>6. Эксплуатация программного продукта пользователями;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dirty="0"/>
              <a:t>7. Сопровождение программного продукта;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dirty="0"/>
              <a:t>8. Снятие программного продукта с продажи, отказ от сопровождения.</a:t>
            </a:r>
          </a:p>
          <a:p>
            <a:pPr eaLnBrk="1" hangingPunct="1"/>
            <a:endParaRPr lang="ru-RU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298" y="404664"/>
            <a:ext cx="8534400" cy="7588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Маркетинг и спецификация </a:t>
            </a:r>
          </a:p>
        </p:txBody>
      </p:sp>
      <p:sp>
        <p:nvSpPr>
          <p:cNvPr id="28675" name="Содержимое 2"/>
          <p:cNvSpPr>
            <a:spLocks noGrp="1"/>
          </p:cNvSpPr>
          <p:nvPr>
            <p:ph sz="quarter" idx="1"/>
          </p:nvPr>
        </p:nvSpPr>
        <p:spPr>
          <a:xfrm>
            <a:off x="331787" y="1340768"/>
            <a:ext cx="8504238" cy="4830763"/>
          </a:xfrm>
        </p:spPr>
        <p:txBody>
          <a:bodyPr/>
          <a:lstStyle/>
          <a:p>
            <a:pPr eaLnBrk="1" hangingPunct="1"/>
            <a:r>
              <a:rPr lang="ru-RU" dirty="0"/>
              <a:t>определение состава и назначения функций обработки данных программного продукта;</a:t>
            </a:r>
          </a:p>
          <a:p>
            <a:pPr eaLnBrk="1" hangingPunct="1"/>
            <a:r>
              <a:rPr lang="ru-RU" dirty="0"/>
              <a:t>установление требований пользователя к характеру взаимодействия с программным продуктом, типу пользовательского интерфейса (система меню, использование манипулятора мышь, типы подсказок, виды экранных документов и т.п.);</a:t>
            </a:r>
          </a:p>
          <a:p>
            <a:pPr eaLnBrk="1" hangingPunct="1"/>
            <a:r>
              <a:rPr lang="ru-RU" dirty="0"/>
              <a:t>требования к комплексу технических и программных средств для эксплуатации программного продукта и т.д.</a:t>
            </a:r>
          </a:p>
          <a:p>
            <a:pPr eaLnBrk="1" hangingPunct="1"/>
            <a:endParaRPr lang="ru-RU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28231"/>
            <a:ext cx="8534400" cy="7588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Проектирование структуры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699" name="Содержимое 2"/>
          <p:cNvSpPr>
            <a:spLocks noGrp="1"/>
          </p:cNvSpPr>
          <p:nvPr>
            <p:ph sz="quarter" idx="1"/>
          </p:nvPr>
        </p:nvSpPr>
        <p:spPr>
          <a:xfrm>
            <a:off x="668682" y="1628800"/>
            <a:ext cx="8504238" cy="4572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/>
              <a:t>Связано с </a:t>
            </a:r>
            <a:r>
              <a:rPr lang="ru-RU" b="1" i="1" dirty="0"/>
              <a:t>алгоритмизацией</a:t>
            </a:r>
            <a:r>
              <a:rPr lang="ru-RU" b="1" dirty="0"/>
              <a:t> </a:t>
            </a:r>
            <a:r>
              <a:rPr lang="ru-RU" dirty="0"/>
              <a:t>процесса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обработки данных, детализацией функций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обработки, разработкой структуры программного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продукта (архитектуры программных модулей),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структуры информационной базы (базы данных)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задачи, выбором методов и средств создания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программ — технологии программирования.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7382" y="908720"/>
            <a:ext cx="8534400" cy="10001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Программирование, тестирование и отладка </a:t>
            </a:r>
            <a:endParaRPr lang="ru-RU" sz="36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2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2060848"/>
            <a:ext cx="8504238" cy="4572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/>
              <a:t>Являются технической реализацией проектных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решений и выполняются с помощью выбранного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инструментария разработчика (алгоритмические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языки и системы программирования,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инструментальные среды разработчиков и т.п.).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836712"/>
            <a:ext cx="8534400" cy="10001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Документирование программного продукта </a:t>
            </a:r>
            <a:endParaRPr lang="ru-RU" sz="36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747" name="Содержимое 2"/>
          <p:cNvSpPr>
            <a:spLocks noGrp="1"/>
          </p:cNvSpPr>
          <p:nvPr>
            <p:ph sz="quarter" idx="1"/>
          </p:nvPr>
        </p:nvSpPr>
        <p:spPr>
          <a:xfrm>
            <a:off x="365383" y="2060848"/>
            <a:ext cx="8504238" cy="4572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000" dirty="0"/>
              <a:t>Является обязательным видом работ, выполняемых, как правило, не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/>
              <a:t>самим разработчиком, а лицом, связанным с распространением 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/>
              <a:t>внедрением программного продукта. Документация должна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/>
              <a:t>содержать необходимые сведения по установке и обеспечению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/>
              <a:t>надежной работы программного продукта, поддерживать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/>
              <a:t>пользователей при выполнении функций обработки, определять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/>
              <a:t>порядок комплексирования программного продукта с другими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/>
              <a:t>программами. Успех распространения и эксплуатации программного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/>
              <a:t>продукта в значительной степени зависит от качества его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/>
              <a:t>документации.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534400" cy="7588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Понятия программного обеспечения</a:t>
            </a:r>
            <a:endParaRPr lang="ru-RU" sz="36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85750" y="2357438"/>
          <a:ext cx="8504238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1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2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Программирование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Это сфера действий, направленная на создание программ.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Программа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Это последовательность команд компьютера, приводящая к решению задачи.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Приложение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Это программная реализация на компьютере решения задачи.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Программное обеспечение (ПО)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Это программные продукты и техническая документация к ним.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Программный продукт (ПП)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Это комплекс взаимосвязанных программ, предназначенный для реализации определенной задачи массового спроса.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908720"/>
            <a:ext cx="8534400" cy="9144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Выход программного продукта на рынок программных средств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771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988840"/>
            <a:ext cx="8504238" cy="4572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/>
              <a:t>Связан с организацией продаж массовому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пользователю. Этот этап должен по возможности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быть коротким, для продвижения программных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продуктов применяются стандартные приемы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маркетинга: реклама, увеличение числа каналов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реализации, создание дилерской 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err="1"/>
              <a:t>дистрибьютерной</a:t>
            </a:r>
            <a:r>
              <a:rPr lang="ru-RU" dirty="0"/>
              <a:t> сети, ценовая политика —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продажа со скидками, сервисное обслуживание 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др.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237" y="836712"/>
            <a:ext cx="8534400" cy="9144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Эксплуатация программного продукта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795" name="Содержимое 2"/>
          <p:cNvSpPr>
            <a:spLocks noGrp="1"/>
          </p:cNvSpPr>
          <p:nvPr>
            <p:ph sz="quarter" idx="1"/>
          </p:nvPr>
        </p:nvSpPr>
        <p:spPr>
          <a:xfrm>
            <a:off x="350404" y="1700808"/>
            <a:ext cx="8504238" cy="4572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/>
              <a:t>Идет параллельно с его </a:t>
            </a:r>
            <a:r>
              <a:rPr lang="ru-RU" b="1" i="1" dirty="0"/>
              <a:t>сопровождением</a:t>
            </a:r>
            <a:r>
              <a:rPr lang="ru-RU" i="1" dirty="0"/>
              <a:t>,</a:t>
            </a:r>
            <a:r>
              <a:rPr lang="ru-RU" dirty="0"/>
              <a:t> при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этом эксплуатация программ может начинаться и в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случае отсутствия сопровождения или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продолжаться в случае завершения сопровождения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еще какое-то время. После снятия программного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продукта с продажи определенное время также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может выполняться его сопровождение. В процессе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эксплуатации программного продукта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производится устранение обнаруженных ошибок.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93912"/>
            <a:ext cx="8534400" cy="7588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Снятие программного продукта с продажи и отказ от сопровождения </a:t>
            </a:r>
          </a:p>
        </p:txBody>
      </p:sp>
      <p:sp>
        <p:nvSpPr>
          <p:cNvPr id="34819" name="Содержимое 2"/>
          <p:cNvSpPr>
            <a:spLocks noGrp="1"/>
          </p:cNvSpPr>
          <p:nvPr>
            <p:ph sz="quarter" idx="1"/>
          </p:nvPr>
        </p:nvSpPr>
        <p:spPr>
          <a:xfrm>
            <a:off x="334962" y="2780928"/>
            <a:ext cx="8504238" cy="323123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/>
              <a:t>Происходят, как правило, в случае изменения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технической политики фирмы-разработчика,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неэффективности работы программного продукта,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наличия в нем неустранимых ошибок, отсутствия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спроса.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8504238" cy="4572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/>
              <a:t>Длительность жизненного цикла для различных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программных продуктов неодинакова. Для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большинства современных программных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продуктов длительность жизненного цикла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измеряется в годах (2-3 года). Хотя достаточно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часто встречаются на компьютерах и давно снятые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с производства программные продукты.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000" dirty="0"/>
              <a:t>Особенность разработки программного продукта заключается в том,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/>
              <a:t>что на начальных этапах принимаются решения, реализуемые на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/>
              <a:t>последующих этапах. Допущенные ошибки, например, при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/>
              <a:t>спецификации требований к программному продукту, приводят к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/>
              <a:t>огромным потерям на последующих этапах разработки или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/>
              <a:t>эксплуатации программного продукта и даже к неуспеху всего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/>
              <a:t>проекта. Так, при необходимости внесения изменений в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/>
              <a:t>спецификацию программного продукта следует повторить в полном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/>
              <a:t>объеме все последующие этапы проектирования и создания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/>
              <a:t>программного продукта.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en-US" dirty="0"/>
              <a:t>	</a:t>
            </a:r>
            <a:r>
              <a:rPr lang="ru-RU" dirty="0"/>
              <a:t>Все программы по характеру использования и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категориям пользователей можно разделить на два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класса — </a:t>
            </a:r>
            <a:r>
              <a:rPr lang="ru-RU" b="1" dirty="0"/>
              <a:t>утилитарные программы и</a:t>
            </a:r>
            <a:r>
              <a:rPr lang="en-US" b="1" dirty="0"/>
              <a:t> </a:t>
            </a:r>
            <a:r>
              <a:rPr lang="ru-RU" b="1" dirty="0"/>
              <a:t>программные продукты (изделия).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304800" y="421803"/>
            <a:ext cx="8534400" cy="758825"/>
          </a:xfrm>
        </p:spPr>
        <p:txBody>
          <a:bodyPr/>
          <a:lstStyle/>
          <a:p>
            <a:pPr eaLnBrk="1" hangingPunct="1"/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Утилитарные программы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8504238" cy="4572000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en-US" dirty="0"/>
              <a:t>	</a:t>
            </a:r>
            <a:r>
              <a:rPr lang="ru-RU" dirty="0"/>
              <a:t>Предназначены для удовлетворения нужд их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разработчиков. Чаще всего утилитарные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программы выполняют роль сервиса в технологии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обработки данных либо являются программами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решения функциональных задач, не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предназначенных для широкого распространения.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304799" y="598173"/>
            <a:ext cx="8534400" cy="758825"/>
          </a:xfrm>
        </p:spPr>
        <p:txBody>
          <a:bodyPr/>
          <a:lstStyle/>
          <a:p>
            <a:pPr eaLnBrk="1" hangingPunct="1"/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Программные продукты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1484784"/>
            <a:ext cx="8083623" cy="4572000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Комплекс взаимосвязанных программ для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решения определенной проблемы (задачи)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массового спроса, подготовленный к реализации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/>
              <a:t>как любой вид промышленной продукции.</a:t>
            </a:r>
          </a:p>
        </p:txBody>
      </p:sp>
      <p:pic>
        <p:nvPicPr>
          <p:cNvPr id="17412" name="Picture 4" descr="C:\Users\student\Pictures\scs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8152" y="3617590"/>
            <a:ext cx="3138469" cy="25669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301625" y="332656"/>
            <a:ext cx="8534400" cy="758825"/>
          </a:xfrm>
        </p:spPr>
        <p:txBody>
          <a:bodyPr/>
          <a:lstStyle/>
          <a:p>
            <a:pPr eaLnBrk="1" hangingPunct="1"/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программных продуктов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7211716"/>
              </p:ext>
            </p:extLst>
          </p:nvPr>
        </p:nvGraphicFramePr>
        <p:xfrm>
          <a:off x="353690" y="1377468"/>
          <a:ext cx="8482335" cy="5147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2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47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47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2523">
                <a:tc>
                  <a:txBody>
                    <a:bodyPr/>
                    <a:lstStyle/>
                    <a:p>
                      <a:r>
                        <a:rPr lang="en-US" b="1" i="1" dirty="0"/>
                        <a:t>Freeware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/>
                        <a:t>Shareware</a:t>
                      </a:r>
                      <a:r>
                        <a:rPr lang="en-US" dirty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/>
                        <a:t>Trial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5352">
                <a:tc>
                  <a:txBody>
                    <a:bodyPr/>
                    <a:lstStyle/>
                    <a:p>
                      <a:r>
                        <a:rPr lang="ru-RU" baseline="0" dirty="0"/>
                        <a:t>Б</a:t>
                      </a:r>
                      <a:r>
                        <a:rPr lang="ru-RU" dirty="0"/>
                        <a:t>есплатные программы, свободно</a:t>
                      </a:r>
                      <a:r>
                        <a:rPr lang="ru-RU" baseline="0" dirty="0"/>
                        <a:t> </a:t>
                      </a:r>
                      <a:r>
                        <a:rPr lang="ru-RU" dirty="0"/>
                        <a:t>распространяемые, поддерживаются самим пользователем, который правомочен вносить в них необходимые изменения;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некоммерческие (условно-бесплатные) программы, которые могут использоваться, как правило, бесплатно. При условии регулярного использования подобных продуктов осуществляется взнос определенной суммы. Ряд производителей использует </a:t>
                      </a:r>
                      <a:r>
                        <a:rPr lang="ru-RU" sz="1400" b="1" i="1" dirty="0"/>
                        <a:t>OEM-программы</a:t>
                      </a:r>
                      <a:r>
                        <a:rPr lang="ru-RU" sz="1400" b="1" dirty="0"/>
                        <a:t> </a:t>
                      </a:r>
                      <a:r>
                        <a:rPr lang="ru-RU" sz="1400" dirty="0"/>
                        <a:t>(</a:t>
                      </a:r>
                      <a:r>
                        <a:rPr lang="ru-RU" sz="1400" dirty="0" err="1"/>
                        <a:t>Original</a:t>
                      </a:r>
                      <a:r>
                        <a:rPr lang="ru-RU" sz="1400" dirty="0"/>
                        <a:t> </a:t>
                      </a:r>
                      <a:r>
                        <a:rPr lang="ru-RU" sz="1400" dirty="0" err="1"/>
                        <a:t>Equipment</a:t>
                      </a:r>
                      <a:r>
                        <a:rPr lang="ru-RU" sz="1400" dirty="0"/>
                        <a:t> </a:t>
                      </a:r>
                      <a:r>
                        <a:rPr lang="ru-RU" sz="1400" dirty="0" err="1"/>
                        <a:t>Manufacturer</a:t>
                      </a:r>
                      <a:r>
                        <a:rPr lang="ru-RU" sz="1400" dirty="0"/>
                        <a:t>), т.е. встроенные программы, устанавливаемые на компьютеры или поставляемые вместе с вычислительной техникой.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Программное обеспечение, которое является полнофункциональным в течении определенного времени или количества запусков. Основывается на принципе </a:t>
                      </a:r>
                      <a:r>
                        <a:rPr lang="ru-RU" dirty="0" err="1"/>
                        <a:t>Try</a:t>
                      </a:r>
                      <a:r>
                        <a:rPr lang="ru-RU" dirty="0"/>
                        <a:t> &amp; </a:t>
                      </a:r>
                      <a:r>
                        <a:rPr lang="ru-RU" dirty="0" err="1"/>
                        <a:t>Buy</a:t>
                      </a:r>
                      <a:r>
                        <a:rPr lang="ru-RU" dirty="0"/>
                        <a:t> – попробуй и потом заплати.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8449" name="Picture 17" descr="C:\Users\student\Pictures\OpenOffice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389" y="5515498"/>
            <a:ext cx="1857388" cy="714404"/>
          </a:xfrm>
          <a:prstGeom prst="rect">
            <a:avLst/>
          </a:prstGeom>
          <a:noFill/>
        </p:spPr>
      </p:pic>
      <p:pic>
        <p:nvPicPr>
          <p:cNvPr id="18451" name="Picture 19" descr="C:\Users\student\Pictures\af30f46ffb2994f6294638b30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912" y="5487518"/>
            <a:ext cx="1274764" cy="939777"/>
          </a:xfrm>
          <a:prstGeom prst="rect">
            <a:avLst/>
          </a:prstGeom>
          <a:noFill/>
        </p:spPr>
      </p:pic>
      <p:pic>
        <p:nvPicPr>
          <p:cNvPr id="18452" name="Picture 20" descr="C:\Users\student\Pictures\scs_offic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5301208"/>
            <a:ext cx="1643076" cy="9286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980728"/>
            <a:ext cx="8534400" cy="9286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Программные продукты могут </a:t>
            </a:r>
            <a:br>
              <a:rPr 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создаваться как: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sz="quarter" idx="1"/>
          </p:nvPr>
        </p:nvSpPr>
        <p:spPr>
          <a:xfrm>
            <a:off x="509390" y="2140272"/>
            <a:ext cx="8504238" cy="2160240"/>
          </a:xfrm>
        </p:spPr>
        <p:txBody>
          <a:bodyPr/>
          <a:lstStyle/>
          <a:p>
            <a:pPr eaLnBrk="1" hangingPunct="1"/>
            <a:r>
              <a:rPr lang="ru-RU" dirty="0"/>
              <a:t>индивидуальная разработка под заказ;</a:t>
            </a:r>
          </a:p>
          <a:p>
            <a:pPr eaLnBrk="1" hangingPunct="1"/>
            <a:r>
              <a:rPr lang="ru-RU" dirty="0"/>
              <a:t>разработка для массового распространения среди пользователей.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706" y="692696"/>
            <a:ext cx="8534400" cy="9144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Основными характеристиками программ являются:</a:t>
            </a:r>
            <a:endParaRPr lang="ru-RU" sz="36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16706" y="1844824"/>
            <a:ext cx="8504238" cy="4572000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алгоритмическая сложность (логика алгоритмов обработки информации);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состав и глубина проработки реализованных функций обработки;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полнота и системность функций обработки;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объем файлов программ;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требования к операционной системе и техническим средствам обработки со стороны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программного средства;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объем дисковой памяти;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размер оперативной памяти для запуска программ;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тип процессора;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версия операционной системы;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наличие вычислительной сети и др.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534400" cy="9286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Программные продукты имеют многообразие показателей качества: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19881" y="2132856"/>
            <a:ext cx="8504238" cy="4572000"/>
          </a:xfrm>
        </p:spPr>
        <p:txBody>
          <a:bodyPr>
            <a:normAutofit fontScale="70000" lnSpcReduction="20000"/>
          </a:bodyPr>
          <a:lstStyle/>
          <a:p>
            <a:pPr marL="274320" indent="-274320" algn="just" eaLnBrk="1" fontAlgn="auto" hangingPunct="1">
              <a:lnSpc>
                <a:spcPct val="17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US" b="1" i="1" dirty="0"/>
              <a:t>	</a:t>
            </a:r>
            <a:r>
              <a:rPr lang="ru-RU" b="1" i="1" dirty="0"/>
              <a:t>Мобильность</a:t>
            </a:r>
            <a:r>
              <a:rPr lang="ru-RU" b="1" dirty="0"/>
              <a:t> </a:t>
            </a:r>
            <a:r>
              <a:rPr lang="ru-RU" dirty="0"/>
              <a:t>программных продуктов означает их</a:t>
            </a:r>
            <a:r>
              <a:rPr lang="en-US" dirty="0"/>
              <a:t> </a:t>
            </a:r>
            <a:r>
              <a:rPr lang="ru-RU" dirty="0"/>
              <a:t>независимость от технического комплекса системы</a:t>
            </a:r>
            <a:r>
              <a:rPr lang="en-US" dirty="0"/>
              <a:t> </a:t>
            </a:r>
            <a:r>
              <a:rPr lang="ru-RU" dirty="0"/>
              <a:t>обработки данных,</a:t>
            </a:r>
            <a:r>
              <a:rPr lang="en-US" dirty="0"/>
              <a:t> </a:t>
            </a:r>
            <a:r>
              <a:rPr lang="ru-RU" dirty="0"/>
              <a:t>операционной среды, сетевой</a:t>
            </a:r>
            <a:r>
              <a:rPr lang="en-US" dirty="0"/>
              <a:t> </a:t>
            </a:r>
            <a:r>
              <a:rPr lang="ru-RU" dirty="0"/>
              <a:t>технологии обработки данных, специфики предметной</a:t>
            </a:r>
            <a:r>
              <a:rPr lang="en-US" dirty="0"/>
              <a:t> </a:t>
            </a:r>
            <a:r>
              <a:rPr lang="ru-RU" dirty="0"/>
              <a:t>области и т.п. Мобильный (</a:t>
            </a:r>
            <a:r>
              <a:rPr lang="ru-RU" dirty="0" err="1"/>
              <a:t>многоплатформный</a:t>
            </a:r>
            <a:r>
              <a:rPr lang="ru-RU" dirty="0"/>
              <a:t>)</a:t>
            </a:r>
            <a:r>
              <a:rPr lang="en-US" dirty="0"/>
              <a:t> </a:t>
            </a:r>
            <a:r>
              <a:rPr lang="ru-RU" dirty="0"/>
              <a:t>программный продукт может быть установлен на</a:t>
            </a:r>
            <a:r>
              <a:rPr lang="en-US" dirty="0"/>
              <a:t> </a:t>
            </a:r>
            <a:r>
              <a:rPr lang="ru-RU" dirty="0"/>
              <a:t>различных моделях компьютеров и операционных</a:t>
            </a:r>
            <a:r>
              <a:rPr lang="en-US" dirty="0"/>
              <a:t> </a:t>
            </a:r>
            <a:r>
              <a:rPr lang="ru-RU" dirty="0"/>
              <a:t>систем, без ограничений на его эксплуатацию в</a:t>
            </a:r>
            <a:r>
              <a:rPr lang="en-US" dirty="0"/>
              <a:t> </a:t>
            </a:r>
            <a:r>
              <a:rPr lang="ru-RU" dirty="0"/>
              <a:t>условиях вычислительной сети. Функции обработки</a:t>
            </a:r>
            <a:r>
              <a:rPr lang="en-US" dirty="0"/>
              <a:t> </a:t>
            </a:r>
            <a:r>
              <a:rPr lang="ru-RU" dirty="0"/>
              <a:t>такого программного продукта пригодны для</a:t>
            </a:r>
            <a:r>
              <a:rPr lang="en-US" dirty="0"/>
              <a:t> </a:t>
            </a:r>
            <a:r>
              <a:rPr lang="ru-RU" dirty="0"/>
              <a:t>массового использования без каких- либо изменений.</a:t>
            </a: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734</TotalTime>
  <Words>1195</Words>
  <Application>Microsoft Office PowerPoint</Application>
  <PresentationFormat>Экран (4:3)</PresentationFormat>
  <Paragraphs>178</Paragraphs>
  <Slides>24</Slides>
  <Notes>0</Notes>
  <HiddenSlides>16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Georgia</vt:lpstr>
      <vt:lpstr>Wingdings</vt:lpstr>
      <vt:lpstr>Wingdings 2</vt:lpstr>
      <vt:lpstr>Официальная</vt:lpstr>
      <vt:lpstr>                         Программные продукты и их основные характеристики</vt:lpstr>
      <vt:lpstr>Понятия программного обеспечения</vt:lpstr>
      <vt:lpstr>Презентация PowerPoint</vt:lpstr>
      <vt:lpstr>Утилитарные программы</vt:lpstr>
      <vt:lpstr>Программные продукты</vt:lpstr>
      <vt:lpstr>Виды программных продуктов</vt:lpstr>
      <vt:lpstr>Программные продукты могут  создаваться как:</vt:lpstr>
      <vt:lpstr>Основными характеристиками программ являются:</vt:lpstr>
      <vt:lpstr>Программные продукты имеют многообразие показателей качества:</vt:lpstr>
      <vt:lpstr>Надежность</vt:lpstr>
      <vt:lpstr>Эффективность</vt:lpstr>
      <vt:lpstr>Учет человеческого фактора</vt:lpstr>
      <vt:lpstr>Модифицируемость</vt:lpstr>
      <vt:lpstr>Коммуникативность</vt:lpstr>
      <vt:lpstr>Жизненный цикл программного продукта</vt:lpstr>
      <vt:lpstr>Маркетинг и спецификация </vt:lpstr>
      <vt:lpstr>Проектирование структуры</vt:lpstr>
      <vt:lpstr>Программирование, тестирование и отладка </vt:lpstr>
      <vt:lpstr>Документирование программного продукта </vt:lpstr>
      <vt:lpstr>Выход программного продукта на рынок программных средств</vt:lpstr>
      <vt:lpstr>Эксплуатация программного продукта</vt:lpstr>
      <vt:lpstr>Снятие программного продукта с продажи и отказ от сопровождения </vt:lpstr>
      <vt:lpstr>Презентация PowerPoint</vt:lpstr>
      <vt:lpstr>Презентация PowerPoint</vt:lpstr>
    </vt:vector>
  </TitlesOfParts>
  <Company>URTISI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Программные продукты и их основные характеристики</dc:title>
  <dc:creator>student</dc:creator>
  <cp:lastModifiedBy>Владимировна</cp:lastModifiedBy>
  <cp:revision>36</cp:revision>
  <dcterms:created xsi:type="dcterms:W3CDTF">2012-12-18T08:25:42Z</dcterms:created>
  <dcterms:modified xsi:type="dcterms:W3CDTF">2023-02-14T07:30:00Z</dcterms:modified>
</cp:coreProperties>
</file>