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97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1" r:id="rId25"/>
    <p:sldId id="282" r:id="rId26"/>
    <p:sldId id="283" r:id="rId27"/>
    <p:sldId id="279" r:id="rId28"/>
    <p:sldId id="284" r:id="rId29"/>
    <p:sldId id="285" r:id="rId30"/>
    <p:sldId id="298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9" r:id="rId43"/>
    <p:sldId id="300" r:id="rId44"/>
    <p:sldId id="301" r:id="rId45"/>
    <p:sldId id="302" r:id="rId46"/>
    <p:sldId id="305" r:id="rId47"/>
    <p:sldId id="303" r:id="rId48"/>
    <p:sldId id="304" r:id="rId4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E0E8C8-A5A9-4065-A575-F7EF6989344E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E066A-2570-47CE-8BC3-924EE1CB56A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E0E8C8-A5A9-4065-A575-F7EF6989344E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E066A-2570-47CE-8BC3-924EE1CB56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E0E8C8-A5A9-4065-A575-F7EF6989344E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E066A-2570-47CE-8BC3-924EE1CB56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E0E8C8-A5A9-4065-A575-F7EF6989344E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E066A-2570-47CE-8BC3-924EE1CB56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E0E8C8-A5A9-4065-A575-F7EF6989344E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E066A-2570-47CE-8BC3-924EE1CB56A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E0E8C8-A5A9-4065-A575-F7EF6989344E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E066A-2570-47CE-8BC3-924EE1CB56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E0E8C8-A5A9-4065-A575-F7EF6989344E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E066A-2570-47CE-8BC3-924EE1CB56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E0E8C8-A5A9-4065-A575-F7EF6989344E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E066A-2570-47CE-8BC3-924EE1CB56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E0E8C8-A5A9-4065-A575-F7EF6989344E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E066A-2570-47CE-8BC3-924EE1CB56A6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E0E8C8-A5A9-4065-A575-F7EF6989344E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E066A-2570-47CE-8BC3-924EE1CB56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E0E8C8-A5A9-4065-A575-F7EF6989344E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E066A-2570-47CE-8BC3-924EE1CB56A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CE0E8C8-A5A9-4065-A575-F7EF6989344E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13E066A-2570-47CE-8BC3-924EE1CB56A6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9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2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9.jpeg"/><Relationship Id="rId4" Type="http://schemas.openxmlformats.org/officeDocument/2006/relationships/image" Target="../media/image78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2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8.jpeg"/><Relationship Id="rId5" Type="http://schemas.openxmlformats.org/officeDocument/2006/relationships/image" Target="../media/image87.jpeg"/><Relationship Id="rId4" Type="http://schemas.openxmlformats.org/officeDocument/2006/relationships/image" Target="../media/image86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2.jpeg"/><Relationship Id="rId4" Type="http://schemas.openxmlformats.org/officeDocument/2006/relationships/image" Target="../media/image9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700808"/>
            <a:ext cx="7406640" cy="1472184"/>
          </a:xfrm>
        </p:spPr>
        <p:txBody>
          <a:bodyPr>
            <a:normAutofit/>
          </a:bodyPr>
          <a:lstStyle/>
          <a:p>
            <a:r>
              <a:rPr lang="ru-RU" sz="6600" dirty="0" smtClean="0"/>
              <a:t>           </a:t>
            </a:r>
            <a:r>
              <a:rPr lang="ru-RU" sz="6600" dirty="0" smtClean="0">
                <a:solidFill>
                  <a:srgbClr val="FF0000"/>
                </a:solidFill>
              </a:rPr>
              <a:t>Блюда из мяса 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6096" y="4509121"/>
            <a:ext cx="3209140" cy="158417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Выполнила преподаватель специальных дисциплин  </a:t>
            </a:r>
            <a:r>
              <a:rPr lang="ru-RU" sz="2000" dirty="0" err="1" smtClean="0"/>
              <a:t>Хорохорина</a:t>
            </a:r>
            <a:r>
              <a:rPr lang="ru-RU" sz="2000" dirty="0" smtClean="0"/>
              <a:t> О.В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57706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Жарка мяса натуральными порционными </a:t>
            </a:r>
            <a:r>
              <a:rPr lang="ru-RU" dirty="0" smtClean="0"/>
              <a:t>кусками: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98628" y="1556792"/>
            <a:ext cx="3657600" cy="4663440"/>
          </a:xfrm>
        </p:spPr>
        <p:txBody>
          <a:bodyPr>
            <a:normAutofit fontScale="92500" lnSpcReduction="10000"/>
          </a:bodyPr>
          <a:lstStyle/>
          <a:p>
            <a:pPr marL="82296" indent="0">
              <a:buNone/>
            </a:pPr>
            <a:r>
              <a:rPr lang="ru-RU" b="1" dirty="0"/>
              <a:t>Бифштекс</a:t>
            </a:r>
            <a:r>
              <a:rPr lang="ru-RU" dirty="0" smtClean="0"/>
              <a:t>.</a:t>
            </a:r>
          </a:p>
          <a:p>
            <a:pPr marL="82296" indent="0">
              <a:buNone/>
            </a:pPr>
            <a:r>
              <a:rPr lang="ru-RU" dirty="0"/>
              <a:t>Подготовленный полуфабрикат посыпают солью и перцем, кладут па сковороду, разогретую с жиром, и жарят с обеих сторон около 15 мин до нужной степени готовности: с кровью, </a:t>
            </a:r>
            <a:r>
              <a:rPr lang="ru-RU" dirty="0" err="1"/>
              <a:t>полупрожаренный</a:t>
            </a:r>
            <a:r>
              <a:rPr lang="ru-RU" dirty="0"/>
              <a:t> или прожаренный.</a:t>
            </a:r>
          </a:p>
          <a:p>
            <a:pPr marL="82296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060848"/>
            <a:ext cx="4283968" cy="2828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54117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058" y="1242810"/>
            <a:ext cx="3626989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412776"/>
            <a:ext cx="3341042" cy="2223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477" y="3861048"/>
            <a:ext cx="3786153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861" y="3965608"/>
            <a:ext cx="3629074" cy="2415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56323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Определение степени </a:t>
            </a:r>
            <a:r>
              <a:rPr lang="ru-RU" dirty="0" err="1" smtClean="0"/>
              <a:t>прожаренности</a:t>
            </a:r>
            <a:r>
              <a:rPr lang="ru-RU" dirty="0" smtClean="0"/>
              <a:t> мяса: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5590" y="1700808"/>
            <a:ext cx="6370450" cy="4419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24605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28800"/>
            <a:ext cx="7936289" cy="4223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43744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1" y="1463055"/>
            <a:ext cx="6633494" cy="4558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10999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115616" y="228601"/>
            <a:ext cx="7818072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7624" y="260648"/>
            <a:ext cx="3905584" cy="6336704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b="1" dirty="0"/>
              <a:t>Бифштекс с </a:t>
            </a:r>
            <a:r>
              <a:rPr lang="ru-RU" b="1" dirty="0" smtClean="0"/>
              <a:t>яйцом</a:t>
            </a:r>
          </a:p>
          <a:p>
            <a:r>
              <a:rPr lang="ru-RU" sz="2200" dirty="0"/>
              <a:t>Приготавливают и подают так же, как бифштекс натуральный, но при отпуске сверху кладут яичницу-глазунью из одного яйца.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48064" y="449288"/>
            <a:ext cx="3785624" cy="6408712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b="1" dirty="0"/>
              <a:t>Бифштекс с </a:t>
            </a:r>
            <a:r>
              <a:rPr lang="ru-RU" b="1" dirty="0" smtClean="0"/>
              <a:t>луком</a:t>
            </a:r>
          </a:p>
          <a:p>
            <a:pPr marL="82296" indent="0">
              <a:buNone/>
            </a:pPr>
            <a:r>
              <a:rPr lang="ru-RU" sz="2400" dirty="0"/>
              <a:t>Приготавливают блюдо так же, как бифштекс. При </a:t>
            </a:r>
            <a:r>
              <a:rPr lang="ru-RU" sz="2400" dirty="0" smtClean="0"/>
              <a:t>отпуске  сверху на бифштекс кладут </a:t>
            </a:r>
            <a:r>
              <a:rPr lang="ru-RU" sz="2400" dirty="0"/>
              <a:t>лук, нарезанный кольцами жареный во фритюре.</a:t>
            </a:r>
          </a:p>
          <a:p>
            <a:pPr marL="82296" indent="0">
              <a:buNone/>
            </a:pP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476062"/>
            <a:ext cx="4205138" cy="279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447609"/>
            <a:ext cx="3692848" cy="2769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12664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320"/>
            <a:ext cx="7962088" cy="5833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15616" y="692696"/>
            <a:ext cx="3905584" cy="5904656"/>
          </a:xfrm>
        </p:spPr>
        <p:txBody>
          <a:bodyPr>
            <a:normAutofit fontScale="85000" lnSpcReduction="10000"/>
          </a:bodyPr>
          <a:lstStyle/>
          <a:p>
            <a:pPr marL="82296" indent="0">
              <a:buNone/>
            </a:pPr>
            <a:r>
              <a:rPr lang="ru-RU" sz="3300" b="1" dirty="0" smtClean="0"/>
              <a:t>Филе</a:t>
            </a:r>
          </a:p>
          <a:p>
            <a:r>
              <a:rPr lang="ru-RU" dirty="0"/>
              <a:t>Подготовленный полуфабрикат посыпают солью, перцем и кладут на разогретую с жиром сковородку, жарят около 20 мин до нужной степени готовности.</a:t>
            </a:r>
          </a:p>
          <a:p>
            <a:r>
              <a:rPr lang="ru-RU" dirty="0"/>
              <a:t>При отпуске в баранчик или порционное блюдо кладут гарнир: картофель жареный или сложный из 3--4 видов овощей, рядом укладывают филе, поливают мясным соком, сливочным маслом.</a:t>
            </a:r>
          </a:p>
          <a:p>
            <a:pPr marL="82296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60648"/>
            <a:ext cx="2429569" cy="2429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5312" y="4581127"/>
            <a:ext cx="2111375" cy="2163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724498"/>
            <a:ext cx="2605164" cy="1962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28895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320"/>
            <a:ext cx="7818072" cy="5833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54448" y="1052736"/>
            <a:ext cx="4049600" cy="5494744"/>
          </a:xfrm>
        </p:spPr>
        <p:txBody>
          <a:bodyPr>
            <a:normAutofit fontScale="85000" lnSpcReduction="20000"/>
          </a:bodyPr>
          <a:lstStyle/>
          <a:p>
            <a:pPr marL="82296" indent="0">
              <a:buNone/>
            </a:pPr>
            <a:r>
              <a:rPr lang="ru-RU" sz="3300" b="1" dirty="0" smtClean="0"/>
              <a:t>Лангет</a:t>
            </a:r>
          </a:p>
          <a:p>
            <a:r>
              <a:rPr lang="ru-RU" dirty="0"/>
              <a:t>Подготовленный полуфабрикат посыпают солью и перцем, кладут на разогретую с жиром сковороду и при сильном нагреве жарят 7 -- 8 мин до готовности.</a:t>
            </a:r>
          </a:p>
          <a:p>
            <a:r>
              <a:rPr lang="ru-RU" dirty="0"/>
              <a:t>При отпуске на порционное блюдо укладывают картофель жареный или сложный гарнир букетами, рядом кладут лангет (по 2 куска на порцию), поливают мясным соком.</a:t>
            </a:r>
          </a:p>
          <a:p>
            <a:pPr marL="82296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5904" y="260648"/>
            <a:ext cx="2688876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327741"/>
            <a:ext cx="3245276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516256"/>
            <a:ext cx="2900612" cy="2174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21796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320"/>
            <a:ext cx="7818072" cy="5833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43608" y="908720"/>
            <a:ext cx="3833576" cy="5760640"/>
          </a:xfrm>
        </p:spPr>
        <p:txBody>
          <a:bodyPr>
            <a:normAutofit fontScale="70000" lnSpcReduction="20000"/>
          </a:bodyPr>
          <a:lstStyle/>
          <a:p>
            <a:pPr marL="82296" indent="0">
              <a:buNone/>
            </a:pPr>
            <a:r>
              <a:rPr lang="ru-RU" sz="3400" b="1" dirty="0" smtClean="0"/>
              <a:t>Антрекот</a:t>
            </a:r>
          </a:p>
          <a:p>
            <a:r>
              <a:rPr lang="ru-RU" dirty="0"/>
              <a:t>Подготовленный полуфабрикат посыпают солью и перцем, кладут на разогретую с жиром сковороду, жарят 10 -- 12 мин до готовности.</a:t>
            </a:r>
          </a:p>
          <a:p>
            <a:r>
              <a:rPr lang="ru-RU" dirty="0"/>
              <a:t>При отпуске на порционное блюдо кладут картофель жареный или картофель фри, картофель в молоке, сложный гарнир из 3-4 видов овощей, рядом укладывают антрекот, строганный хрен, зелень петрушки, антрекот поливают мясным соком, сверху кладу кусочек зеленого масла. Антрекот можно отпустить с яйцом или луком, как бифштекс.</a:t>
            </a:r>
          </a:p>
          <a:p>
            <a:pPr marL="82296" indent="0">
              <a:buNone/>
            </a:pPr>
            <a:endParaRPr lang="ru-RU" b="1" dirty="0" smtClean="0"/>
          </a:p>
          <a:p>
            <a:pPr marL="82296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endParaRPr lang="ru-RU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60648"/>
            <a:ext cx="3053010" cy="2032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373" y="2492896"/>
            <a:ext cx="3112439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6231" y="4799007"/>
            <a:ext cx="3053010" cy="1880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99517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320"/>
            <a:ext cx="7962088" cy="2023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71600" y="980728"/>
            <a:ext cx="4032448" cy="5616624"/>
          </a:xfrm>
        </p:spPr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ru-RU" sz="2400" b="1" dirty="0"/>
              <a:t>Котлеты натуральные из баранины, свинины или </a:t>
            </a:r>
            <a:r>
              <a:rPr lang="ru-RU" sz="2400" b="1" dirty="0" smtClean="0"/>
              <a:t>телятины</a:t>
            </a:r>
          </a:p>
          <a:p>
            <a:pPr marL="82296" indent="0">
              <a:buNone/>
            </a:pPr>
            <a:r>
              <a:rPr lang="ru-RU" sz="2400" dirty="0" smtClean="0"/>
              <a:t> </a:t>
            </a:r>
            <a:r>
              <a:rPr lang="ru-RU" sz="2400" dirty="0"/>
              <a:t>Подготовленные котлеты посыпают солью и перцем, кладут на разогретую с жиром сковороду и жарят при сильном нагреве с обеих сторон. При отпуске на порционное блюдо или тарелку укладывают гарнир, рядом -- котлеты. поливают их мясным соком, на косточку надевают папильотку. </a:t>
            </a:r>
            <a:endParaRPr lang="ru-RU" sz="2400" b="1" dirty="0" smtClean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204864"/>
            <a:ext cx="4132461" cy="2750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0355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498080" cy="1143000"/>
          </a:xfrm>
        </p:spPr>
        <p:txBody>
          <a:bodyPr/>
          <a:lstStyle/>
          <a:p>
            <a:r>
              <a:rPr lang="ru-RU" dirty="0" smtClean="0"/>
              <a:t>Содержание: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484784"/>
            <a:ext cx="7498080" cy="4800600"/>
          </a:xfrm>
        </p:spPr>
        <p:txBody>
          <a:bodyPr/>
          <a:lstStyle/>
          <a:p>
            <a:r>
              <a:rPr lang="ru-RU" dirty="0" smtClean="0"/>
              <a:t>Блюда из отварного мяса</a:t>
            </a:r>
          </a:p>
          <a:p>
            <a:r>
              <a:rPr lang="ru-RU" dirty="0" smtClean="0"/>
              <a:t>Блюда из жаренного мяса</a:t>
            </a:r>
          </a:p>
          <a:p>
            <a:r>
              <a:rPr lang="ru-RU" dirty="0" smtClean="0"/>
              <a:t>Блюда из </a:t>
            </a:r>
            <a:r>
              <a:rPr lang="ru-RU" dirty="0"/>
              <a:t>тушеного </a:t>
            </a:r>
            <a:r>
              <a:rPr lang="ru-RU" dirty="0" smtClean="0"/>
              <a:t>мяса</a:t>
            </a:r>
          </a:p>
          <a:p>
            <a:r>
              <a:rPr lang="ru-RU" dirty="0" smtClean="0"/>
              <a:t>Блюда </a:t>
            </a:r>
            <a:r>
              <a:rPr lang="ru-RU" dirty="0"/>
              <a:t>из запеченного </a:t>
            </a:r>
            <a:r>
              <a:rPr lang="ru-RU" dirty="0" smtClean="0"/>
              <a:t>мяса</a:t>
            </a:r>
          </a:p>
          <a:p>
            <a:r>
              <a:rPr lang="ru-RU" dirty="0" smtClean="0"/>
              <a:t>Блюда из субпродуктов </a:t>
            </a:r>
          </a:p>
        </p:txBody>
      </p:sp>
    </p:spTree>
    <p:extLst>
      <p:ext uri="{BB962C8B-B14F-4D97-AF65-F5344CB8AC3E}">
        <p14:creationId xmlns:p14="http://schemas.microsoft.com/office/powerpoint/2010/main" val="16709626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80728"/>
            <a:ext cx="2808312" cy="2105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004601"/>
            <a:ext cx="2756656" cy="2067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4822" y="1073857"/>
            <a:ext cx="2664296" cy="1997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9597" y="3345500"/>
            <a:ext cx="4349601" cy="2601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79882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320"/>
            <a:ext cx="7746064" cy="5833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090" y="699831"/>
            <a:ext cx="4553656" cy="5112568"/>
          </a:xfrm>
        </p:spPr>
        <p:txBody>
          <a:bodyPr>
            <a:normAutofit fontScale="92500"/>
          </a:bodyPr>
          <a:lstStyle/>
          <a:p>
            <a:pPr marL="82296" indent="0">
              <a:buNone/>
            </a:pPr>
            <a:r>
              <a:rPr lang="ru-RU" sz="2400" b="1" dirty="0"/>
              <a:t>Эскалоп из свинины или </a:t>
            </a:r>
            <a:r>
              <a:rPr lang="ru-RU" sz="2400" b="1" dirty="0" smtClean="0"/>
              <a:t>телятины</a:t>
            </a:r>
          </a:p>
          <a:p>
            <a:r>
              <a:rPr lang="ru-RU" sz="2400" dirty="0"/>
              <a:t>Подготовленный полуфабрикат посыпают солью и перцем, кладут на раскаленную с жиром сковороду и жарят до готовности. При отпуске на порционное блюдо или тарелку картофель жареный или фри, сложный овощной гарнир; эскалоп укладывают рядом на крутой из пшеничного хлеба, поливают мясным соком (можно подать без </a:t>
            </a:r>
            <a:r>
              <a:rPr lang="ru-RU" sz="2400" dirty="0" err="1"/>
              <a:t>крутона</a:t>
            </a:r>
            <a:r>
              <a:rPr lang="ru-RU" sz="2400" dirty="0"/>
              <a:t>).</a:t>
            </a:r>
          </a:p>
          <a:p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endParaRPr lang="ru-RU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9708" y="332656"/>
            <a:ext cx="2620963" cy="174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241" y="3601996"/>
            <a:ext cx="2468563" cy="185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204864"/>
            <a:ext cx="2568575" cy="178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279" y="4941168"/>
            <a:ext cx="2620962" cy="1744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97878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320"/>
            <a:ext cx="7890080" cy="5833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99592" y="741684"/>
            <a:ext cx="3977592" cy="5832648"/>
          </a:xfrm>
        </p:spPr>
        <p:txBody>
          <a:bodyPr>
            <a:normAutofit fontScale="70000" lnSpcReduction="20000"/>
          </a:bodyPr>
          <a:lstStyle/>
          <a:p>
            <a:pPr marL="82296" indent="0">
              <a:buNone/>
            </a:pPr>
            <a:r>
              <a:rPr lang="ru-RU" b="1" dirty="0"/>
              <a:t>Шашлык </a:t>
            </a:r>
            <a:r>
              <a:rPr lang="ru-RU" b="1" dirty="0" smtClean="0"/>
              <a:t>по-карски</a:t>
            </a:r>
          </a:p>
          <a:p>
            <a:r>
              <a:rPr lang="ru-RU" dirty="0"/>
              <a:t>Порционные куски баранины, нарезанные из почечной части корейки, маринуют вместе с почками. На металлическую шпажку надевают половинку почки, затем мясо и снова половинку почки, смазывают жиром и жарят до готовности на открытом огне 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При отпуске готовый шашлык снимают со шпажки на порционное блюдо, рядом кладут крупнонарезанный зеленый лук или маринованный репчатый лук, нарезанный кольцами, свежие помидоры или огурцы, дольку лимона. Отдельно подают в соуснике соус "Южный" или ткемали, на розетке сушеный барбарис, "Кетчуп".</a:t>
            </a:r>
          </a:p>
          <a:p>
            <a:pPr marL="82296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endParaRPr lang="ru-RU"/>
          </a:p>
        </p:txBody>
      </p:sp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988840"/>
            <a:ext cx="4067944" cy="3050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8853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804" y="589500"/>
            <a:ext cx="3168352" cy="2371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501" y="620688"/>
            <a:ext cx="3096344" cy="2321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4702" y="3528225"/>
            <a:ext cx="3475330" cy="260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429000"/>
            <a:ext cx="3745218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025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656" y="3789040"/>
            <a:ext cx="2697162" cy="169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6632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Жарка мяса панированными кусками: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55576" y="1549003"/>
            <a:ext cx="3960440" cy="5301208"/>
          </a:xfrm>
        </p:spPr>
        <p:txBody>
          <a:bodyPr>
            <a:normAutofit fontScale="70000" lnSpcReduction="20000"/>
          </a:bodyPr>
          <a:lstStyle/>
          <a:p>
            <a:pPr marL="82296" indent="0">
              <a:buNone/>
            </a:pPr>
            <a:r>
              <a:rPr lang="ru-RU" b="1" dirty="0" smtClean="0"/>
              <a:t>Ромштекс</a:t>
            </a:r>
          </a:p>
          <a:p>
            <a:r>
              <a:rPr lang="ru-RU" dirty="0"/>
              <a:t>Подготовленный полуфабрикат  укладывают на разогретую с жиром сковороду, обжаривают с двух сторон и доводят до готовности в жарочном шкафу.</a:t>
            </a:r>
          </a:p>
          <a:p>
            <a:r>
              <a:rPr lang="ru-RU" dirty="0"/>
              <a:t>При отпуске на порционное блюдо или тарелку кладут гарнир, рядом укладывают ромштекс, поливают его растопленным сливочным маслом. В качестве гарнира используют картофель жареный или фри, сложный гарнир, состоящий из 3--4 видов овощей, рассыпчатые </a:t>
            </a:r>
            <a:r>
              <a:rPr lang="ru-RU" dirty="0" smtClean="0"/>
              <a:t>каши.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692695"/>
            <a:ext cx="2865437" cy="159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4577" y="2267851"/>
            <a:ext cx="2697162" cy="169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5808" y="5013176"/>
            <a:ext cx="2620962" cy="1744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711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115616" y="188640"/>
            <a:ext cx="7818072" cy="856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3568" y="737320"/>
            <a:ext cx="4193616" cy="6120680"/>
          </a:xfrm>
        </p:spPr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ru-RU" b="1" dirty="0" smtClean="0"/>
              <a:t>Шницель</a:t>
            </a:r>
          </a:p>
          <a:p>
            <a:r>
              <a:rPr lang="ru-RU" sz="2600" dirty="0"/>
              <a:t>Подготовленный полуфабрикат  кладут на разогретую с жиром сковороду, обжаривают с двух сторон до образования румяной корочки и доводят до готовности в жарочном шкафу.</a:t>
            </a:r>
          </a:p>
          <a:p>
            <a:r>
              <a:rPr lang="ru-RU" sz="2600" dirty="0"/>
              <a:t>При отпуске на порционное блюдо или тарелку кладут гарнир, рядом-- шницель, поливают его растопленным маслом.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ru-RU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3631" y="2564904"/>
            <a:ext cx="4801514" cy="2980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80664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320"/>
            <a:ext cx="7818072" cy="5833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7624" y="620688"/>
            <a:ext cx="3905584" cy="6048672"/>
          </a:xfrm>
        </p:spPr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ru-RU" sz="2400" b="1" dirty="0"/>
              <a:t>Котлеты отбивные из баранины, свинины или </a:t>
            </a:r>
            <a:r>
              <a:rPr lang="ru-RU" sz="2400" b="1" dirty="0" smtClean="0"/>
              <a:t>телятины</a:t>
            </a:r>
          </a:p>
          <a:p>
            <a:pPr marL="82296" indent="0">
              <a:buNone/>
            </a:pPr>
            <a:r>
              <a:rPr lang="ru-RU" sz="2400" dirty="0"/>
              <a:t>Подготовленный полуфабрикат кладут на разогретую с жиром сковороду, жарят с двух сторон и доводят до готовности в жарочном шкафу. При отпуске в порционное блюдо кладут гарнир, рядом -- котлеты, поливают их сливочным маслом, на косточку надевают папильотку. Гарнир используют такой же, как и к ромштексу. </a:t>
            </a:r>
          </a:p>
          <a:p>
            <a:pPr marL="82296" indent="0">
              <a:buNone/>
            </a:pP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ru-RU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8860" y="29879"/>
            <a:ext cx="3064694" cy="2152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0868" y="2348880"/>
            <a:ext cx="2992686" cy="2102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6534" y="4512923"/>
            <a:ext cx="3569345" cy="2004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84084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effectLst/>
              </a:rPr>
              <a:t>Жарка мяса мелкими </a:t>
            </a:r>
            <a:r>
              <a:rPr lang="ru-RU" b="1" dirty="0" smtClean="0">
                <a:effectLst/>
              </a:rPr>
              <a:t>кусками: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15616" y="1196752"/>
            <a:ext cx="4248472" cy="5904656"/>
          </a:xfrm>
        </p:spPr>
        <p:txBody>
          <a:bodyPr>
            <a:normAutofit fontScale="70000" lnSpcReduction="20000"/>
          </a:bodyPr>
          <a:lstStyle/>
          <a:p>
            <a:pPr marL="82296" indent="0">
              <a:buNone/>
            </a:pPr>
            <a:r>
              <a:rPr lang="ru-RU" b="1" dirty="0" smtClean="0"/>
              <a:t>Бефстроганов</a:t>
            </a:r>
          </a:p>
          <a:p>
            <a:r>
              <a:rPr lang="ru-RU" dirty="0"/>
              <a:t>Мясо, нарезанное брусочками длинной 30-40 мм, кладут па хорошо раскаленную с жиром сковороду, посыпают солью, перцем и быстро обжаривают 3-5 мин, при этом мясо перемешивают. Обжаренное мясо соединяют с пассированным репчатым луком, заливают сметанным соусом, добавляют соус "Южный" и доводят до кипения.</a:t>
            </a:r>
          </a:p>
          <a:p>
            <a:r>
              <a:rPr lang="ru-RU" dirty="0"/>
              <a:t>При отпуске бефстроганов кладут в баранчик или на порционную сковороду, посыпают измельченной зеленью петрушки, отдельно в баранчике подают картофель, жаренный из </a:t>
            </a:r>
            <a:r>
              <a:rPr lang="ru-RU" dirty="0" smtClean="0"/>
              <a:t>вареного.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9919" y="908720"/>
            <a:ext cx="3078623" cy="204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958571"/>
            <a:ext cx="2297150" cy="1722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681064"/>
            <a:ext cx="2868310" cy="1791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062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115616" y="228601"/>
            <a:ext cx="7818072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55576" y="692696"/>
            <a:ext cx="4193616" cy="5998800"/>
          </a:xfrm>
        </p:spPr>
        <p:txBody>
          <a:bodyPr>
            <a:normAutofit fontScale="77500" lnSpcReduction="20000"/>
          </a:bodyPr>
          <a:lstStyle/>
          <a:p>
            <a:pPr marL="82296" indent="0">
              <a:buNone/>
            </a:pPr>
            <a:r>
              <a:rPr lang="ru-RU" b="1" dirty="0" smtClean="0"/>
              <a:t>    Поджарка</a:t>
            </a:r>
          </a:p>
          <a:p>
            <a:r>
              <a:rPr lang="ru-RU" dirty="0"/>
              <a:t>Приготавливают из говядины, свинины, телятины. Нарезанное брусочками мясо кладут на раскаленную с жиром сковороду, посыпают солью, перцем и обжаривают до готовности, добавляют шинкованный пассированный репчатый лук, томатное пюре и жарят еще 2 мин.</a:t>
            </a:r>
          </a:p>
          <a:p>
            <a:r>
              <a:rPr lang="ru-RU" dirty="0"/>
              <a:t>Отпускают на порционной сковороде. Отдельно подают гарнир - картофель жареный, рассыпчатую кашу. При приготовлении блюда в большом количестве гарнир кладут рядом с мясом.</a:t>
            </a:r>
          </a:p>
          <a:p>
            <a:pPr marL="82296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endParaRPr lang="ru-RU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0371" y="0"/>
            <a:ext cx="3269754" cy="2176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0236" y="2225236"/>
            <a:ext cx="2784972" cy="2088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365104"/>
            <a:ext cx="2968005" cy="2373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985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259632" y="260648"/>
            <a:ext cx="7674056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15616" y="116632"/>
            <a:ext cx="3841152" cy="3977676"/>
          </a:xfrm>
        </p:spPr>
        <p:txBody>
          <a:bodyPr>
            <a:normAutofit fontScale="62500" lnSpcReduction="20000"/>
          </a:bodyPr>
          <a:lstStyle/>
          <a:p>
            <a:pPr marL="82296" indent="0">
              <a:buNone/>
            </a:pPr>
            <a:r>
              <a:rPr lang="ru-RU" b="1" dirty="0" smtClean="0"/>
              <a:t>Шашлык из говядины</a:t>
            </a:r>
          </a:p>
          <a:p>
            <a:r>
              <a:rPr lang="ru-RU" dirty="0"/>
              <a:t>Мясо, нарезанное кубиками, слегка отбивают, накалывают на шпажку вперемежку с кусочками шпика, посыпают солью, перцем, кладут на разогретую с жиром сковороду и обжаривают со всех сторон до готовности.</a:t>
            </a:r>
          </a:p>
          <a:p>
            <a:r>
              <a:rPr lang="ru-RU" dirty="0"/>
              <a:t>При отпуске на середину порционного блюда или тарелку кладут </a:t>
            </a:r>
            <a:r>
              <a:rPr lang="ru-RU" dirty="0" err="1"/>
              <a:t>pассыпчатую</a:t>
            </a:r>
            <a:r>
              <a:rPr lang="ru-RU" dirty="0"/>
              <a:t> рисовую кашу или припущенный рис, на нее -- шашлык, сверху укладывают кольца жаренного во фритюре лука, поливают мясным *соком, отдельно подают соус "Южный", "Кетчуп".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37621" y="260648"/>
            <a:ext cx="4067944" cy="3888432"/>
          </a:xfrm>
        </p:spPr>
        <p:txBody>
          <a:bodyPr>
            <a:normAutofit fontScale="62500" lnSpcReduction="20000"/>
          </a:bodyPr>
          <a:lstStyle/>
          <a:p>
            <a:pPr marL="82296" indent="0">
              <a:buNone/>
            </a:pPr>
            <a:r>
              <a:rPr lang="ru-RU" b="1" dirty="0"/>
              <a:t>Шашлык </a:t>
            </a:r>
            <a:r>
              <a:rPr lang="ru-RU" b="1" dirty="0" smtClean="0"/>
              <a:t>по-кавказски</a:t>
            </a:r>
          </a:p>
          <a:p>
            <a:pPr marL="82296" indent="0">
              <a:buNone/>
            </a:pPr>
            <a:r>
              <a:rPr lang="ru-RU" dirty="0"/>
              <a:t>Маринованные кусочки баранины надев на металлические шпажки, смазывают жиром и жарят над горящими , углями. В процессе жарки шпажки вращают, чтобы кусочки мяса прожарились равномерно. При отпуске готовый шашлык снимают со шпажки на порционное блюдо, рядом кладут зеленый лук, нарезанный брусочками, или репчатый лук -- кольцами, свежие помидоры или огурцы дольку лимона. Отдельно подают соус "Южный", "Кетчуп" или ткемали и сушеный молотый барбарис.</a:t>
            </a:r>
          </a:p>
          <a:p>
            <a:pPr marL="82296" indent="0">
              <a:buNone/>
            </a:pPr>
            <a:endParaRPr lang="ru-RU" b="1" dirty="0" smtClean="0"/>
          </a:p>
          <a:p>
            <a:pPr marL="82296" indent="0">
              <a:buNone/>
            </a:pPr>
            <a:endParaRPr lang="ru-RU" dirty="0"/>
          </a:p>
        </p:txBody>
      </p:sp>
      <p:pic>
        <p:nvPicPr>
          <p:cNvPr id="23554" name="Picture 2" descr="C:\Users\Александр\Desktop\imgr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3" y="4005064"/>
            <a:ext cx="3827587" cy="2547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5" name="Picture 3" descr="C:\Users\Александр\Desktop\shashlik-iz-govyadini-600x39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235784"/>
            <a:ext cx="3474988" cy="225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276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Блюда из отварного </a:t>
            </a:r>
            <a:r>
              <a:rPr lang="ru-RU" dirty="0" smtClean="0"/>
              <a:t>мяса: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7624" y="1268760"/>
            <a:ext cx="3905584" cy="4918680"/>
          </a:xfrm>
        </p:spPr>
        <p:txBody>
          <a:bodyPr>
            <a:normAutofit/>
          </a:bodyPr>
          <a:lstStyle/>
          <a:p>
            <a:r>
              <a:rPr lang="ru-RU" sz="1600" dirty="0"/>
              <a:t>Для варки используются все виды мяса, субпродукты и мясные гастрономические продукты - ветчина, соски, сардельки, колбасы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Соотношение </a:t>
            </a:r>
            <a:r>
              <a:rPr lang="ru-RU" sz="1600" dirty="0"/>
              <a:t>воды и продукта при варке существенно влияет на качество готовых </a:t>
            </a:r>
            <a:r>
              <a:rPr lang="ru-RU" sz="1600" dirty="0" smtClean="0"/>
              <a:t>изделий, оптимальным </a:t>
            </a:r>
            <a:r>
              <a:rPr lang="ru-RU" sz="1600" dirty="0"/>
              <a:t>принято считать объём жидкости в 1-1,5 литра на 1 кг мяса</a:t>
            </a:r>
            <a:r>
              <a:rPr lang="ru-RU" sz="1600" dirty="0" smtClean="0"/>
              <a:t>.</a:t>
            </a:r>
          </a:p>
          <a:p>
            <a:r>
              <a:rPr lang="ru-RU" sz="1600" dirty="0"/>
              <a:t>Мясо нарезают на куски и кладут в кипящую воду и, когда вода вновь закипит, продолжают варить при очень слабом кипении или без кипения при t° 85-90°C. Режим варки и температура варочной среды имеют очень большое значение</a:t>
            </a:r>
            <a:r>
              <a:rPr lang="ru-RU" sz="1600" dirty="0" smtClean="0"/>
              <a:t>.. </a:t>
            </a:r>
            <a:r>
              <a:rPr lang="ru-RU" sz="1600" dirty="0"/>
              <a:t>За 30 минут до окончания варки кладут ароматические коренья (морковь, петрушку), а за 10-15 минут специи.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92080" y="1340768"/>
            <a:ext cx="3641608" cy="484667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6" name="Picture 2" descr="C:\Users\Александр\Desktop\imgr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938" y="1566863"/>
            <a:ext cx="249555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лександр\Desktop\imgr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100" y="3811588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43476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0999" y="260648"/>
            <a:ext cx="7498080" cy="1143000"/>
          </a:xfrm>
        </p:spPr>
        <p:txBody>
          <a:bodyPr/>
          <a:lstStyle/>
          <a:p>
            <a:r>
              <a:rPr lang="ru-RU" dirty="0"/>
              <a:t>Блюда из тушенного </a:t>
            </a:r>
            <a:r>
              <a:rPr lang="ru-RU" dirty="0" smtClean="0"/>
              <a:t>мяса: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43608" y="1408282"/>
            <a:ext cx="4320480" cy="5390404"/>
          </a:xfrm>
        </p:spPr>
        <p:txBody>
          <a:bodyPr>
            <a:normAutofit fontScale="40000" lnSpcReduction="20000"/>
          </a:bodyPr>
          <a:lstStyle/>
          <a:p>
            <a:pPr marL="82296" indent="0">
              <a:buNone/>
            </a:pPr>
            <a:r>
              <a:rPr lang="ru-RU" sz="4400" b="1" dirty="0" smtClean="0"/>
              <a:t>Мясо тушеное </a:t>
            </a:r>
          </a:p>
          <a:p>
            <a:r>
              <a:rPr lang="ru-RU" sz="4000" dirty="0"/>
              <a:t>Мясо массой до 2 кг натирают солью, посыпают перцем, обжаривают до образования поджаристой корочки, укладывают в глубокую посуду, заливают наполовину бульоном или водой, добавляют пассированные морковь, лук, петрушку и томатное пюре, тушат в закрытой посуде при слабом кипении 1,5-2 ч;</a:t>
            </a:r>
          </a:p>
          <a:p>
            <a:r>
              <a:rPr lang="ru-RU" sz="4000" dirty="0"/>
              <a:t>За 15- 20 мин до окончания тушения кладут перец горошком, лавровый лист, зелень петрушки и укропа, можно добавить корицу, мускатный орех, гвоздику. Готовое мясо вынимают, кладут па противень, поливают бульоном, в котором тушилось мясо, и ставят и жарочный шкаф для восстановления поджаристой корочки. Затем мясо охлаждают и нарезают на порции.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  <p:pic>
        <p:nvPicPr>
          <p:cNvPr id="13315" name="Picture 3" descr="C:\Users\Александр\Desktop\imgr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134940"/>
            <a:ext cx="3003729" cy="1991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Александр\Desktop\imgr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0847" y="5013176"/>
            <a:ext cx="3430289" cy="1512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5" descr="C:\Users\Александр\Desktop\imag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8633" y="3193793"/>
            <a:ext cx="2994185" cy="1819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52020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7386024" cy="1071221"/>
          </a:xfrm>
        </p:spPr>
        <p:txBody>
          <a:bodyPr/>
          <a:lstStyle/>
          <a:p>
            <a:r>
              <a:rPr lang="ru-RU" dirty="0" smtClean="0"/>
              <a:t>Блюда из тушенного мяса: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43608" y="1052736"/>
            <a:ext cx="4427320" cy="5472608"/>
          </a:xfrm>
        </p:spPr>
        <p:txBody>
          <a:bodyPr>
            <a:normAutofit fontScale="40000" lnSpcReduction="20000"/>
          </a:bodyPr>
          <a:lstStyle/>
          <a:p>
            <a:pPr marL="82296" indent="0">
              <a:buNone/>
            </a:pPr>
            <a:r>
              <a:rPr lang="ru-RU" sz="5000" b="1" dirty="0"/>
              <a:t>Мясо </a:t>
            </a:r>
            <a:r>
              <a:rPr lang="ru-RU" sz="5000" b="1" dirty="0" smtClean="0"/>
              <a:t>шпигованное</a:t>
            </a:r>
            <a:endParaRPr lang="ru-RU" sz="5000" dirty="0" smtClean="0"/>
          </a:p>
          <a:p>
            <a:r>
              <a:rPr lang="ru-RU" sz="6000" dirty="0"/>
              <a:t>Подготовленный полуфабрикат посыпают солью и перцем, обжаривают, а затем тушат так же, как мясо тушеное. Перед отпуском мясо нарезают на порции, а на оставшемся бульоне приготавливают соус. При отпуске на тарелку или порционное блюдо кладут гарнир -- макароны, рассыпчатые каши, картофель отварной или жареный, рядом -- нарезанное мясо, поливают его </a:t>
            </a:r>
            <a:r>
              <a:rPr lang="ru-RU" sz="6000" dirty="0" smtClean="0"/>
              <a:t>соусом</a:t>
            </a:r>
            <a:r>
              <a:rPr lang="ru-RU" sz="6000" dirty="0"/>
              <a:t>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062564"/>
            <a:ext cx="2497284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771836"/>
            <a:ext cx="2021220" cy="2021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Объект 7" descr="Картинки по запросу мясо шпигованное картинки"/>
          <p:cNvPicPr>
            <a:picLocks noGrp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1531" y="4509120"/>
            <a:ext cx="2088232" cy="22186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773749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320"/>
            <a:ext cx="7458032" cy="5833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37649" y="908720"/>
            <a:ext cx="4049600" cy="5638760"/>
          </a:xfrm>
        </p:spPr>
        <p:txBody>
          <a:bodyPr>
            <a:normAutofit fontScale="70000" lnSpcReduction="20000"/>
          </a:bodyPr>
          <a:lstStyle/>
          <a:p>
            <a:pPr marL="82296" indent="0">
              <a:buNone/>
            </a:pPr>
            <a:r>
              <a:rPr lang="ru-RU" sz="2600" b="1" dirty="0"/>
              <a:t>Говядина в кисло-сладком соусе</a:t>
            </a:r>
            <a:r>
              <a:rPr lang="ru-RU" sz="2600" dirty="0" smtClean="0"/>
              <a:t>.</a:t>
            </a:r>
          </a:p>
          <a:p>
            <a:r>
              <a:rPr lang="ru-RU" sz="2400" b="1" dirty="0"/>
              <a:t>Первый</a:t>
            </a:r>
            <a:r>
              <a:rPr lang="ru-RU" sz="2400" dirty="0"/>
              <a:t> </a:t>
            </a:r>
            <a:r>
              <a:rPr lang="ru-RU" sz="2400" b="1" dirty="0"/>
              <a:t>способ.</a:t>
            </a:r>
            <a:r>
              <a:rPr lang="ru-RU" sz="2400" dirty="0"/>
              <a:t> </a:t>
            </a:r>
            <a:r>
              <a:rPr lang="ru-RU" sz="2900" dirty="0"/>
              <a:t>Мясо, нарезанное порционными кусками, посыпают солью, перцем, обжаривают с двух сторон до образования поджаристой корочки, кладут в сотейник, заливают горячим бульоном или водой, добавляют мелко нашинкованный пассированный репчатый лук, томатное пюре и тушат около 1 ч в закрытой посуде при слабом кипении. Затем кладут перец горошком, лавровый лист, уксус, измельченные ржаные сухари, сахар и продолжают тушить.</a:t>
            </a:r>
          </a:p>
          <a:p>
            <a:r>
              <a:rPr lang="ru-RU" sz="2900" dirty="0"/>
              <a:t>При отпуске на порционное блюдо или тарелку кладут </a:t>
            </a:r>
            <a:r>
              <a:rPr lang="ru-RU" sz="2900" dirty="0" smtClean="0"/>
              <a:t>гарнир.</a:t>
            </a:r>
            <a:endParaRPr lang="ru-RU" sz="29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  <p:pic>
        <p:nvPicPr>
          <p:cNvPr id="2050" name="Picture 2" descr="C:\Users\Александр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204864"/>
            <a:ext cx="3744416" cy="2804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5091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29548" y="1340768"/>
            <a:ext cx="4121608" cy="5256584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2400" b="1" dirty="0"/>
              <a:t>Говядина в кисло-сладком </a:t>
            </a:r>
            <a:r>
              <a:rPr lang="ru-RU" sz="2400" b="1" dirty="0" smtClean="0"/>
              <a:t>соусе</a:t>
            </a:r>
          </a:p>
          <a:p>
            <a:r>
              <a:rPr lang="ru-RU" sz="2400" b="1" dirty="0"/>
              <a:t>Второй способ</a:t>
            </a:r>
            <a:r>
              <a:rPr lang="ru-RU" sz="2400" dirty="0"/>
              <a:t>. Мясо тушат крупными кусками, затем нарезают на порции. При отпуске на тарелку кладут гарнир, рядом -- мясо; поливают его соусом красным кисло-сладким. Гарниры используют те же.</a:t>
            </a:r>
          </a:p>
          <a:p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Александр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204864"/>
            <a:ext cx="3528391" cy="264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83403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559012" cy="1303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31818" y="1052736"/>
            <a:ext cx="4248472" cy="5328592"/>
          </a:xfrm>
        </p:spPr>
        <p:txBody>
          <a:bodyPr>
            <a:normAutofit fontScale="55000" lnSpcReduction="20000"/>
          </a:bodyPr>
          <a:lstStyle/>
          <a:p>
            <a:pPr marL="82296" indent="0">
              <a:buNone/>
            </a:pPr>
            <a:r>
              <a:rPr lang="ru-RU" sz="3800" b="1" dirty="0"/>
              <a:t>Мясо </a:t>
            </a:r>
            <a:r>
              <a:rPr lang="ru-RU" sz="3800" b="1" dirty="0" smtClean="0"/>
              <a:t>духовое</a:t>
            </a:r>
            <a:endParaRPr lang="ru-RU" sz="3800" dirty="0" smtClean="0"/>
          </a:p>
          <a:p>
            <a:r>
              <a:rPr lang="ru-RU" sz="3300" dirty="0"/>
              <a:t>Мясо, нарезанное порционными кусками, отбивают посыпают солью и перцем, обжаривают, затем укладывают в один ряд в посуду, заливают бульоном или водой, добавляют томатное пюре и тушат почти до полной готовности. После этого бульон сливают, вводят в него разведенную пассировку и варят соус. В посуду, где тушилось мясо, кладут обжаренный картофель, пассированные овощи (морковь, лук, петрушку), нарезанные дольками, перец горошком, лавровый лист. Заливают приготовленным соусом и тушат до готовности.</a:t>
            </a:r>
          </a:p>
          <a:p>
            <a:r>
              <a:rPr lang="ru-RU" sz="3300" dirty="0"/>
              <a:t>При отпуске в баранчик кладут мясо вместе с овощами, посыпают измельченной зеленью.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endParaRPr lang="ru-RU"/>
          </a:p>
        </p:txBody>
      </p:sp>
      <p:pic>
        <p:nvPicPr>
          <p:cNvPr id="4098" name="Picture 2" descr="C:\Users\Александр\Desktop\imgr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6869" y="2408312"/>
            <a:ext cx="3846556" cy="216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494658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043608" y="228601"/>
            <a:ext cx="789008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11560" y="404664"/>
            <a:ext cx="4248472" cy="6168610"/>
          </a:xfrm>
        </p:spPr>
        <p:txBody>
          <a:bodyPr>
            <a:normAutofit fontScale="70000" lnSpcReduction="20000"/>
          </a:bodyPr>
          <a:lstStyle/>
          <a:p>
            <a:pPr marL="82296" indent="0">
              <a:buNone/>
            </a:pPr>
            <a:r>
              <a:rPr lang="ru-RU" sz="3600" b="1" dirty="0"/>
              <a:t>З</a:t>
            </a:r>
            <a:r>
              <a:rPr lang="ru-RU" sz="3600" b="1" dirty="0" smtClean="0"/>
              <a:t>разы отбивные</a:t>
            </a:r>
            <a:endParaRPr lang="ru-RU" sz="3600" dirty="0" smtClean="0"/>
          </a:p>
          <a:p>
            <a:r>
              <a:rPr lang="ru-RU" sz="2900" dirty="0"/>
              <a:t>Подготовленные зразы посыпают солью, перцем, обжаривают, кладут в сотейник или на глубокий противень, заливают горячим бульоном или водой, добавляют томатное пюре и тушат около 1 ч. Затем зразы вынимают. Бульон процеживают, вводят в него разведенную красную пассировку, пассированные томатное пюре и </a:t>
            </a:r>
            <a:r>
              <a:rPr lang="ru-RU" sz="2900" dirty="0" err="1"/>
              <a:t>oвощи</a:t>
            </a:r>
            <a:r>
              <a:rPr lang="ru-RU" sz="2900" dirty="0"/>
              <a:t> (морковь, лук, петрушку), варят 15--20 мин и процеживают. Зразы заливают приготовленным красным соусом, добавляют перец горошком лавровый лист и тушат 30--35 мин при слабом кипении.</a:t>
            </a:r>
          </a:p>
          <a:p>
            <a:r>
              <a:rPr lang="ru-RU" sz="2900" dirty="0"/>
              <a:t>При отпуске на порционное блюдо или тарелку кладут гарнир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endParaRPr lang="ru-RU"/>
          </a:p>
        </p:txBody>
      </p:sp>
      <p:pic>
        <p:nvPicPr>
          <p:cNvPr id="5122" name="Picture 2" descr="C:\Users\Александр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0"/>
            <a:ext cx="2628900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Александр\Desktop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542" y="1772241"/>
            <a:ext cx="2758248" cy="1835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Александр\Desktop\imag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4494" y="3614123"/>
            <a:ext cx="3231770" cy="1615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Александр\Desktop\imgre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4396" y="5014493"/>
            <a:ext cx="2880196" cy="182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715387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-963488"/>
            <a:ext cx="7458032" cy="14173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15616" y="908720"/>
            <a:ext cx="3833576" cy="5616624"/>
          </a:xfrm>
        </p:spPr>
        <p:txBody>
          <a:bodyPr>
            <a:normAutofit fontScale="85000" lnSpcReduction="20000"/>
          </a:bodyPr>
          <a:lstStyle/>
          <a:p>
            <a:pPr marL="82296" indent="0">
              <a:buNone/>
            </a:pPr>
            <a:r>
              <a:rPr lang="ru-RU" b="1" dirty="0"/>
              <a:t>Жаркое </a:t>
            </a:r>
            <a:r>
              <a:rPr lang="ru-RU" b="1" dirty="0" smtClean="0"/>
              <a:t>по-домашнему</a:t>
            </a:r>
          </a:p>
          <a:p>
            <a:r>
              <a:rPr lang="ru-RU" sz="2400" dirty="0"/>
              <a:t>Мясо нарезают по 2-куска массой </a:t>
            </a:r>
            <a:r>
              <a:rPr lang="ru-RU" sz="2400" dirty="0" smtClean="0"/>
              <a:t>30-40 </a:t>
            </a:r>
            <a:r>
              <a:rPr lang="ru-RU" sz="2400" dirty="0"/>
              <a:t>г на порцию и обжаривают. Репчатый лук нарезают дольками, пассируют. Картофель нарезают дольками, обжаривают.</a:t>
            </a:r>
          </a:p>
          <a:p>
            <a:r>
              <a:rPr lang="ru-RU" sz="2400" dirty="0"/>
              <a:t>Подготовленное мясо и овощи укладывают в посуду слоями, чтобы снизу и сверху мяса были овощи, добавляют пассированное томатное пюре, соль, перец, наливают бульон так, чтобы закрыть продукты, закрывают крышкой и тушат до готовности. За 5-10 мин до окончания тушения кладут лавровый лист. Отпускают в горшочках.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ru-RU" dirty="0"/>
          </a:p>
        </p:txBody>
      </p:sp>
      <p:pic>
        <p:nvPicPr>
          <p:cNvPr id="6146" name="Picture 2" descr="C:\Users\Александр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8227" y="2319848"/>
            <a:ext cx="2971029" cy="2225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Александр\Desktop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16632"/>
            <a:ext cx="3259062" cy="2168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Александр\Desktop\imgr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1" y="4725144"/>
            <a:ext cx="2971030" cy="1977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988534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6952816" cy="2023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3568" y="980728"/>
            <a:ext cx="4536504" cy="5877272"/>
          </a:xfrm>
        </p:spPr>
        <p:txBody>
          <a:bodyPr>
            <a:normAutofit fontScale="55000" lnSpcReduction="20000"/>
          </a:bodyPr>
          <a:lstStyle/>
          <a:p>
            <a:pPr marL="82296" indent="0">
              <a:buNone/>
            </a:pPr>
            <a:r>
              <a:rPr lang="ru-RU" sz="3800" b="1" dirty="0" smtClean="0"/>
              <a:t>    Гуляш</a:t>
            </a:r>
            <a:endParaRPr lang="ru-RU" sz="3800" dirty="0" smtClean="0"/>
          </a:p>
          <a:p>
            <a:r>
              <a:rPr lang="ru-RU" sz="3200" dirty="0"/>
              <a:t>Мясо, нарезанное в виде кубиков по 20--30 г, кладут слоем 1-1,5 см на разогретую с жиром сковороду или противень, посыпают солью, перцем и обжаривают до образования поджаристой корочки. Обжаренное мясо перекладывают в глубокую посуду, заливают горячим бульоном или водой, добавляют пассированное томатное пюре и тушат 1-1,5 ч. Затем вводят разведенную красную пассировку, пассированный мелко нарезанный репчатый лук, перец горошком, лавровый лист и тушат при слабом кипении 25--30 мин до готовности. В гуляш можно добавить сметану, положить чеснок.</a:t>
            </a:r>
          </a:p>
          <a:p>
            <a:r>
              <a:rPr lang="ru-RU" sz="3200" dirty="0"/>
              <a:t>При отпуске в баранчик или на тарелку кладут гарнир, рядом -- гуляш, посыпают измельченной зеленью.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9925" y="2060848"/>
            <a:ext cx="3988479" cy="2948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426211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889523"/>
            <a:ext cx="2620962" cy="1744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825179"/>
            <a:ext cx="2492375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825179"/>
            <a:ext cx="2438400" cy="187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246741"/>
            <a:ext cx="3240360" cy="2468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0115" y="3431382"/>
            <a:ext cx="3180312" cy="2099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216519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-387424"/>
            <a:ext cx="7024824" cy="8640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3568" y="1195034"/>
            <a:ext cx="4536504" cy="5665492"/>
          </a:xfrm>
        </p:spPr>
        <p:txBody>
          <a:bodyPr>
            <a:normAutofit fontScale="55000" lnSpcReduction="20000"/>
          </a:bodyPr>
          <a:lstStyle/>
          <a:p>
            <a:pPr marL="82296" indent="0">
              <a:buNone/>
            </a:pPr>
            <a:r>
              <a:rPr lang="ru-RU" sz="3600" b="1" dirty="0" smtClean="0"/>
              <a:t>Азу</a:t>
            </a:r>
          </a:p>
          <a:p>
            <a:r>
              <a:rPr lang="ru-RU" sz="2900" dirty="0"/>
              <a:t>Мясо, нарезанное брусочками массой 10--15 г, кладут слоем 1-- 1,5 см на хорошо нагретую сковороду с жиром или на противень, посыпают солью, перцем и </a:t>
            </a:r>
            <a:r>
              <a:rPr lang="ru-RU" sz="2900" dirty="0" smtClean="0"/>
              <a:t>обжаривают</a:t>
            </a:r>
            <a:r>
              <a:rPr lang="ru-RU" sz="2900" dirty="0"/>
              <a:t>.</a:t>
            </a:r>
            <a:r>
              <a:rPr lang="ru-RU" sz="2900" dirty="0" smtClean="0"/>
              <a:t> </a:t>
            </a:r>
            <a:r>
              <a:rPr lang="ru-RU" sz="2900" dirty="0"/>
              <a:t>Обжаренное мясо кладут в глубокую посуду, заливают горячим бульоном или водой, добавляют пассированное томатное пюре и тушат. Картофель нарезают дольками или брусочками, обжаривают, лук репчатый шинкуют соломкой, пассируют, соленые огурцы нарезают некрупными дольками или соломкой и припускают. В азу вводят разведенную красную пассировку, пассированный лук, картофель, соленые огурцы, перец горошком, лавровый лист и тушат 15--20 мин до готовности. Перед отпуском кладут мелко рубленый или растертый чеснок. Можно положить свежие помидоры, нарезанные дольками, их кладут вместе с картофелем.</a:t>
            </a:r>
          </a:p>
          <a:p>
            <a:r>
              <a:rPr lang="ru-RU" sz="2900" dirty="0"/>
              <a:t>При отпуске азу кладут в баранчик, посыпают зеленью петрушки или укропа.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34978" y="1120500"/>
            <a:ext cx="3657600" cy="4663440"/>
          </a:xfrm>
        </p:spPr>
        <p:txBody>
          <a:bodyPr>
            <a:normAutofit fontScale="55000" lnSpcReduction="20000"/>
          </a:bodyPr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0463" y="0"/>
            <a:ext cx="2799821" cy="1863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8883" y="1863721"/>
            <a:ext cx="2242393" cy="168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4484" y="3551778"/>
            <a:ext cx="2133377" cy="1883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3781" y="5259676"/>
            <a:ext cx="3170238" cy="143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022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Блюда из жаренного </a:t>
            </a:r>
            <a:r>
              <a:rPr lang="ru-RU" dirty="0" smtClean="0"/>
              <a:t>мяса: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27584" y="1230672"/>
            <a:ext cx="4193616" cy="5278720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В жареном виде приготавливают блюда из говядины, телятины, баранины, козлятины и свинины. </a:t>
            </a:r>
            <a:endParaRPr lang="ru-RU" dirty="0" smtClean="0"/>
          </a:p>
          <a:p>
            <a:r>
              <a:rPr lang="ru-RU" dirty="0" smtClean="0"/>
              <a:t>Применяют </a:t>
            </a:r>
            <a:r>
              <a:rPr lang="ru-RU" dirty="0"/>
              <a:t>следующие способы жарки: основной способ, во фритюре, над углями или в </a:t>
            </a:r>
            <a:r>
              <a:rPr lang="ru-RU" dirty="0" err="1"/>
              <a:t>электрогриле</a:t>
            </a:r>
            <a:r>
              <a:rPr lang="ru-RU" dirty="0"/>
              <a:t>, в аппаратах с инфракрасными излучателями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Мясо жарят крупными кусками, порционными, мелкими и в рубленом виде.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ru-RU"/>
          </a:p>
        </p:txBody>
      </p:sp>
      <p:pic>
        <p:nvPicPr>
          <p:cNvPr id="1026" name="Picture 2" descr="C:\Users\Александр\Desktop\imgr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634" y="1124744"/>
            <a:ext cx="4138934" cy="2754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лександр\Desktop\imgr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567" y="3962022"/>
            <a:ext cx="3481068" cy="2410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219971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240848" cy="58336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27584" y="620688"/>
            <a:ext cx="4337632" cy="6048672"/>
          </a:xfrm>
        </p:spPr>
        <p:txBody>
          <a:bodyPr>
            <a:normAutofit fontScale="77500" lnSpcReduction="20000"/>
          </a:bodyPr>
          <a:lstStyle/>
          <a:p>
            <a:pPr marL="82296" indent="0">
              <a:buNone/>
            </a:pPr>
            <a:r>
              <a:rPr lang="ru-RU" sz="3100" b="1" dirty="0"/>
              <a:t>Рагу из баранины или </a:t>
            </a:r>
            <a:r>
              <a:rPr lang="ru-RU" sz="3100" b="1" dirty="0" smtClean="0"/>
              <a:t>свинины</a:t>
            </a:r>
          </a:p>
          <a:p>
            <a:r>
              <a:rPr lang="ru-RU" sz="2400" dirty="0"/>
              <a:t>Нарубленное на кусочки мясо массой 30-40 г кладут на хорошо разогретую с жиром сковороду или противень, посыпают солью, перцем и обжаривают. Затем складывают в глубокую посуду, заливают горячим бульоном или водой, добавляют пассированное томатное пюре и тушат 30-40 мин. Морковь, репу, репчатый лук, петрушку нарезают дольками или кубиками, пассируют. Картофель, нарезанный дольками или кубиками, обжаривают. В тушеное до полуготовности мясо вводят разведенную красную пассировку, кладут пассированные, морковь, петрушку, репу, лук, обжаренный картофель, перец горошком, лавровый лист и тушат до готовности. В готовое рагу можно положи вареный зеленый горошек.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endParaRPr lang="ru-RU"/>
          </a:p>
        </p:txBody>
      </p:sp>
      <p:pic>
        <p:nvPicPr>
          <p:cNvPr id="10242" name="Picture 2" descr="C:\Users\Александр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335" y="2348880"/>
            <a:ext cx="4074524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339541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6736792" cy="5833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57316" y="836712"/>
            <a:ext cx="4337632" cy="6120680"/>
          </a:xfrm>
        </p:spPr>
        <p:txBody>
          <a:bodyPr>
            <a:normAutofit fontScale="62500" lnSpcReduction="20000"/>
          </a:bodyPr>
          <a:lstStyle/>
          <a:p>
            <a:pPr marL="82296" indent="0">
              <a:buNone/>
            </a:pPr>
            <a:r>
              <a:rPr lang="ru-RU" sz="4500" b="1" dirty="0" smtClean="0"/>
              <a:t>Плов</a:t>
            </a:r>
            <a:endParaRPr lang="ru-RU" sz="4500" dirty="0" smtClean="0"/>
          </a:p>
          <a:p>
            <a:r>
              <a:rPr lang="ru-RU" sz="2900" dirty="0"/>
              <a:t>Мясо, нарезанное кубиками по 20--30 г, посыпают солью, перцем, кладут на разогретый с жиром противень и быстро обжаривают. Перекладывают в глубокую посуду, заливают горячим бульоном или </a:t>
            </a:r>
            <a:r>
              <a:rPr lang="ru-RU" sz="2900" dirty="0" smtClean="0"/>
              <a:t>водой, </a:t>
            </a:r>
            <a:r>
              <a:rPr lang="ru-RU" sz="2900" dirty="0"/>
              <a:t>добавляют томатное пюре, пассированные морковь и лук, нарезанные соломкой, предварительно замоченную рисовую крупу, перец горошком, лавровый лист и тушат до полуготовности. После этого доводят до готовности в жарочном шкафу. Плов можно приготовить без томата, положив в него сухие кислые ягоды (черную смородину, барбарис). Готовый плов разрыхляют поварской вилкой.</a:t>
            </a:r>
          </a:p>
          <a:p>
            <a:r>
              <a:rPr lang="ru-RU" sz="2900" dirty="0"/>
              <a:t>При отпуске кладут в баранчик или на порционную сковороду, посыпают измельченной зеленью петрушки или укропа.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endParaRPr lang="ru-RU"/>
          </a:p>
        </p:txBody>
      </p:sp>
      <p:pic>
        <p:nvPicPr>
          <p:cNvPr id="11266" name="Picture 2" descr="C:\Users\Александр\Desktop\imgr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5645" y="2341775"/>
            <a:ext cx="3812763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631063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530040" cy="1008112"/>
          </a:xfrm>
        </p:spPr>
        <p:txBody>
          <a:bodyPr/>
          <a:lstStyle/>
          <a:p>
            <a:r>
              <a:rPr lang="ru-RU" dirty="0" smtClean="0"/>
              <a:t>Блюда из запеченного мяса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15616" y="1052736"/>
            <a:ext cx="3657600" cy="5400600"/>
          </a:xfrm>
        </p:spPr>
        <p:txBody>
          <a:bodyPr>
            <a:normAutofit fontScale="40000" lnSpcReduction="20000"/>
          </a:bodyPr>
          <a:lstStyle/>
          <a:p>
            <a:r>
              <a:rPr lang="ru-RU" sz="4200" b="1" dirty="0"/>
              <a:t>Говядина, запеченная в луковом </a:t>
            </a:r>
            <a:r>
              <a:rPr lang="ru-RU" sz="4200" b="1" dirty="0" smtClean="0"/>
              <a:t>соусе</a:t>
            </a:r>
          </a:p>
          <a:p>
            <a:r>
              <a:rPr lang="ru-RU" sz="3800" dirty="0"/>
              <a:t>Вареное или тушеное большим куском мясо, нарезанное ломтиками, укладывают на порционную сковородку (по одному-два кусочка</a:t>
            </a:r>
            <a:r>
              <a:rPr lang="ru-RU" sz="3800" dirty="0" smtClean="0"/>
              <a:t>). </a:t>
            </a:r>
            <a:r>
              <a:rPr lang="ru-RU" sz="3800" dirty="0"/>
              <a:t>Предварительно на сковородку подливают часть лукового соуса (1/4 нор­мы). На соус укладывают мясо, вокруг которого из кондитерского мешка вы­пускают густое картофельное пюре в виде шнурка толщиной 15—20 мм или укла­дывают кружочки картофеля. Мясо заливают остальным соусом, посыпают кар­тофель и соус тертым сыром, смешанным с толчеными сухарями, сбрызгивают жиром и запекают</a:t>
            </a:r>
            <a:r>
              <a:rPr lang="ru-RU" sz="3400" dirty="0"/>
              <a:t>.</a:t>
            </a:r>
          </a:p>
          <a:p>
            <a:r>
              <a:rPr lang="ru-RU" sz="2000" dirty="0" smtClean="0"/>
              <a:t>.</a:t>
            </a:r>
            <a:endParaRPr lang="ru-RU" sz="2000" dirty="0"/>
          </a:p>
          <a:p>
            <a:endParaRPr lang="ru-RU" sz="20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C:\Users\Александр\Desktop\imgr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132856"/>
            <a:ext cx="3800503" cy="2846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389053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74320"/>
            <a:ext cx="7170000" cy="49038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7624" y="908720"/>
            <a:ext cx="3905584" cy="5278720"/>
          </a:xfrm>
        </p:spPr>
        <p:txBody>
          <a:bodyPr>
            <a:normAutofit fontScale="62500" lnSpcReduction="20000"/>
          </a:bodyPr>
          <a:lstStyle/>
          <a:p>
            <a:r>
              <a:rPr lang="ru-RU" sz="3200" b="1" dirty="0"/>
              <a:t>Телятина, запеченная под молочным соусом</a:t>
            </a:r>
            <a:r>
              <a:rPr lang="ru-RU" dirty="0" smtClean="0"/>
              <a:t>.</a:t>
            </a:r>
          </a:p>
          <a:p>
            <a:r>
              <a:rPr lang="ru-RU" dirty="0"/>
              <a:t>Жареную телятину нарезают по одному-два куска на порцию. На блюдо наливают тонким слоем часть горя­чего молочного соуса средней густоты и кладут куски телятины. Поливают их небольшим количеством мясного коричневого сока, полученного при жарке телятины, заливают молочным соусом с яичными желтками, сразу же посыпают тертым сыром, поливают сливочным маслом и запекают. При подаче блюдо поливают сливочным маслом, посыпают укропом или зеленью петрушки. Гарнир подают отдельно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41339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74320"/>
            <a:ext cx="7170000" cy="49038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59632" y="1052736"/>
            <a:ext cx="3833576" cy="5134704"/>
          </a:xfrm>
        </p:spPr>
        <p:txBody>
          <a:bodyPr>
            <a:normAutofit fontScale="62500" lnSpcReduction="20000"/>
          </a:bodyPr>
          <a:lstStyle/>
          <a:p>
            <a:r>
              <a:rPr lang="ru-RU" sz="3200" b="1" dirty="0"/>
              <a:t>Котлеты натуральные, запеченные в соусе</a:t>
            </a:r>
            <a:r>
              <a:rPr lang="ru-RU" b="1" dirty="0"/>
              <a:t>. </a:t>
            </a:r>
            <a:endParaRPr lang="ru-RU" b="1" dirty="0" smtClean="0"/>
          </a:p>
          <a:p>
            <a:r>
              <a:rPr lang="ru-RU" dirty="0"/>
              <a:t>Полуфабрикаты натуральных котлет с косточкой (из баранины, козлятины, телятины) слегка отбивают, посыпают солью и перцем обжаривают. </a:t>
            </a:r>
            <a:br>
              <a:rPr lang="ru-RU" dirty="0"/>
            </a:br>
            <a:r>
              <a:rPr lang="ru-RU" dirty="0"/>
              <a:t>Затем их надрезают поперек в нескольких местах, в разрезы кладут вареные белые грибы или припущенные шампиньоны, нарезанные ломтиками.</a:t>
            </a:r>
            <a:br>
              <a:rPr lang="ru-RU" dirty="0"/>
            </a:br>
            <a:r>
              <a:rPr lang="ru-RU" dirty="0"/>
              <a:t>На порционную сковороду, смазанную жиром, подливают немного молочного соуса, кладут подготовленные котлеты, после чего заливают тем же соусом, посыпают тертым сыром, сбрызгивают маслом и запекают в жарочном шкафу. </a:t>
            </a:r>
            <a:br>
              <a:rPr lang="ru-RU" dirty="0"/>
            </a:br>
            <a:r>
              <a:rPr lang="ru-RU" dirty="0"/>
              <a:t>Подают в той же сковороде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pic>
        <p:nvPicPr>
          <p:cNvPr id="2050" name="Picture 2" descr="C:\Users\Александр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723452"/>
            <a:ext cx="2705100" cy="169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лександр\Desktop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1337" y="4005064"/>
            <a:ext cx="2659244" cy="1991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707634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-11290"/>
            <a:ext cx="7452320" cy="55997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43608" y="908720"/>
            <a:ext cx="3977592" cy="5472608"/>
          </a:xfrm>
        </p:spPr>
        <p:txBody>
          <a:bodyPr>
            <a:normAutofit fontScale="47500" lnSpcReduction="20000"/>
          </a:bodyPr>
          <a:lstStyle/>
          <a:p>
            <a:r>
              <a:rPr lang="ru-RU" sz="3600" b="1" dirty="0"/>
              <a:t>Солянка мясная сборная на сковороде</a:t>
            </a:r>
            <a:r>
              <a:rPr lang="ru-RU" sz="3600" dirty="0"/>
              <a:t> </a:t>
            </a:r>
            <a:endParaRPr lang="ru-RU" sz="3600" dirty="0" smtClean="0"/>
          </a:p>
          <a:p>
            <a:r>
              <a:rPr lang="ru-RU" sz="3300" dirty="0"/>
              <a:t>Мясные продукты, доведенные до состояния полной кулинарной готовности, зачищенные от несъедобных частей, шинкуют тонкими ломтиками, соединяют с солеными огурцами, каперсами и красным соусом, прогревают и кипятят 5 мин. На сковороду, смазанную жиром и посыпанную сухарями, выкладывают слой тушеной капусты (около 1 см), на него равномерно раскладывают мясной набор, который покрывают таким же слоем тушеной капусты. Поверхность выравнивают, посыпают сыром, сухарями, сбрызгивают маслом и запекают. При подаче солянку на сковороде оформляют маслинами, оливками, лимоном, маринованными фруктами, зеленью. Солянку на сковороде подают как блюдо и как горячую закуску.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92080" y="1052736"/>
            <a:ext cx="3657600" cy="4663440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pic>
        <p:nvPicPr>
          <p:cNvPr id="3074" name="Picture 2" descr="C:\Users\Александр\Desktop\imgr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9904" y="1844824"/>
            <a:ext cx="3654584" cy="2737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321756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74320"/>
            <a:ext cx="7097992" cy="34636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15616" y="1052736"/>
            <a:ext cx="3729608" cy="5184576"/>
          </a:xfrm>
        </p:spPr>
        <p:txBody>
          <a:bodyPr>
            <a:normAutofit fontScale="70000" lnSpcReduction="20000"/>
          </a:bodyPr>
          <a:lstStyle/>
          <a:p>
            <a:r>
              <a:rPr lang="ru-RU" sz="2900" b="1" dirty="0"/>
              <a:t>Запеканка картофельная с мясом</a:t>
            </a:r>
            <a:r>
              <a:rPr lang="ru-RU" sz="2900" b="1" dirty="0" smtClean="0"/>
              <a:t>.</a:t>
            </a:r>
          </a:p>
          <a:p>
            <a:r>
              <a:rPr lang="ru-RU" sz="2000" dirty="0"/>
              <a:t>На противень, смазанный жиром и посыпанный молотыми сухарями, кладут небольшой слой картофельной массы, затем - слой мясного фарша, а на него снова слой картофельной массы. Поверхность выравнивают, смазывают </a:t>
            </a:r>
            <a:r>
              <a:rPr lang="ru-RU" sz="2000" dirty="0" err="1"/>
              <a:t>льезоном</a:t>
            </a:r>
            <a:r>
              <a:rPr lang="ru-RU" sz="2000" dirty="0"/>
              <a:t> и запекают в жарочном шкафу.</a:t>
            </a:r>
          </a:p>
          <a:p>
            <a:r>
              <a:rPr lang="ru-RU" sz="2000" dirty="0"/>
              <a:t>При отпуске готовую запеканку нарезают на порционные куски и поливают растопленным маслом или соусом красным или томатным.</a:t>
            </a:r>
          </a:p>
          <a:p>
            <a:r>
              <a:rPr lang="ru-RU" sz="2000" dirty="0"/>
              <a:t>Приготовление фарша. Мякоть говядины нарезают, небольшими кусочками и обжаривают основным способом, затем кладут в глубокую посуду, добавляют немного воды и припускают до готовности. Мясо можно не обжаривать, а отваривать до готовности.</a:t>
            </a:r>
          </a:p>
          <a:p>
            <a:r>
              <a:rPr lang="ru-RU" sz="2000" dirty="0"/>
              <a:t>Готовое мясо пропускают через мясорубку, соединяют с </a:t>
            </a:r>
            <a:r>
              <a:rPr lang="ru-RU" sz="2000" dirty="0" err="1"/>
              <a:t>пассерованным</a:t>
            </a:r>
            <a:r>
              <a:rPr lang="ru-RU" sz="2000" dirty="0"/>
              <a:t> репчатым луком, солью, молотым перцем и хорошо перемешивают.</a:t>
            </a:r>
          </a:p>
          <a:p>
            <a:endParaRPr lang="ru-RU" sz="2000" dirty="0"/>
          </a:p>
          <a:p>
            <a:endParaRPr lang="ru-RU" sz="20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endParaRPr lang="ru-RU"/>
          </a:p>
        </p:txBody>
      </p:sp>
      <p:pic>
        <p:nvPicPr>
          <p:cNvPr id="6146" name="Picture 2" descr="C:\Users\Александр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7" y="1047750"/>
            <a:ext cx="3428504" cy="2281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Александр\Desktop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028" y="3695637"/>
            <a:ext cx="3004641" cy="206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8989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74320"/>
            <a:ext cx="7170000" cy="49038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59632" y="1124744"/>
            <a:ext cx="3833576" cy="5062696"/>
          </a:xfrm>
        </p:spPr>
        <p:txBody>
          <a:bodyPr>
            <a:normAutofit fontScale="85000" lnSpcReduction="10000"/>
          </a:bodyPr>
          <a:lstStyle/>
          <a:p>
            <a:r>
              <a:rPr lang="ru-RU" sz="2000" b="1" dirty="0"/>
              <a:t>Макаронник с мясом</a:t>
            </a:r>
            <a:r>
              <a:rPr lang="ru-RU" sz="2000" b="1" dirty="0" smtClean="0"/>
              <a:t>.</a:t>
            </a:r>
          </a:p>
          <a:p>
            <a:r>
              <a:rPr lang="ru-RU" sz="2000" dirty="0"/>
              <a:t>В отваренные макароны добавляют сырые яйца, соль и перемешивают.</a:t>
            </a:r>
          </a:p>
          <a:p>
            <a:r>
              <a:rPr lang="ru-RU" sz="2000" dirty="0"/>
              <a:t>На противень, смазанный жиром. и посыпанный молотыми сухарями, кладут небольшой слой отваренных макарон, затем слой мясного фарша, а сверху опять слой макарон. Поверхность выравнивают, сбрызгивают маслом и запекают в жарочном шкафу.</a:t>
            </a:r>
          </a:p>
          <a:p>
            <a:r>
              <a:rPr lang="ru-RU" sz="2000" dirty="0"/>
              <a:t>При отпуске готовый макаронник нарезают на порционные куски и поливают растопленным сливочным маслом.</a:t>
            </a:r>
          </a:p>
          <a:p>
            <a:r>
              <a:rPr lang="ru-RU" sz="2000" dirty="0"/>
              <a:t>Мясной фарш приготовляют так же, как для картофельной запеканки с мясом</a:t>
            </a:r>
            <a:endParaRPr lang="ru-RU" sz="2000" b="1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endParaRPr lang="ru-RU"/>
          </a:p>
        </p:txBody>
      </p:sp>
      <p:pic>
        <p:nvPicPr>
          <p:cNvPr id="4098" name="Picture 2" descr="C:\Users\Александр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3506" y="3645024"/>
            <a:ext cx="3477517" cy="2343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Александр\Desktop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3506" y="1052736"/>
            <a:ext cx="3415575" cy="2344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907542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74320"/>
            <a:ext cx="7170000" cy="6344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7624" y="1124744"/>
            <a:ext cx="3905584" cy="5062696"/>
          </a:xfrm>
        </p:spPr>
        <p:txBody>
          <a:bodyPr>
            <a:normAutofit fontScale="92500" lnSpcReduction="10000"/>
          </a:bodyPr>
          <a:lstStyle/>
          <a:p>
            <a:r>
              <a:rPr lang="ru-RU" sz="2000" b="1" dirty="0"/>
              <a:t>Голубцы с мясом</a:t>
            </a:r>
            <a:r>
              <a:rPr lang="ru-RU" sz="2000" b="1" dirty="0" smtClean="0"/>
              <a:t>.</a:t>
            </a:r>
          </a:p>
          <a:p>
            <a:r>
              <a:rPr lang="ru-RU" sz="2000" dirty="0"/>
              <a:t>В подготовленные листья белокочанной капусты (см. стр.8) завертывают приготовленный мясной фарш, придавая изделию форму валика. Подготовленные голубцы кладут на смазанный жиром глубокий противень и обжаривают с обеих сторон. Затем заливают соусом сметанным с томатом и тушат в жарочном шкафу 1-1,5 часа до готовности.</a:t>
            </a:r>
          </a:p>
          <a:p>
            <a:r>
              <a:rPr lang="ru-RU" sz="2000" dirty="0"/>
              <a:t>Подают голубцы на блюде по две штуки на порцию; при отпуске поливают соусом, в котором голубцы тушились.</a:t>
            </a:r>
          </a:p>
          <a:p>
            <a:endParaRPr lang="ru-RU" sz="2000" b="1" dirty="0" smtClean="0"/>
          </a:p>
          <a:p>
            <a:endParaRPr lang="ru-RU" sz="2000" b="1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ru-RU"/>
          </a:p>
        </p:txBody>
      </p:sp>
      <p:pic>
        <p:nvPicPr>
          <p:cNvPr id="5122" name="Picture 2" descr="C:\Users\Александр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942767"/>
            <a:ext cx="3433494" cy="2284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Александр\Desktop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7" y="1196752"/>
            <a:ext cx="3295725" cy="2569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1617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498080" cy="1143000"/>
          </a:xfrm>
        </p:spPr>
        <p:txBody>
          <a:bodyPr/>
          <a:lstStyle/>
          <a:p>
            <a:r>
              <a:rPr lang="ru-RU" dirty="0" smtClean="0"/>
              <a:t>Жарка мяса крупным куском: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43608" y="1268760"/>
            <a:ext cx="4049600" cy="5328592"/>
          </a:xfrm>
        </p:spPr>
        <p:txBody>
          <a:bodyPr>
            <a:normAutofit fontScale="77500" lnSpcReduction="20000"/>
          </a:bodyPr>
          <a:lstStyle/>
          <a:p>
            <a:pPr marL="82296" indent="0">
              <a:buNone/>
            </a:pPr>
            <a:r>
              <a:rPr lang="ru-RU" sz="3400" b="1" dirty="0" smtClean="0"/>
              <a:t>Ростбиф</a:t>
            </a:r>
          </a:p>
          <a:p>
            <a:r>
              <a:rPr lang="ru-RU" dirty="0"/>
              <a:t>Говядину (вырезка, толстый и тонкий края) крупным куском массой </a:t>
            </a:r>
            <a:r>
              <a:rPr lang="ru-RU" dirty="0" smtClean="0"/>
              <a:t>1-2 </a:t>
            </a:r>
            <a:r>
              <a:rPr lang="ru-RU" dirty="0"/>
              <a:t>кг зачищают, натирают солью и перцем, кладут на противень, разогретый с </a:t>
            </a:r>
            <a:r>
              <a:rPr lang="ru-RU" dirty="0" smtClean="0"/>
              <a:t>жиром, </a:t>
            </a:r>
            <a:r>
              <a:rPr lang="ru-RU" dirty="0"/>
              <a:t>обжаривают на сильном огне до образования поджаристой корочки, затем ставят в жарочный шкаф и продолжают жарить при температуре 160--170</a:t>
            </a:r>
            <a:r>
              <a:rPr lang="ru-RU" baseline="30000" dirty="0"/>
              <a:t>о</a:t>
            </a:r>
            <a:r>
              <a:rPr lang="ru-RU" dirty="0"/>
              <a:t>. Во время жарки мясо периодически переворачивают и поливают выделившимся соком и жиром.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276872"/>
            <a:ext cx="3995936" cy="265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6595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5856"/>
            <a:ext cx="7498080" cy="1080120"/>
          </a:xfrm>
        </p:spPr>
        <p:txBody>
          <a:bodyPr/>
          <a:lstStyle/>
          <a:p>
            <a:r>
              <a:rPr lang="ru-RU" dirty="0"/>
              <a:t>Жарка мяса крупным куском: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43608" y="1268760"/>
            <a:ext cx="4049600" cy="5184576"/>
          </a:xfrm>
        </p:spPr>
        <p:txBody>
          <a:bodyPr>
            <a:normAutofit fontScale="85000" lnSpcReduction="10000"/>
          </a:bodyPr>
          <a:lstStyle/>
          <a:p>
            <a:pPr marL="82296" indent="0">
              <a:buNone/>
            </a:pPr>
            <a:r>
              <a:rPr lang="ru-RU" b="1" dirty="0"/>
              <a:t>Баранина или </a:t>
            </a:r>
            <a:r>
              <a:rPr lang="ru-RU" b="1" dirty="0" smtClean="0"/>
              <a:t>козлятина жареная.</a:t>
            </a:r>
          </a:p>
          <a:p>
            <a:pPr marL="82296" indent="0">
              <a:buNone/>
            </a:pPr>
            <a:r>
              <a:rPr lang="ru-RU" dirty="0"/>
              <a:t>Подготовленные крупные куски (окорок, корейка) натирают солью и перцем, можно предварительно шпиговать морковью, петрушкой и чесноком, укладывают па противень, поливают жиром, обжаривают на плите до образования поджаристой корочки и дожаривают в жарочном шкафу.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5977" y="980728"/>
            <a:ext cx="3029111" cy="2016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317" y="2875201"/>
            <a:ext cx="2915816" cy="218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4" y="4869160"/>
            <a:ext cx="2582863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0955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Блюда из жаренного мяса: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91226" y="1268760"/>
            <a:ext cx="4121608" cy="5328592"/>
          </a:xfrm>
        </p:spPr>
        <p:txBody>
          <a:bodyPr>
            <a:normAutofit fontScale="77500" lnSpcReduction="20000"/>
          </a:bodyPr>
          <a:lstStyle/>
          <a:p>
            <a:pPr marL="82296" indent="0">
              <a:buNone/>
            </a:pPr>
            <a:r>
              <a:rPr lang="ru-RU" b="1" dirty="0"/>
              <a:t>Свинина </a:t>
            </a:r>
            <a:r>
              <a:rPr lang="ru-RU" b="1" dirty="0" smtClean="0"/>
              <a:t>жареная.</a:t>
            </a:r>
          </a:p>
          <a:p>
            <a:pPr marL="82296" indent="0">
              <a:buNone/>
            </a:pPr>
            <a:r>
              <a:rPr lang="ru-RU" dirty="0"/>
              <a:t>Используют для жарки крупными кусками окорок, корейку, лопатку. Свиной окорок в коже перед жаркой опускают в кипящую воду на 10 мин, для того чтобы кожа стала мягче. Подготовленные куски мяса натирают солью и перцем, укладывают на противень так, чтобы между ними были промежутки, поливают бульоном или горячей водой и ставят в жарочный шкаф с температурой 220--250°С</a:t>
            </a:r>
            <a:r>
              <a:rPr lang="ru-RU" dirty="0" smtClean="0"/>
              <a:t>.</a:t>
            </a:r>
            <a:r>
              <a:rPr lang="ru-RU" dirty="0"/>
              <a:t> Во время жарки периодически поливают выделившимся из него соком и жиром.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1497" y="2203051"/>
            <a:ext cx="4002503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91116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341438"/>
            <a:ext cx="2604069" cy="1944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435311"/>
            <a:ext cx="2981527" cy="185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5438" y="1435312"/>
            <a:ext cx="2468562" cy="185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627057"/>
            <a:ext cx="3312368" cy="2483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627057"/>
            <a:ext cx="3624401" cy="2412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24601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Блюда из жаренного мяса: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43608" y="1340768"/>
            <a:ext cx="4049600" cy="5328592"/>
          </a:xfrm>
        </p:spPr>
        <p:txBody>
          <a:bodyPr>
            <a:normAutofit fontScale="77500" lnSpcReduction="20000"/>
          </a:bodyPr>
          <a:lstStyle/>
          <a:p>
            <a:pPr marL="82296" indent="0">
              <a:buNone/>
            </a:pPr>
            <a:r>
              <a:rPr lang="ru-RU" b="1" dirty="0"/>
              <a:t>Грудинка фаршированная</a:t>
            </a:r>
            <a:r>
              <a:rPr lang="ru-RU" dirty="0"/>
              <a:t>. </a:t>
            </a:r>
            <a:endParaRPr lang="ru-RU" dirty="0" smtClean="0"/>
          </a:p>
          <a:p>
            <a:pPr marL="82296" indent="0">
              <a:buNone/>
            </a:pPr>
            <a:r>
              <a:rPr lang="ru-RU" dirty="0"/>
              <a:t>Подготовленную с фаршем баранью или телячью грудинку посыпают солью и перцем, укладывают на противень реберными костями вниз, поливают жиром и ставят в жарочный шкаф. Жарят вначале при температуре 200--250°С до образования поджаристой корочки, а затем дожаривают при температуре 160°С. Во время жарки мясо поливают соком и жиром. Готовую грудинку нарезают на порции и при отпуске поливают мясным соком.</a:t>
            </a:r>
          </a:p>
          <a:p>
            <a:pPr marL="82296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013969"/>
            <a:ext cx="2977257" cy="1889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874690"/>
            <a:ext cx="2808312" cy="1869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7" y="4741360"/>
            <a:ext cx="2764557" cy="1840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20372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247</TotalTime>
  <Words>2913</Words>
  <Application>Microsoft Office PowerPoint</Application>
  <PresentationFormat>Экран (4:3)</PresentationFormat>
  <Paragraphs>129</Paragraphs>
  <Slides>48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48</vt:i4>
      </vt:variant>
    </vt:vector>
  </HeadingPairs>
  <TitlesOfParts>
    <vt:vector size="49" baseType="lpstr">
      <vt:lpstr>Солнцестояние</vt:lpstr>
      <vt:lpstr>           Блюда из мяса </vt:lpstr>
      <vt:lpstr>Содержание:</vt:lpstr>
      <vt:lpstr>Блюда из отварного мяса: </vt:lpstr>
      <vt:lpstr>Блюда из жаренного мяса: </vt:lpstr>
      <vt:lpstr>Жарка мяса крупным куском:</vt:lpstr>
      <vt:lpstr>Жарка мяса крупным куском:</vt:lpstr>
      <vt:lpstr>Блюда из жаренного мяса: </vt:lpstr>
      <vt:lpstr>Презентация PowerPoint</vt:lpstr>
      <vt:lpstr>Блюда из жаренного мяса: </vt:lpstr>
      <vt:lpstr>Жарка мяса натуральными порционными кусками: </vt:lpstr>
      <vt:lpstr>Презентация PowerPoint</vt:lpstr>
      <vt:lpstr>Определение степени прожаренности мяса: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Жарка мяса панированными кусками:</vt:lpstr>
      <vt:lpstr>Презентация PowerPoint</vt:lpstr>
      <vt:lpstr>Презентация PowerPoint</vt:lpstr>
      <vt:lpstr>Жарка мяса мелкими кусками:</vt:lpstr>
      <vt:lpstr>Презентация PowerPoint</vt:lpstr>
      <vt:lpstr>Презентация PowerPoint</vt:lpstr>
      <vt:lpstr>Блюда из тушенного мяса:</vt:lpstr>
      <vt:lpstr>Блюда из тушенного мяса: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Блюда из запеченного мяса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Блюда из мяса</dc:title>
  <dc:creator>Александр</dc:creator>
  <cp:lastModifiedBy>Александр</cp:lastModifiedBy>
  <cp:revision>27</cp:revision>
  <dcterms:created xsi:type="dcterms:W3CDTF">2017-03-13T12:48:31Z</dcterms:created>
  <dcterms:modified xsi:type="dcterms:W3CDTF">2017-03-16T17:20:18Z</dcterms:modified>
</cp:coreProperties>
</file>