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86" r:id="rId3"/>
    <p:sldId id="261" r:id="rId4"/>
    <p:sldId id="287" r:id="rId5"/>
    <p:sldId id="262" r:id="rId6"/>
    <p:sldId id="263" r:id="rId7"/>
    <p:sldId id="264" r:id="rId8"/>
    <p:sldId id="265" r:id="rId9"/>
    <p:sldId id="266" r:id="rId10"/>
    <p:sldId id="267" r:id="rId11"/>
    <p:sldId id="282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D233F6-202A-42C3-B6A5-7579CE932EF8}" type="datetimeFigureOut">
              <a:rPr lang="ru-RU" smtClean="0"/>
              <a:pPr/>
              <a:t>06.02.2023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047AC-2703-419F-B078-FD16EF160397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D233F6-202A-42C3-B6A5-7579CE932EF8}" type="datetimeFigureOut">
              <a:rPr lang="ru-RU" smtClean="0"/>
              <a:pPr/>
              <a:t>06.02.2023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047AC-2703-419F-B078-FD16EF160397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D233F6-202A-42C3-B6A5-7579CE932EF8}" type="datetimeFigureOut">
              <a:rPr lang="ru-RU" smtClean="0"/>
              <a:pPr/>
              <a:t>06.02.2023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047AC-2703-419F-B078-FD16EF160397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D233F6-202A-42C3-B6A5-7579CE932EF8}" type="datetimeFigureOut">
              <a:rPr lang="ru-RU" smtClean="0"/>
              <a:pPr/>
              <a:t>06.02.2023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047AC-2703-419F-B078-FD16EF160397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D233F6-202A-42C3-B6A5-7579CE932EF8}" type="datetimeFigureOut">
              <a:rPr lang="ru-RU" smtClean="0"/>
              <a:pPr/>
              <a:t>06.02.2023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047AC-2703-419F-B078-FD16EF160397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D233F6-202A-42C3-B6A5-7579CE932EF8}" type="datetimeFigureOut">
              <a:rPr lang="ru-RU" smtClean="0"/>
              <a:pPr/>
              <a:t>06.02.2023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047AC-2703-419F-B078-FD16EF160397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D233F6-202A-42C3-B6A5-7579CE932EF8}" type="datetimeFigureOut">
              <a:rPr lang="ru-RU" smtClean="0"/>
              <a:pPr/>
              <a:t>06.02.2023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047AC-2703-419F-B078-FD16EF160397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D233F6-202A-42C3-B6A5-7579CE932EF8}" type="datetimeFigureOut">
              <a:rPr lang="ru-RU" smtClean="0"/>
              <a:pPr/>
              <a:t>06.02.2023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047AC-2703-419F-B078-FD16EF160397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D233F6-202A-42C3-B6A5-7579CE932EF8}" type="datetimeFigureOut">
              <a:rPr lang="ru-RU" smtClean="0"/>
              <a:pPr/>
              <a:t>06.02.2023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047AC-2703-419F-B078-FD16EF160397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D233F6-202A-42C3-B6A5-7579CE932EF8}" type="datetimeFigureOut">
              <a:rPr lang="ru-RU" smtClean="0"/>
              <a:pPr/>
              <a:t>06.02.2023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047AC-2703-419F-B078-FD16EF160397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D233F6-202A-42C3-B6A5-7579CE932EF8}" type="datetimeFigureOut">
              <a:rPr lang="ru-RU" smtClean="0"/>
              <a:pPr/>
              <a:t>06.02.2023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047AC-2703-419F-B078-FD16EF160397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D233F6-202A-42C3-B6A5-7579CE932EF8}" type="datetimeFigureOut">
              <a:rPr lang="ru-RU" smtClean="0"/>
              <a:pPr/>
              <a:t>06.02.2023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D047AC-2703-419F-B078-FD16EF160397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F:\шаблоны презентаций\697795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823" y="566"/>
            <a:ext cx="9144000" cy="6858001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357158" y="1857364"/>
            <a:ext cx="828680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</a:rPr>
              <a:t>Муниципальное бюджетное дошкольное образовательное учреждение « Детский сад  </a:t>
            </a:r>
          </a:p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</a:rPr>
              <a:t>№ 27 «Светлячок» </a:t>
            </a:r>
            <a:endParaRPr lang="ru-RU" sz="2400" b="1" dirty="0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14348" y="5643578"/>
            <a:ext cx="52864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</a:rPr>
              <a:t>Подготовила:  воспитатель </a:t>
            </a:r>
            <a:r>
              <a:rPr lang="ru-RU" b="1" dirty="0" err="1" smtClean="0">
                <a:solidFill>
                  <a:srgbClr val="FF0000"/>
                </a:solidFill>
                <a:latin typeface="Times New Roman" pitchFamily="18" charset="0"/>
              </a:rPr>
              <a:t>Привидинюк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</a:rPr>
              <a:t> О. М. </a:t>
            </a:r>
          </a:p>
          <a:p>
            <a:endParaRPr lang="ru-RU" b="1" dirty="0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57157" y="2967335"/>
            <a:ext cx="8501123" cy="276998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8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/>
                </a:solidFill>
                <a:effectLst/>
                <a:latin typeface="Times New Roman" pitchFamily="18" charset="0"/>
              </a:rPr>
              <a:t>«</a:t>
            </a:r>
            <a:r>
              <a:rPr lang="ru-RU" sz="5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/>
                </a:solidFill>
                <a:latin typeface="Times New Roman" pitchFamily="18" charset="0"/>
              </a:rPr>
              <a:t>Домашний образовательный комплекс( </a:t>
            </a:r>
            <a:r>
              <a:rPr lang="ru-RU" sz="58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/>
                </a:solidFill>
                <a:latin typeface="Times New Roman" pitchFamily="18" charset="0"/>
              </a:rPr>
              <a:t>ДомОК</a:t>
            </a:r>
            <a:r>
              <a:rPr lang="ru-RU" sz="5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/>
                </a:solidFill>
                <a:latin typeface="Times New Roman" pitchFamily="18" charset="0"/>
              </a:rPr>
              <a:t>)</a:t>
            </a:r>
            <a:r>
              <a:rPr lang="ru-RU" sz="58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/>
                </a:solidFill>
                <a:effectLst/>
                <a:latin typeface="Times New Roman" pitchFamily="18" charset="0"/>
              </a:rPr>
              <a:t>»</a:t>
            </a:r>
            <a:endParaRPr lang="ru-RU" sz="58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tx2"/>
              </a:soli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F:\шаблоны презентаций\697795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354" y="29166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928662" y="1928802"/>
            <a:ext cx="728667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3200" b="1" dirty="0" smtClean="0">
              <a:solidFill>
                <a:srgbClr val="FF0000"/>
              </a:solidFill>
              <a:latin typeface="Times New Roman" pitchFamily="18" charset="0"/>
            </a:endParaRPr>
          </a:p>
          <a:p>
            <a:pPr algn="ctr"/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4" name="Rectangle 3"/>
          <p:cNvSpPr txBox="1">
            <a:spLocks noRot="1" noChangeArrowheads="1"/>
          </p:cNvSpPr>
          <p:nvPr/>
        </p:nvSpPr>
        <p:spPr>
          <a:xfrm>
            <a:off x="357158" y="2500306"/>
            <a:ext cx="8488392" cy="3786214"/>
          </a:xfrm>
          <a:prstGeom prst="rect">
            <a:avLst/>
          </a:prstGeom>
        </p:spPr>
        <p:txBody>
          <a:bodyPr/>
          <a:lstStyle/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1"/>
              </a:buClr>
              <a:buSzTx/>
              <a:tabLst/>
              <a:defRPr/>
            </a:pPr>
            <a:endParaRPr kumimoji="0" lang="ru-RU" sz="2800" b="1" i="0" u="none" strike="noStrike" kern="1200" cap="none" spc="0" normalizeH="0" baseline="0" noProof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2333210"/>
            <a:ext cx="3096344" cy="41284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779912" y="2551837"/>
            <a:ext cx="4176464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Для того чтобы совместная деятельность родителей и детей была результативной и плодотворной необходимо проводить консультации </a:t>
            </a:r>
            <a:r>
              <a:rPr lang="ru-RU" sz="20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, беседы, мастер-классы, </a:t>
            </a:r>
            <a:r>
              <a:rPr lang="ru-RU" sz="2000" b="1" dirty="0" err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вебинары</a:t>
            </a:r>
            <a:r>
              <a:rPr lang="ru-RU" sz="20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, день открытых дверей. </a:t>
            </a:r>
            <a:r>
              <a:rPr lang="ru-RU" sz="20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20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сновная </a:t>
            </a:r>
            <a:r>
              <a:rPr lang="ru-RU" sz="20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цель которых - своевременно оказывать </a:t>
            </a:r>
            <a:r>
              <a:rPr lang="ru-RU" sz="20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помощь родителям по вопросам  </a:t>
            </a:r>
            <a:r>
              <a:rPr lang="ru-RU" sz="20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художественно- эстетического развития детей.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F:\шаблоны презентаций\697795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487072" y="2967335"/>
            <a:ext cx="8169865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600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/>
                </a:solidFill>
                <a:effectLst/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6600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tx2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F:\шаблоны презентаций\697795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500034" y="2000240"/>
            <a:ext cx="8215370" cy="33547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Сотрудничество педагогов с родителями, включение их в образовательный процесс </a:t>
            </a:r>
            <a: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проводится </a:t>
            </a:r>
            <a: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в целях развития изобразительного творчества детей</a:t>
            </a:r>
            <a:endParaRPr lang="ru-RU" sz="3600" b="1" cap="none" spc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tx2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b="1" i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cs typeface="Times New Roman" pitchFamily="18" charset="0"/>
              </a:rPr>
              <a:t>                                                                                  </a:t>
            </a:r>
            <a:endParaRPr lang="ru-RU" sz="32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F:\шаблоны презентаций\697795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6594"/>
            <a:ext cx="9144000" cy="6858000"/>
          </a:xfrm>
          <a:prstGeom prst="rect">
            <a:avLst/>
          </a:prstGeom>
          <a:noFill/>
        </p:spPr>
      </p:pic>
      <p:sp>
        <p:nvSpPr>
          <p:cNvPr id="4" name="Rectangle 6"/>
          <p:cNvSpPr txBox="1">
            <a:spLocks noRot="1" noChangeArrowheads="1"/>
          </p:cNvSpPr>
          <p:nvPr/>
        </p:nvSpPr>
        <p:spPr>
          <a:xfrm>
            <a:off x="4716463" y="2643181"/>
            <a:ext cx="4038600" cy="3582993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sz="3600" b="1" i="1" u="none" strike="noStrike" kern="1200" cap="none" spc="0" normalizeH="0" baseline="0" noProof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043608" y="2852935"/>
            <a:ext cx="720080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Домашний образовательный комплекс «</a:t>
            </a:r>
            <a:r>
              <a:rPr lang="ru-RU" sz="2800" b="1" dirty="0" err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ДомОК</a:t>
            </a:r>
            <a:r>
              <a:rPr lang="ru-RU" sz="24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r>
              <a:rPr lang="ru-RU" sz="20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Совместное </a:t>
            </a:r>
            <a:r>
              <a:rPr lang="ru-RU" sz="20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с родителями посещение музея (выставки).</a:t>
            </a:r>
          </a:p>
          <a:p>
            <a:r>
              <a:rPr lang="ru-RU" sz="20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Совместное с родителями рассматривание альбома по искусству.</a:t>
            </a:r>
          </a:p>
          <a:p>
            <a:r>
              <a:rPr lang="ru-RU" sz="20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Совместная с родителями работа в тетрадях и папках творческого развития.</a:t>
            </a:r>
          </a:p>
          <a:p>
            <a:r>
              <a:rPr lang="ru-RU" sz="20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Совместное с родителями выполнение упражнений и заготовок для работ.</a:t>
            </a:r>
          </a:p>
          <a:p>
            <a:r>
              <a:rPr lang="ru-RU" sz="20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Совместные творческие тренинги.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-11845823" y="3356992"/>
            <a:ext cx="5040559" cy="2502223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Домашний образовательный комплекс «</a:t>
            </a:r>
            <a:r>
              <a:rPr lang="ru-RU" sz="5400" b="1" cap="none" spc="0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ДомОК</a:t>
            </a:r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»</a:t>
            </a:r>
          </a:p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Совместное </a:t>
            </a:r>
            <a:r>
              <a:rPr lang="ru-RU" sz="5400" b="1" cap="none" spc="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с родителями посещение музея (выставки).</a:t>
            </a:r>
          </a:p>
          <a:p>
            <a:pPr algn="ctr"/>
            <a:r>
              <a:rPr lang="ru-RU" sz="5400" b="1" cap="none" spc="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Совместное с родителями рассматривание альбома по искусству.</a:t>
            </a:r>
          </a:p>
          <a:p>
            <a:pPr algn="ctr"/>
            <a:r>
              <a:rPr lang="ru-RU" sz="5400" b="1" cap="none" spc="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Совместная с родителями работа в тетрадях и папках творческого развития.</a:t>
            </a:r>
          </a:p>
          <a:p>
            <a:pPr algn="ctr"/>
            <a:r>
              <a:rPr lang="ru-RU" sz="5400" b="1" cap="none" spc="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Совместное с родителями выполнение упражнений и заготовок для работ.</a:t>
            </a:r>
          </a:p>
          <a:p>
            <a:pPr algn="ctr"/>
            <a:r>
              <a:rPr lang="ru-RU" sz="5400" b="1" cap="none" spc="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Совместные творческие тренинги.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:\шаблоны презентаций\697795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215451" cy="6911589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971600" y="1928803"/>
            <a:ext cx="5832648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b="1" cap="none" spc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tx2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" name="Picture 2" descr="C:\Users\Gold\Desktop\2-783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2420887"/>
            <a:ext cx="2775576" cy="41581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23528" y="1928803"/>
            <a:ext cx="4032448" cy="4308509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half" idx="2"/>
          </p:nvPr>
        </p:nvSpPr>
        <p:spPr>
          <a:xfrm>
            <a:off x="4607725" y="1928804"/>
            <a:ext cx="4079075" cy="4197360"/>
          </a:xfrm>
        </p:spPr>
        <p:txBody>
          <a:bodyPr>
            <a:normAutofit/>
          </a:bodyPr>
          <a:lstStyle/>
          <a:p>
            <a:r>
              <a:rPr lang="ru-RU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Экспериментирование  выступает основой для детского изобразительного творчества и играет ведущую роль в овладении системой художественных эталонов.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F:\шаблоны презентаций\697795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Rectangle 3"/>
          <p:cNvSpPr txBox="1">
            <a:spLocks noRot="1" noChangeArrowheads="1"/>
          </p:cNvSpPr>
          <p:nvPr/>
        </p:nvSpPr>
        <p:spPr>
          <a:xfrm>
            <a:off x="571472" y="3143248"/>
            <a:ext cx="6929486" cy="2952752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1"/>
              </a:buClr>
              <a:buSzTx/>
              <a:buFont typeface="Arial" pitchFamily="34" charset="0"/>
              <a:buChar char="•"/>
              <a:tabLst/>
              <a:defRPr/>
            </a:pPr>
            <a:endParaRPr kumimoji="0" lang="ru-RU" sz="2800" b="1" i="0" u="none" strike="noStrike" kern="1200" cap="none" spc="0" normalizeH="0" baseline="0" noProof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  <p:pic>
        <p:nvPicPr>
          <p:cNvPr id="5" name="Picture 2" descr="C:\Users\1\Desktop\image-0-02-04-6d53a7f29613a575267f3a990bb1b7f9adaf698dffd1fef1ea338adf0b32a8bf-V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2620452"/>
            <a:ext cx="4858794" cy="3644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5436096" y="2413339"/>
            <a:ext cx="2880320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Наблюдение </a:t>
            </a:r>
            <a:r>
              <a:rPr lang="ru-RU" sz="20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лежит в основе всех видов детского изобразительного творчества и служит базой для овладения художественными эталонами. В процессе наблюдения дети активно изучают предметы, объекты и явления окружающей действительности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F:\шаблоны презентаций\697795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Rectangle 3"/>
          <p:cNvSpPr txBox="1">
            <a:spLocks noRot="1" noChangeArrowheads="1"/>
          </p:cNvSpPr>
          <p:nvPr/>
        </p:nvSpPr>
        <p:spPr>
          <a:xfrm>
            <a:off x="428596" y="2643182"/>
            <a:ext cx="8215370" cy="3452818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1"/>
              </a:buClr>
              <a:buSzTx/>
              <a:buFont typeface="Arial" pitchFamily="34" charset="0"/>
              <a:buChar char="•"/>
              <a:tabLst/>
              <a:defRPr/>
            </a:pPr>
            <a:endParaRPr kumimoji="0" lang="ru-RU" sz="2800" b="1" i="0" u="none" strike="noStrike" kern="1200" cap="none" spc="0" normalizeH="0" baseline="0" noProof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  <p:pic>
        <p:nvPicPr>
          <p:cNvPr id="3074" name="Picture 2" descr="C:\Users\1\Desktop\image-0-02-04-2f99c8badc0c816cb77dd9c329a2306909aeacff4d5f55af8a758fb345b901e6-V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9510" y="2996951"/>
            <a:ext cx="5017296" cy="31141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5364088" y="1997839"/>
            <a:ext cx="3456384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u="heavy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u="heavy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Экскурсии</a:t>
            </a:r>
            <a:r>
              <a:rPr lang="ru-RU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. Условно они делятся на два вида: Реальные - в музеи, к памятникам архитектуры и т.д. Но, есть одна проблема- детей может подавить обстановка музея, и тогда восприятие произведений искусства будет искажённым. Второй вид: Виртуальные – благодаря им процесс ознакомления с произведениями искусства становится эмоционально насыщенным и познавательно значимым.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F:\шаблоны презентаций\697795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Rectangle 3"/>
          <p:cNvSpPr txBox="1">
            <a:spLocks noRot="1" noChangeArrowheads="1"/>
          </p:cNvSpPr>
          <p:nvPr/>
        </p:nvSpPr>
        <p:spPr>
          <a:xfrm>
            <a:off x="838200" y="3071810"/>
            <a:ext cx="8007350" cy="3024190"/>
          </a:xfrm>
          <a:prstGeom prst="rect">
            <a:avLst/>
          </a:prstGeom>
        </p:spPr>
        <p:txBody>
          <a:bodyPr/>
          <a:lstStyle/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1"/>
              </a:buClr>
              <a:buSzTx/>
              <a:tabLst/>
              <a:defRPr/>
            </a:pPr>
            <a:endParaRPr kumimoji="0" lang="ru-RU" sz="2800" b="1" i="0" u="none" strike="noStrike" kern="1200" cap="none" spc="0" normalizeH="0" baseline="0" noProof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4098" name="Picture 2" descr="C:\Users\1\Desktop\image-0-02-05-dfd80091ffca174532455e58ee515c26ea834a5368191588a09b67f879cac043-V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2050" y="2348880"/>
            <a:ext cx="3054974" cy="40732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923928" y="2413338"/>
            <a:ext cx="4680520" cy="26161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Дома совместно с родителями дети могут составлять определённую композицию из </a:t>
            </a:r>
            <a:r>
              <a:rPr lang="ru-RU" sz="2000" b="1" u="heavy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Элементов конструктора</a:t>
            </a:r>
            <a:r>
              <a:rPr lang="ru-RU" sz="20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. Это способствует умению планировать свою работу. Сначала дети опираются на схемы и эскизы, а далее пытаются удержать мысленно каждый из этапов</a:t>
            </a:r>
            <a:r>
              <a:rPr lang="ru-RU" sz="24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F:\шаблоны презентаций\697795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1513" y="41741"/>
            <a:ext cx="9144000" cy="6858000"/>
          </a:xfrm>
          <a:prstGeom prst="rect">
            <a:avLst/>
          </a:prstGeom>
          <a:noFill/>
        </p:spPr>
      </p:pic>
      <p:sp>
        <p:nvSpPr>
          <p:cNvPr id="4" name="Rectangle 3"/>
          <p:cNvSpPr txBox="1">
            <a:spLocks noRot="1" noChangeArrowheads="1"/>
          </p:cNvSpPr>
          <p:nvPr/>
        </p:nvSpPr>
        <p:spPr>
          <a:xfrm>
            <a:off x="428596" y="2714620"/>
            <a:ext cx="8416954" cy="3381380"/>
          </a:xfrm>
          <a:prstGeom prst="rect">
            <a:avLst/>
          </a:prstGeom>
        </p:spPr>
        <p:txBody>
          <a:bodyPr/>
          <a:lstStyle/>
          <a:p>
            <a:pPr marL="609600" marR="0" lvl="0" indent="-6096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endParaRPr kumimoji="0" lang="ru-RU" sz="3200" b="1" i="0" u="sng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5148064" y="2690336"/>
            <a:ext cx="369748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Результаты совместной деятельности детей и </a:t>
            </a:r>
            <a:r>
              <a:rPr lang="ru-RU" sz="24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родителей складываются </a:t>
            </a:r>
            <a:r>
              <a:rPr lang="ru-RU" sz="24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в индивидуальные </a:t>
            </a:r>
            <a:r>
              <a:rPr lang="ru-RU" sz="2400" b="1" u="heavy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«Папки творческого развития».</a:t>
            </a:r>
            <a:endParaRPr lang="ru-RU" sz="24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8" name="Picture 4" descr="C:\Users\1\Desktop\IMG_20171017_144845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2714620"/>
            <a:ext cx="4768882" cy="35766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F:\шаблоны презентаций\697795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4656" y="0"/>
            <a:ext cx="9144000" cy="6858000"/>
          </a:xfrm>
          <a:prstGeom prst="rect">
            <a:avLst/>
          </a:prstGeom>
          <a:noFill/>
        </p:spPr>
      </p:pic>
      <p:sp>
        <p:nvSpPr>
          <p:cNvPr id="4" name="Rectangle 3"/>
          <p:cNvSpPr txBox="1">
            <a:spLocks noRot="1" noChangeArrowheads="1"/>
          </p:cNvSpPr>
          <p:nvPr/>
        </p:nvSpPr>
        <p:spPr>
          <a:xfrm>
            <a:off x="285720" y="2357430"/>
            <a:ext cx="8332818" cy="4000528"/>
          </a:xfrm>
          <a:prstGeom prst="rect">
            <a:avLst/>
          </a:prstGeom>
        </p:spPr>
        <p:txBody>
          <a:bodyPr/>
          <a:lstStyle/>
          <a:p>
            <a:pPr marL="342900" marR="0" lvl="0" indent="-342900" algn="ctr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endParaRPr kumimoji="0" lang="ru-RU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  <p:pic>
        <p:nvPicPr>
          <p:cNvPr id="5122" name="Picture 2" descr="C:\Users\1\Desktop\IMG_20171012_090652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2811652"/>
            <a:ext cx="2376264" cy="35565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Users\1\Desktop\IMG_20171012_091605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5086184" y="-3051720"/>
            <a:ext cx="11233248" cy="149776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C:\Users\1\Desktop\IMG_20171012_091605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12160" y="2898257"/>
            <a:ext cx="2594774" cy="34596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771800" y="3573015"/>
            <a:ext cx="324036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В детском саду в свободное время дети рассказывают и показывают то, что они делали дома совместно с родителями.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290</TotalTime>
  <Words>362</Words>
  <Application>Microsoft Office PowerPoint</Application>
  <PresentationFormat>Экран (4:3)</PresentationFormat>
  <Paragraphs>27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6" baseType="lpstr">
      <vt:lpstr>Arial</vt:lpstr>
      <vt:lpstr>Calibri</vt:lpstr>
      <vt:lpstr>Times New Roman</vt:lpstr>
      <vt:lpstr>Wingdings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</dc:title>
  <dc:subject>использование нетрадиционных техник в рисовании</dc:subject>
  <dc:creator>М.А.Сергеева</dc:creator>
  <cp:lastModifiedBy>Пользователь</cp:lastModifiedBy>
  <cp:revision>31</cp:revision>
  <dcterms:created xsi:type="dcterms:W3CDTF">2013-10-24T08:31:11Z</dcterms:created>
  <dcterms:modified xsi:type="dcterms:W3CDTF">2023-02-06T06:38:01Z</dcterms:modified>
</cp:coreProperties>
</file>