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0816" y="2276872"/>
            <a:ext cx="8568952" cy="15881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Повышение читательской грамотности дошкольников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8592" y="5517232"/>
            <a:ext cx="7772400" cy="11997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>
          <a:xfrm>
            <a:off x="899592" y="404664"/>
            <a:ext cx="7391400" cy="762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tabLst>
                <a:tab pos="3514725" algn="l"/>
              </a:tabLst>
            </a:pPr>
            <a:r>
              <a:rPr lang="ru-RU" altLang="ru-RU" sz="1200" b="1" dirty="0" smtClean="0">
                <a:solidFill>
                  <a:srgbClr val="000000"/>
                </a:solidFill>
                <a:latin typeface="Arial" charset="0"/>
                <a:cs typeface="Calibri" pitchFamily="34" charset="0"/>
              </a:rPr>
              <a:t>МУНИЦИПАЛЬНОЕ АВТОНОМНОЕ ДОШКОЛЬНОЕ ОБРАЗОВАТЕЛЬНОЕ УЧРЕЖДЕНИЕ                              </a:t>
            </a:r>
            <a:endParaRPr lang="ru-RU" altLang="ru-RU" sz="1200" dirty="0" smtClean="0">
              <a:latin typeface="Arial" charset="0"/>
            </a:endParaRPr>
          </a:p>
          <a:p>
            <a:pPr algn="ctr">
              <a:spcBef>
                <a:spcPct val="0"/>
              </a:spcBef>
              <a:tabLst>
                <a:tab pos="3514725" algn="l"/>
              </a:tabLst>
            </a:pPr>
            <a:r>
              <a:rPr lang="ru-RU" altLang="ru-RU" sz="1200" b="1" dirty="0" smtClean="0">
                <a:solidFill>
                  <a:srgbClr val="000000"/>
                </a:solidFill>
                <a:latin typeface="Arial" charset="0"/>
                <a:cs typeface="Calibri" pitchFamily="34" charset="0"/>
              </a:rPr>
              <a:t>«ДЕТСКИЙ САД КОМБИНИРОВАННОГО ВИДА № 3 «ЖУРАВУШКА</a:t>
            </a:r>
            <a:r>
              <a:rPr lang="ru-RU" altLang="ru-RU" sz="1200" dirty="0" smtClean="0">
                <a:solidFill>
                  <a:srgbClr val="000000"/>
                </a:solidFill>
                <a:latin typeface="Arial" charset="0"/>
                <a:cs typeface="Calibri" pitchFamily="34" charset="0"/>
              </a:rPr>
              <a:t>»</a:t>
            </a:r>
            <a:endParaRPr lang="ru-RU" altLang="ru-RU" sz="1200" dirty="0" smtClean="0">
              <a:latin typeface="Arial" charset="0"/>
            </a:endParaRPr>
          </a:p>
          <a:p>
            <a:pPr algn="ctr">
              <a:tabLst>
                <a:tab pos="3514725" algn="l"/>
              </a:tabLst>
            </a:pP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785664"/>
            <a:ext cx="1279225" cy="11526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19640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183880" cy="4187952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функциональная грамотность</a:t>
            </a:r>
            <a:r>
              <a:rPr lang="ru-RU" dirty="0"/>
              <a:t> – это способность человека использовать приобретаемые в течение жизни знания для решения широкого диапазона жизненных задач в различных сферах человеческой деятельности, общения и социальных отношений. </a:t>
            </a:r>
            <a:endParaRPr lang="ru-RU" dirty="0" smtClean="0"/>
          </a:p>
          <a:p>
            <a:r>
              <a:rPr lang="ru-RU" b="1" dirty="0" smtClean="0"/>
              <a:t>Функциональная </a:t>
            </a:r>
            <a:r>
              <a:rPr lang="ru-RU" b="1" dirty="0"/>
              <a:t>грамотность — это</a:t>
            </a:r>
            <a:r>
              <a:rPr lang="ru-RU" dirty="0"/>
              <a:t>, прежде всего умение работать с информацией.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869160"/>
            <a:ext cx="8183880" cy="1051560"/>
          </a:xfrm>
        </p:spPr>
        <p:txBody>
          <a:bodyPr>
            <a:noAutofit/>
          </a:bodyPr>
          <a:lstStyle/>
          <a:p>
            <a:r>
              <a:rPr lang="ru-RU" sz="2400" b="0" dirty="0">
                <a:solidFill>
                  <a:schemeClr val="accent1">
                    <a:lumMod val="50000"/>
                  </a:schemeClr>
                </a:solidFill>
                <a:effectLst/>
              </a:rPr>
              <a:t>Существуют разновидности 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</a:rPr>
              <a:t>функциональной грамотности</a:t>
            </a:r>
            <a:r>
              <a:rPr lang="ru-RU" sz="2400" b="0" dirty="0">
                <a:solidFill>
                  <a:schemeClr val="accent1">
                    <a:lumMod val="50000"/>
                  </a:schemeClr>
                </a:solidFill>
                <a:effectLst/>
              </a:rPr>
              <a:t>, в числе которых – 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</a:rPr>
              <a:t>читательская</a:t>
            </a:r>
            <a:r>
              <a:rPr lang="ru-RU" sz="2400" b="0" dirty="0">
                <a:solidFill>
                  <a:schemeClr val="accent1">
                    <a:lumMod val="50000"/>
                  </a:schemeClr>
                </a:solidFill>
                <a:effectLst/>
              </a:rPr>
              <a:t>, математическая, естественно-научная.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07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496944" cy="5188032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Приучая ребёнка к чтению и предлагая ему интересные, познавательные книги,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мы воспитываем его.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Книги </a:t>
            </a:r>
            <a:r>
              <a:rPr lang="ru-RU" dirty="0">
                <a:latin typeface="Arial" pitchFamily="34" charset="0"/>
                <a:cs typeface="Arial" pitchFamily="34" charset="0"/>
              </a:rPr>
              <a:t>пробуждают интерес к учёбе, труду, самопознанию.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Чем </a:t>
            </a:r>
            <a:r>
              <a:rPr lang="ru-RU" dirty="0">
                <a:latin typeface="Arial" pitchFamily="34" charset="0"/>
                <a:cs typeface="Arial" pitchFamily="34" charset="0"/>
              </a:rPr>
              <a:t>больше 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читать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ребенку</a:t>
            </a:r>
            <a:r>
              <a:rPr lang="ru-RU" dirty="0">
                <a:latin typeface="Arial" pitchFamily="34" charset="0"/>
                <a:cs typeface="Arial" pitchFamily="34" charset="0"/>
              </a:rPr>
              <a:t>, тем он лучше будет учиться.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Важно </a:t>
            </a:r>
            <a:r>
              <a:rPr lang="ru-RU" dirty="0">
                <a:latin typeface="Arial" pitchFamily="34" charset="0"/>
                <a:cs typeface="Arial" pitchFamily="34" charset="0"/>
              </a:rPr>
              <a:t>объяснить ребенку, что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 моменту </a:t>
            </a:r>
            <a:r>
              <a:rPr lang="ru-RU" dirty="0">
                <a:latin typeface="Arial" pitchFamily="34" charset="0"/>
                <a:cs typeface="Arial" pitchFamily="34" charset="0"/>
              </a:rPr>
              <a:t>прихода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 школьному обучению, он должен осознать, </a:t>
            </a:r>
            <a:r>
              <a:rPr lang="ru-RU" dirty="0">
                <a:latin typeface="Arial" pitchFamily="34" charset="0"/>
                <a:cs typeface="Arial" pitchFamily="34" charset="0"/>
              </a:rPr>
              <a:t>что многие знания нужно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добывать самому</a:t>
            </a:r>
            <a:r>
              <a:rPr lang="ru-RU" dirty="0">
                <a:latin typeface="Arial" pitchFamily="34" charset="0"/>
                <a:cs typeface="Arial" pitchFamily="34" charset="0"/>
              </a:rPr>
              <a:t>, а поможет в этом книга.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109728" indent="0" algn="ctr"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09728" indent="0"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только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в дальнейшем от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учителя зависит, будет ли ребёнок любить 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читать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. Заслуга в этом, прежде всего, 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родителей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.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Нужно ли ребенка приобщать к чтению?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1941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привитию ребенку любви к чтению без </a:t>
            </a:r>
            <a:r>
              <a:rPr lang="ru-RU" dirty="0" smtClean="0"/>
              <a:t>принуждения;</a:t>
            </a:r>
          </a:p>
          <a:p>
            <a:r>
              <a:rPr lang="ru-RU" dirty="0" smtClean="0"/>
              <a:t>постижению </a:t>
            </a:r>
            <a:r>
              <a:rPr lang="ru-RU" dirty="0"/>
              <a:t>духовно-нравственных ценностей и культурных </a:t>
            </a:r>
            <a:r>
              <a:rPr lang="ru-RU" dirty="0" smtClean="0"/>
              <a:t>традиций;</a:t>
            </a:r>
          </a:p>
          <a:p>
            <a:r>
              <a:rPr lang="ru-RU" dirty="0" smtClean="0"/>
              <a:t>укреплению семейных связей, </a:t>
            </a:r>
            <a:r>
              <a:rPr lang="ru-RU" b="1" dirty="0" smtClean="0"/>
              <a:t>повышение</a:t>
            </a:r>
            <a:r>
              <a:rPr lang="ru-RU" dirty="0" smtClean="0"/>
              <a:t> авторитета</a:t>
            </a:r>
            <a:r>
              <a:rPr lang="ru-RU" dirty="0"/>
              <a:t> </a:t>
            </a:r>
            <a:r>
              <a:rPr lang="ru-RU" b="1" dirty="0"/>
              <a:t>родителей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усвоению законов </a:t>
            </a:r>
            <a:r>
              <a:rPr lang="ru-RU" dirty="0"/>
              <a:t>красивого, литературного языка, </a:t>
            </a:r>
            <a:r>
              <a:rPr lang="ru-RU" dirty="0" smtClean="0"/>
              <a:t>ребенок учится </a:t>
            </a:r>
            <a:r>
              <a:rPr lang="ru-RU" dirty="0"/>
              <a:t>не только говорить, но и думать </a:t>
            </a:r>
            <a:r>
              <a:rPr lang="ru-RU" dirty="0" smtClean="0"/>
              <a:t>грамотно.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Чтение книг в семье способствует: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85184"/>
            <a:ext cx="2411760" cy="160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919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915816" y="1267838"/>
            <a:ext cx="5544616" cy="122413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знание</a:t>
            </a:r>
            <a:r>
              <a:rPr lang="ru-RU" sz="2400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отечественных и зарубежных авторов, жанров произведений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67328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</a:rPr>
              <a:t>Какие читательские умения формируются в рамках этой компетенции?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2771800" y="3212976"/>
            <a:ext cx="6065859" cy="1728192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умение</a:t>
            </a:r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 пересказывать текст полно, выборочно или кратко, выделять главные слова; </a:t>
            </a:r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умение</a:t>
            </a:r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 анализировать произведение и </a:t>
            </a:r>
            <a:r>
              <a:rPr lang="ru-RU" sz="2400" dirty="0" smtClean="0">
                <a:solidFill>
                  <a:srgbClr val="C00000"/>
                </a:solidFill>
                <a:latin typeface="Georgia" pitchFamily="18" charset="0"/>
              </a:rPr>
              <a:t>текст.</a:t>
            </a:r>
            <a:endParaRPr lang="ru-RU" sz="24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6" name="Объект 1"/>
          <p:cNvSpPr txBox="1">
            <a:spLocks/>
          </p:cNvSpPr>
          <p:nvPr/>
        </p:nvSpPr>
        <p:spPr>
          <a:xfrm>
            <a:off x="179512" y="5157192"/>
            <a:ext cx="6065859" cy="1008112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умении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 строить общение со сверстниками.</a:t>
            </a:r>
          </a:p>
          <a:p>
            <a:pPr algn="ctr"/>
            <a:endParaRPr lang="ru-RU" sz="2400" dirty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-13320" y="2348880"/>
            <a:ext cx="6065859" cy="1008112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умение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 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самостоятельно работать с книгой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ru-RU" sz="2400" dirty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203" y="5180332"/>
            <a:ext cx="2915816" cy="1652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170493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943</TotalTime>
  <Words>97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Повышение читательской грамотности дошкольников</vt:lpstr>
      <vt:lpstr>Существуют разновидности функциональной грамотности, в числе которых – читательская, математическая, естественно-научная.</vt:lpstr>
      <vt:lpstr>Нужно ли ребенка приобщать к чтению?</vt:lpstr>
      <vt:lpstr>Чтение книг в семье способствует:</vt:lpstr>
      <vt:lpstr>Какие читательские умения формируются в рамках этой компетенции?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Повышение читательской грамотности дошкольников</dc:title>
  <dc:creator>User</dc:creator>
  <cp:lastModifiedBy>User</cp:lastModifiedBy>
  <cp:revision>12</cp:revision>
  <dcterms:created xsi:type="dcterms:W3CDTF">2022-12-10T15:29:21Z</dcterms:created>
  <dcterms:modified xsi:type="dcterms:W3CDTF">2022-12-15T04:57:14Z</dcterms:modified>
</cp:coreProperties>
</file>