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77" r:id="rId5"/>
    <p:sldId id="279" r:id="rId6"/>
    <p:sldId id="281" r:id="rId7"/>
    <p:sldId id="282" r:id="rId8"/>
    <p:sldId id="284" r:id="rId9"/>
    <p:sldId id="286" r:id="rId10"/>
    <p:sldId id="265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6" r:id="rId20"/>
    <p:sldId id="267" r:id="rId21"/>
    <p:sldId id="268" r:id="rId22"/>
    <p:sldId id="288" r:id="rId23"/>
    <p:sldId id="289" r:id="rId24"/>
    <p:sldId id="26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5000"/>
    <a:srgbClr val="007A00"/>
    <a:srgbClr val="194B32"/>
    <a:srgbClr val="006600"/>
    <a:srgbClr val="6C0000"/>
    <a:srgbClr val="753805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82" autoAdjust="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E5796-2211-44DA-91C7-1C3E4D091FDF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9002B-E472-40E7-BB9E-DC9E9C100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9002B-E472-40E7-BB9E-DC9E9C100D8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22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23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4752528" cy="16561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 smtClean="0"/>
              <a:t>Изоэкология</a:t>
            </a:r>
            <a:r>
              <a:rPr lang="ru-RU" b="1" dirty="0" smtClean="0"/>
              <a:t>» как один из видов детского творчества»</a:t>
            </a:r>
            <a:br>
              <a:rPr lang="ru-RU" b="1" dirty="0" smtClean="0"/>
            </a:br>
            <a:endParaRPr lang="ru-RU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odoniNova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933056"/>
            <a:ext cx="388843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Выполнила:</a:t>
            </a:r>
          </a:p>
          <a:p>
            <a:pPr algn="ctr"/>
            <a:endParaRPr lang="ru-RU" sz="600" b="1" dirty="0" smtClean="0"/>
          </a:p>
          <a:p>
            <a:pPr algn="ctr"/>
            <a:r>
              <a:rPr lang="ru-RU" sz="2400" i="1" dirty="0" smtClean="0"/>
              <a:t>Соколова Светлана Алексеевна</a:t>
            </a:r>
          </a:p>
          <a:p>
            <a:pPr algn="ctr"/>
            <a:r>
              <a:rPr lang="ru-RU" sz="2400" i="1" dirty="0" smtClean="0"/>
              <a:t>Воспитатель подготовительной к школе группы «Непоседы» </a:t>
            </a:r>
          </a:p>
          <a:p>
            <a:pPr algn="ctr"/>
            <a:r>
              <a:rPr lang="ru-RU" sz="2400" i="1" dirty="0" smtClean="0"/>
              <a:t>г. Шахунья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с помощью соли»</a:t>
            </a:r>
            <a:endParaRPr lang="ru-RU" dirty="0"/>
          </a:p>
        </p:txBody>
      </p:sp>
      <p:pic>
        <p:nvPicPr>
          <p:cNvPr id="8194" name="Picture 2" descr="C:\Users\Домашний\Desktop\IMG_20210420_120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ладошкой»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3" y="1285861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3071810"/>
            <a:ext cx="4668633" cy="350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пальчиками»</a:t>
            </a:r>
            <a:endParaRPr lang="ru-RU" b="1" dirty="0"/>
          </a:p>
        </p:txBody>
      </p:sp>
      <p:pic>
        <p:nvPicPr>
          <p:cNvPr id="4098" name="Picture 2" descr="C:\Users\User\Desktop\IMG_20210415_0853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285860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IMG_20210415_0854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357298"/>
            <a:ext cx="3357485" cy="4476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«Печатки листьями»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14422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714488"/>
            <a:ext cx="3573317" cy="4764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«Рисование ватными палочками»</a:t>
            </a: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3" y="1142985"/>
            <a:ext cx="4500593" cy="3375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User\Desktop\IMG_20210415_0853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1643050"/>
            <a:ext cx="3518222" cy="4690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по мокрой бумаге»</a:t>
            </a: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214422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User\Desktop\IMG_20210414_1718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1428736"/>
            <a:ext cx="4833837" cy="3625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воском»</a:t>
            </a:r>
            <a:endParaRPr lang="ru-RU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1196163"/>
            <a:ext cx="4143404" cy="552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вилкой»</a:t>
            </a:r>
            <a:endParaRPr lang="ru-RU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142984"/>
            <a:ext cx="4446068" cy="3334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User\Desktop\IMG_20210419_1121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339702"/>
            <a:ext cx="4405210" cy="330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«Рисование смятой бумагой»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35571" y="1285860"/>
            <a:ext cx="685804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«Монотипия»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3" y="1214422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05313" y="3286124"/>
            <a:ext cx="4476780" cy="3357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95536" y="357166"/>
            <a:ext cx="8280920" cy="314327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Природа подражает искусству.</a:t>
            </a:r>
            <a:br>
              <a:rPr lang="ru-RU" sz="3600" i="1" dirty="0" smtClean="0"/>
            </a:br>
            <a:r>
              <a:rPr lang="ru-RU" sz="3600" i="1" dirty="0" smtClean="0"/>
              <a:t>Она способна продемонстрировать</a:t>
            </a:r>
            <a:br>
              <a:rPr lang="ru-RU" sz="3600" i="1" dirty="0" smtClean="0"/>
            </a:br>
            <a:r>
              <a:rPr lang="ru-RU" sz="3600" i="1" dirty="0" smtClean="0"/>
              <a:t>лишь те эффекты, которые нам уже знакомы благодаря поэзии или живописи. </a:t>
            </a:r>
            <a:br>
              <a:rPr lang="ru-RU" sz="3600" i="1" dirty="0" smtClean="0"/>
            </a:br>
            <a:r>
              <a:rPr lang="ru-RU" sz="3600" i="1" dirty="0" smtClean="0"/>
              <a:t>            Вот в чем секрет очарования природы.</a:t>
            </a:r>
            <a:br>
              <a:rPr lang="ru-RU" sz="3600" i="1" dirty="0" smtClean="0"/>
            </a:br>
            <a:r>
              <a:rPr lang="ru-RU" sz="3600" i="1" dirty="0" smtClean="0"/>
              <a:t>К.Д.Ушинский</a:t>
            </a:r>
            <a:endParaRPr lang="ru-RU" sz="3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Домашний\Desktop\68f861e437da10e3e648bf1a92623fa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3500438"/>
            <a:ext cx="4483742" cy="2987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Пластилинография</a:t>
            </a:r>
            <a:r>
              <a:rPr lang="ru-RU" b="1" smtClean="0"/>
              <a:t>»</a:t>
            </a:r>
            <a:r>
              <a:rPr lang="ru-RU" smtClean="0"/>
              <a:t>. </a:t>
            </a:r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357298"/>
            <a:ext cx="3571900" cy="4762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84186" y="1285860"/>
            <a:ext cx="358976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Пластилинография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14422"/>
            <a:ext cx="4446068" cy="3334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50405"/>
            <a:ext cx="4382882" cy="3287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 bwMode="auto">
          <a:xfrm flipH="1">
            <a:off x="1357290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solidFill>
            <a:srgbClr val="B3D3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Работа с родителями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285720" y="1643050"/>
            <a:ext cx="228601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Мастер-классы</a:t>
            </a: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2928926" y="1357298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«Рисуем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мыльными пузырями»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2928926" y="2071678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«Зимний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пейзаж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500694" y="1142984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/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6215074" y="1285860"/>
            <a:ext cx="2286016" cy="642942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Выпуск газеты</a:t>
            </a:r>
          </a:p>
        </p:txBody>
      </p:sp>
      <p:cxnSp>
        <p:nvCxnSpPr>
          <p:cNvPr id="20" name="Прямая соединительная линия 19"/>
          <p:cNvCxnSpPr>
            <a:endCxn id="15" idx="1"/>
          </p:cNvCxnSpPr>
          <p:nvPr/>
        </p:nvCxnSpPr>
        <p:spPr bwMode="auto">
          <a:xfrm flipV="1">
            <a:off x="2714612" y="1607331"/>
            <a:ext cx="214314" cy="107157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>
            <a:stCxn id="14" idx="3"/>
          </p:cNvCxnSpPr>
          <p:nvPr/>
        </p:nvCxnSpPr>
        <p:spPr bwMode="auto">
          <a:xfrm flipV="1">
            <a:off x="2571736" y="1785926"/>
            <a:ext cx="1588" cy="107157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Скругленный прямоугольник 24"/>
          <p:cNvSpPr/>
          <p:nvPr/>
        </p:nvSpPr>
        <p:spPr bwMode="auto">
          <a:xfrm>
            <a:off x="285720" y="2857496"/>
            <a:ext cx="228601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Проекты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3000364" y="2714620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«Облачко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на ножке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3071802" y="3500438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«Осень,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осень –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в</a:t>
            </a:r>
            <a:r>
              <a:rPr lang="ru-RU" sz="1600" baseline="0" dirty="0" smtClean="0"/>
              <a:t> гости </a:t>
            </a:r>
            <a:r>
              <a:rPr lang="ru-RU" sz="1600" dirty="0" smtClean="0"/>
              <a:t>просим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28" name="Скругленный прямоугольник 27"/>
          <p:cNvSpPr/>
          <p:nvPr/>
        </p:nvSpPr>
        <p:spPr bwMode="auto">
          <a:xfrm>
            <a:off x="500034" y="3786190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«Волшебница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вода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32" name="Стрелка вправо 31"/>
          <p:cNvSpPr/>
          <p:nvPr/>
        </p:nvSpPr>
        <p:spPr bwMode="auto">
          <a:xfrm rot="19582363">
            <a:off x="2563338" y="1374658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Стрелка вправо 32"/>
          <p:cNvSpPr/>
          <p:nvPr/>
        </p:nvSpPr>
        <p:spPr bwMode="auto">
          <a:xfrm rot="1566175">
            <a:off x="2571736" y="2071678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4" name="Стрелка вправо 33"/>
          <p:cNvSpPr/>
          <p:nvPr/>
        </p:nvSpPr>
        <p:spPr bwMode="auto">
          <a:xfrm rot="20288910">
            <a:off x="2551372" y="2781557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5" name="Стрелка вправо 34"/>
          <p:cNvSpPr/>
          <p:nvPr/>
        </p:nvSpPr>
        <p:spPr bwMode="auto">
          <a:xfrm rot="1966421">
            <a:off x="2562861" y="3302269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6" name="Стрелка вправо 35"/>
          <p:cNvSpPr/>
          <p:nvPr/>
        </p:nvSpPr>
        <p:spPr bwMode="auto">
          <a:xfrm rot="5601909">
            <a:off x="1976785" y="3403395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 bwMode="auto">
          <a:xfrm>
            <a:off x="6286512" y="2214554"/>
            <a:ext cx="2286016" cy="642942"/>
          </a:xfrm>
          <a:prstGeom prst="round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Наша мастерская</a:t>
            </a:r>
          </a:p>
        </p:txBody>
      </p:sp>
      <p:sp>
        <p:nvSpPr>
          <p:cNvPr id="40" name="Скругленный прямоугольник 39"/>
          <p:cNvSpPr/>
          <p:nvPr/>
        </p:nvSpPr>
        <p:spPr bwMode="auto">
          <a:xfrm>
            <a:off x="6857984" y="3000372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/>
          </a:p>
        </p:txBody>
      </p:sp>
      <p:sp>
        <p:nvSpPr>
          <p:cNvPr id="41" name="Скругленный прямоугольник 40"/>
          <p:cNvSpPr/>
          <p:nvPr/>
        </p:nvSpPr>
        <p:spPr bwMode="auto">
          <a:xfrm>
            <a:off x="357158" y="4572008"/>
            <a:ext cx="2286016" cy="5000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Выставки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3000364" y="4429132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«Поможем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планете!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3" name="Скругленный прямоугольник 42"/>
          <p:cNvSpPr/>
          <p:nvPr/>
        </p:nvSpPr>
        <p:spPr bwMode="auto">
          <a:xfrm>
            <a:off x="3000364" y="5072074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«Мой край родной»</a:t>
            </a:r>
          </a:p>
        </p:txBody>
      </p:sp>
      <p:sp>
        <p:nvSpPr>
          <p:cNvPr id="44" name="Скругленный прямоугольник 43"/>
          <p:cNvSpPr/>
          <p:nvPr/>
        </p:nvSpPr>
        <p:spPr bwMode="auto">
          <a:xfrm>
            <a:off x="357158" y="5715016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«Осенние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чудеса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5" name="Стрелка вправо 44"/>
          <p:cNvSpPr/>
          <p:nvPr/>
        </p:nvSpPr>
        <p:spPr bwMode="auto">
          <a:xfrm rot="20288910">
            <a:off x="2622812" y="4424630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6" name="Стрелка вправо 45"/>
          <p:cNvSpPr/>
          <p:nvPr/>
        </p:nvSpPr>
        <p:spPr bwMode="auto">
          <a:xfrm rot="1966421">
            <a:off x="2634298" y="5016781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7" name="Стрелка вправо 46"/>
          <p:cNvSpPr/>
          <p:nvPr/>
        </p:nvSpPr>
        <p:spPr bwMode="auto">
          <a:xfrm rot="5601909">
            <a:off x="2048222" y="5189345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2928926" y="5715016"/>
            <a:ext cx="2286016" cy="5000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«Люблю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тебя,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моя Россия!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9" name="Стрелка вправо 48"/>
          <p:cNvSpPr/>
          <p:nvPr/>
        </p:nvSpPr>
        <p:spPr bwMode="auto">
          <a:xfrm rot="1966421">
            <a:off x="2562860" y="5516847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7170" name="Picture 2" descr="C:\Users\Домашний\Desktop\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429000"/>
            <a:ext cx="335758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571472" y="285728"/>
            <a:ext cx="7929618" cy="857256"/>
          </a:xfrm>
          <a:prstGeom prst="roundRect">
            <a:avLst/>
          </a:prstGeom>
          <a:solidFill>
            <a:srgbClr val="B3D3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Вывод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57158" y="4786322"/>
            <a:ext cx="8429684" cy="142876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3071810"/>
            <a:ext cx="8429684" cy="121444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28596" y="1500174"/>
            <a:ext cx="8429684" cy="121444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У детей ф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ормируется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экокультура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посредством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изобразительного искусства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Обеспечивается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оптимальный уровень знаний,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умений и навыков экологического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эстетического развития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Создаются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условия для формирования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гармоничной, духовно богатой,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физически здоровой развитой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53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Домашний\Desktop\child-painter-palette-nature-autumn-10453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500174"/>
            <a:ext cx="6774200" cy="461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14348" y="285728"/>
            <a:ext cx="7786742" cy="1000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323528" y="357166"/>
            <a:ext cx="8424936" cy="250033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Изоэкология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 –  соединяет в себе изобразительную деятельность детей и экологическое образование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000" dirty="0" smtClean="0"/>
              <a:t>     </a:t>
            </a:r>
          </a:p>
          <a:p>
            <a:pPr>
              <a:buNone/>
            </a:pPr>
            <a:r>
              <a:rPr lang="ru-RU" sz="2000" dirty="0" smtClean="0"/>
              <a:t>     По определению Сердитых Е. В., </a:t>
            </a:r>
            <a:r>
              <a:rPr lang="ru-RU" sz="2000" b="1" dirty="0" err="1" smtClean="0"/>
              <a:t>изоэкология</a:t>
            </a:r>
            <a:r>
              <a:rPr lang="ru-RU" sz="2000" b="1" dirty="0" smtClean="0"/>
              <a:t> – вид детского творчества, </a:t>
            </a:r>
            <a:r>
              <a:rPr lang="ru-RU" sz="2000" dirty="0" smtClean="0"/>
              <a:t>в котором художественные образы создаются из природных материалов, а сюжеты в рисовании черпаются из природного окружения.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algn="ctr">
              <a:spcBef>
                <a:spcPts val="0"/>
              </a:spcBef>
              <a:buNone/>
            </a:pPr>
            <a:endParaRPr lang="ru-RU" sz="2800" i="1" dirty="0" smtClean="0"/>
          </a:p>
          <a:p>
            <a:pPr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428868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Домашний\Desktop\IMG_20210420_1126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2428868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Users\Домашний\Desktop\IMG_20210420_1126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125" y="4357694"/>
            <a:ext cx="2952636" cy="2214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786050" y="4857760"/>
            <a:ext cx="535785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08" y="2857496"/>
            <a:ext cx="657229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0298" y="714356"/>
            <a:ext cx="614366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 bwMode="auto">
          <a:xfrm flipH="1">
            <a:off x="2000232" y="4286256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 flipH="1">
            <a:off x="2000232" y="214290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 rot="5400000">
            <a:off x="-2250329" y="2964653"/>
            <a:ext cx="6429420" cy="928694"/>
          </a:xfrm>
          <a:prstGeom prst="roundRect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652679" cy="6072230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Актуальность</a:t>
            </a:r>
            <a:endParaRPr lang="ru-RU" sz="28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 bwMode="auto">
          <a:xfrm flipH="1">
            <a:off x="1928794" y="2214554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00232" y="357166"/>
            <a:ext cx="6786610" cy="535785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обеспечении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условий для развития экологического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сознания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воспитания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детей дошкольного возраста ответственности за судьбу природы родного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края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умение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видеть и ценить, а так же приумножать дары природы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 bwMode="auto">
          <a:xfrm rot="16200000" flipH="1">
            <a:off x="3929058" y="1643050"/>
            <a:ext cx="3143272" cy="685804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3571876"/>
            <a:ext cx="678657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Изобразительной  деятельности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Познакомить детей с различными нетрадиционными техниками рисования.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Научить создавать свой неповторимый образ в рисунках, используя различные техники рисования.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 Раскрывать и развивать индивидуальный творческий потенциал ребенка.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 Заложить основы культурно-экологического и эстетического сознания как базиса личностной культуры</a:t>
            </a:r>
            <a:endParaRPr lang="ru-RU" sz="1800" dirty="0"/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 rot="16200000" flipH="1">
            <a:off x="4607719" y="-964437"/>
            <a:ext cx="1785950" cy="671517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 bwMode="auto">
          <a:xfrm>
            <a:off x="357158" y="214290"/>
            <a:ext cx="1857388" cy="1071522"/>
          </a:xfrm>
          <a:prstGeom prst="wedgeRoundRectCallout">
            <a:avLst>
              <a:gd name="adj1" fmla="val 58105"/>
              <a:gd name="adj2" fmla="val -5547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 rot="16200000" flipH="1">
            <a:off x="4964921" y="-2678937"/>
            <a:ext cx="1214422" cy="657229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14290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способствовать становлению более совершенного, мыслящего маленького человека в нравственном, мировоззренческом, творческом плане посредством </a:t>
            </a:r>
            <a:r>
              <a:rPr lang="ru-RU" sz="1800" dirty="0" err="1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изоэкологии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.</a:t>
            </a:r>
            <a:endParaRPr lang="ru-RU" sz="1800" dirty="0"/>
          </a:p>
        </p:txBody>
      </p:sp>
      <p:sp>
        <p:nvSpPr>
          <p:cNvPr id="9" name="Скругленная прямоугольная выноска 8"/>
          <p:cNvSpPr/>
          <p:nvPr/>
        </p:nvSpPr>
        <p:spPr bwMode="auto">
          <a:xfrm>
            <a:off x="357158" y="1857364"/>
            <a:ext cx="1285852" cy="4429156"/>
          </a:xfrm>
          <a:prstGeom prst="wedgeRoundRectCallout">
            <a:avLst>
              <a:gd name="adj1" fmla="val 89513"/>
              <a:gd name="adj2" fmla="val -14029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28596" y="1857364"/>
            <a:ext cx="719492" cy="342902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wordArtVert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3200" b="1" dirty="0" smtClean="0">
                <a:solidFill>
                  <a:srgbClr val="0070C0"/>
                </a:solidFill>
                <a:ea typeface="Times New Roman" pitchFamily="18" charset="0"/>
              </a:rPr>
              <a:t>Задачи</a:t>
            </a:r>
            <a:endParaRPr lang="ru-RU" sz="3200" dirty="0" smtClean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14290"/>
            <a:ext cx="1230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70C0"/>
                </a:solidFill>
                <a:ea typeface="Times New Roman" pitchFamily="18" charset="0"/>
              </a:rPr>
              <a:t>Цель</a:t>
            </a:r>
            <a:endParaRPr lang="ru-RU" sz="3200" dirty="0" smtClean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643050"/>
            <a:ext cx="61436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Экологические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Учить детей воспринимать мир с позиций красоты (эстетика) и добра (этика).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Раскрыть три закона красоты: мера, целесообразность, гармония.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929312" y="2571744"/>
            <a:ext cx="5214688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 bwMode="auto">
          <a:xfrm>
            <a:off x="214282" y="1571612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1 этап</a:t>
            </a:r>
          </a:p>
          <a:p>
            <a:r>
              <a:rPr lang="ru-RU" sz="1800" b="1" dirty="0" smtClean="0"/>
              <a:t>Рассматривание </a:t>
            </a:r>
          </a:p>
          <a:p>
            <a:r>
              <a:rPr lang="ru-RU" sz="1800" b="1" dirty="0" smtClean="0"/>
              <a:t>репродукций пейзажей, </a:t>
            </a:r>
          </a:p>
          <a:p>
            <a:r>
              <a:rPr lang="ru-RU" sz="1800" b="1" dirty="0" smtClean="0"/>
              <a:t>натюрмортов, </a:t>
            </a:r>
          </a:p>
          <a:p>
            <a:r>
              <a:rPr lang="ru-RU" sz="1800" b="1" dirty="0" smtClean="0"/>
              <a:t>книжной графики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714744" y="1571612"/>
            <a:ext cx="5214974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развитие предпосылок  ценностно-смыслового</a:t>
            </a:r>
          </a:p>
          <a:p>
            <a:r>
              <a:rPr lang="ru-RU" sz="1600" b="1" i="1" dirty="0" smtClean="0"/>
              <a:t> восприятия  и понимания произведений искусства,</a:t>
            </a:r>
          </a:p>
          <a:p>
            <a:r>
              <a:rPr lang="ru-RU" sz="1600" b="1" i="1" dirty="0" smtClean="0"/>
              <a:t> мира природы, становление эстетического </a:t>
            </a:r>
          </a:p>
          <a:p>
            <a:r>
              <a:rPr lang="ru-RU" sz="1600" b="1" i="1" dirty="0" smtClean="0"/>
              <a:t> отношения к окружающему миру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7650" name="Picture 2" descr="https://muzei-mira.com/templates/museum/images/paint/zolotaya-osen-polenov+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296451">
            <a:off x="252701" y="4355497"/>
            <a:ext cx="3203032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7652" name="Picture 4" descr="http://ourkidsfamily.ru/uploads/posts/2014-01/1390200987_a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3143248"/>
            <a:ext cx="1980000" cy="260568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7654" name="Picture 6" descr="http://crosti.ru/patterns/00/0a/c9/4e1c8381a1/pictur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878718">
            <a:off x="5964620" y="4533766"/>
            <a:ext cx="2977443" cy="198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 bwMode="auto">
          <a:xfrm>
            <a:off x="0" y="1000108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2 этап</a:t>
            </a:r>
          </a:p>
          <a:p>
            <a:r>
              <a:rPr lang="ru-RU" sz="1800" b="1" dirty="0" smtClean="0"/>
              <a:t>Наблюдения </a:t>
            </a:r>
          </a:p>
          <a:p>
            <a:r>
              <a:rPr lang="ru-RU" sz="1800" b="1" dirty="0" smtClean="0"/>
              <a:t>в природе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357554" y="1071546"/>
            <a:ext cx="5786446" cy="16430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происходит более углубленное восприятие </a:t>
            </a:r>
          </a:p>
          <a:p>
            <a:r>
              <a:rPr lang="ru-RU" sz="1600" b="1" i="1" dirty="0" smtClean="0"/>
              <a:t>образов и явлений окружающего мира,</a:t>
            </a:r>
          </a:p>
          <a:p>
            <a:r>
              <a:rPr lang="ru-RU" sz="1600" b="1" i="1" dirty="0" smtClean="0"/>
              <a:t> дети в целом и детально знакомятся</a:t>
            </a:r>
          </a:p>
          <a:p>
            <a:r>
              <a:rPr lang="ru-RU" sz="1600" b="1" i="1" dirty="0" smtClean="0"/>
              <a:t> с различными природными объектами, </a:t>
            </a:r>
          </a:p>
          <a:p>
            <a:r>
              <a:rPr lang="ru-RU" sz="1600" b="1" i="1" dirty="0" smtClean="0"/>
              <a:t>которые можно потрогать, понюхать, попробовать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57496"/>
            <a:ext cx="3500967" cy="262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2857496"/>
            <a:ext cx="2786082" cy="3714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F:\фотки\IMG_20190429_112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2857496"/>
            <a:ext cx="2800115" cy="3733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 bwMode="auto">
          <a:xfrm>
            <a:off x="214282" y="1500174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3 этап</a:t>
            </a:r>
          </a:p>
          <a:p>
            <a:r>
              <a:rPr lang="ru-RU" sz="1800" b="1" dirty="0" smtClean="0"/>
              <a:t>Отражение </a:t>
            </a:r>
          </a:p>
          <a:p>
            <a:r>
              <a:rPr lang="ru-RU" sz="1800" b="1" dirty="0" smtClean="0"/>
              <a:t>детских впечатлений</a:t>
            </a:r>
          </a:p>
          <a:p>
            <a:r>
              <a:rPr lang="ru-RU" sz="1800" b="1" dirty="0" smtClean="0"/>
              <a:t>в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художественном </a:t>
            </a:r>
          </a:p>
          <a:p>
            <a:r>
              <a:rPr lang="ru-RU" sz="1800" b="1" dirty="0" smtClean="0"/>
              <a:t>творчестве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786182" y="1428736"/>
            <a:ext cx="5072098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Активизация и закрепление  полученных знаний в</a:t>
            </a:r>
          </a:p>
          <a:p>
            <a:r>
              <a:rPr lang="ru-RU" sz="1600" b="1" i="1" dirty="0" smtClean="0"/>
              <a:t> процессе  образовательной деятельности </a:t>
            </a:r>
          </a:p>
          <a:p>
            <a:r>
              <a:rPr lang="ru-RU" sz="1600" b="1" i="1" dirty="0" smtClean="0"/>
              <a:t>и самостоятельной творческой </a:t>
            </a:r>
          </a:p>
          <a:p>
            <a:r>
              <a:rPr lang="ru-RU" sz="1600" b="1" i="1" dirty="0" smtClean="0"/>
              <a:t>деятельности детей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3" y="3214686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2230" y="3286124"/>
            <a:ext cx="2464593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Домашний\Desktop\Новая папка (13)\Новая папка (11)\156749696149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929066"/>
            <a:ext cx="3371860" cy="2528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3071802" y="2000240"/>
            <a:ext cx="2786082" cy="264320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9671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Нетрадиционные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техники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рисования</a:t>
            </a:r>
          </a:p>
        </p:txBody>
      </p:sp>
      <p:sp>
        <p:nvSpPr>
          <p:cNvPr id="6" name="7-конечная звезда 5"/>
          <p:cNvSpPr/>
          <p:nvPr/>
        </p:nvSpPr>
        <p:spPr bwMode="auto">
          <a:xfrm>
            <a:off x="0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Пальчики-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палитра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7-конечная звезда 6"/>
          <p:cNvSpPr/>
          <p:nvPr/>
        </p:nvSpPr>
        <p:spPr bwMode="auto">
          <a:xfrm>
            <a:off x="7215174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Оттиск </a:t>
            </a:r>
          </a:p>
          <a:p>
            <a:r>
              <a:rPr lang="ru-RU" sz="2000" dirty="0" smtClean="0"/>
              <a:t>печатками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7-конечная звезда 7"/>
          <p:cNvSpPr/>
          <p:nvPr/>
        </p:nvSpPr>
        <p:spPr bwMode="auto">
          <a:xfrm>
            <a:off x="5072066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ладошкой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7-конечная звезда 8"/>
          <p:cNvSpPr/>
          <p:nvPr/>
        </p:nvSpPr>
        <p:spPr bwMode="auto">
          <a:xfrm>
            <a:off x="2214546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Граттаж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7-конечная звезда 9"/>
          <p:cNvSpPr/>
          <p:nvPr/>
        </p:nvSpPr>
        <p:spPr bwMode="auto">
          <a:xfrm>
            <a:off x="0" y="2500306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Пуантилизм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7-конечная звезда 10"/>
          <p:cNvSpPr/>
          <p:nvPr/>
        </p:nvSpPr>
        <p:spPr bwMode="auto">
          <a:xfrm>
            <a:off x="0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Монотипия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7-конечная звезда 11"/>
          <p:cNvSpPr/>
          <p:nvPr/>
        </p:nvSpPr>
        <p:spPr bwMode="auto">
          <a:xfrm>
            <a:off x="2357422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Тычок </a:t>
            </a:r>
          </a:p>
          <a:p>
            <a:r>
              <a:rPr lang="ru-RU" sz="2000" dirty="0" smtClean="0"/>
              <a:t>жёсткой </a:t>
            </a:r>
          </a:p>
          <a:p>
            <a:r>
              <a:rPr lang="ru-RU" sz="2000" dirty="0" smtClean="0"/>
              <a:t>полусухой </a:t>
            </a:r>
          </a:p>
          <a:p>
            <a:r>
              <a:rPr lang="ru-RU" sz="2000" dirty="0" smtClean="0"/>
              <a:t>кистью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7-конечная звезда 12"/>
          <p:cNvSpPr/>
          <p:nvPr/>
        </p:nvSpPr>
        <p:spPr bwMode="auto">
          <a:xfrm>
            <a:off x="5214942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 smtClean="0"/>
              <a:t>Набрызг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7-конечная звезда 13"/>
          <p:cNvSpPr/>
          <p:nvPr/>
        </p:nvSpPr>
        <p:spPr bwMode="auto">
          <a:xfrm>
            <a:off x="7215174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 smtClean="0"/>
              <a:t>Пластилино</a:t>
            </a:r>
            <a:r>
              <a:rPr lang="ru-RU" sz="2000" dirty="0" smtClean="0"/>
              <a:t>-</a:t>
            </a:r>
          </a:p>
          <a:p>
            <a:r>
              <a:rPr lang="ru-RU" sz="2000" dirty="0" smtClean="0"/>
              <a:t>графия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7-конечная звезда 14"/>
          <p:cNvSpPr/>
          <p:nvPr/>
        </p:nvSpPr>
        <p:spPr bwMode="auto">
          <a:xfrm>
            <a:off x="7215174" y="242886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Восковые </a:t>
            </a:r>
          </a:p>
          <a:p>
            <a:r>
              <a:rPr lang="ru-RU" sz="2000" dirty="0" smtClean="0"/>
              <a:t>мелки + </a:t>
            </a:r>
          </a:p>
          <a:p>
            <a:r>
              <a:rPr lang="ru-RU" sz="2000" dirty="0" smtClean="0"/>
              <a:t>акварель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7-конечная звезда 15"/>
          <p:cNvSpPr/>
          <p:nvPr/>
        </p:nvSpPr>
        <p:spPr bwMode="auto">
          <a:xfrm>
            <a:off x="1285852" y="1428736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Печатание </a:t>
            </a:r>
          </a:p>
          <a:p>
            <a:r>
              <a:rPr lang="ru-RU" sz="2000" dirty="0" smtClean="0"/>
              <a:t>бумагой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7-конечная звезда 16"/>
          <p:cNvSpPr/>
          <p:nvPr/>
        </p:nvSpPr>
        <p:spPr bwMode="auto">
          <a:xfrm>
            <a:off x="1428728" y="350043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мыльной </a:t>
            </a:r>
          </a:p>
          <a:p>
            <a:r>
              <a:rPr lang="ru-RU" sz="2000" dirty="0" smtClean="0"/>
              <a:t>пеной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7-конечная звезда 17"/>
          <p:cNvSpPr/>
          <p:nvPr/>
        </p:nvSpPr>
        <p:spPr bwMode="auto">
          <a:xfrm>
            <a:off x="5715008" y="1500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на мокрой</a:t>
            </a:r>
          </a:p>
          <a:p>
            <a:r>
              <a:rPr lang="ru-RU" sz="2000" dirty="0" smtClean="0"/>
              <a:t> бумаге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7-конечная звезда 18"/>
          <p:cNvSpPr/>
          <p:nvPr/>
        </p:nvSpPr>
        <p:spPr bwMode="auto">
          <a:xfrm>
            <a:off x="5643570" y="3357562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кляксами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7-конечная звезда 19"/>
          <p:cNvSpPr/>
          <p:nvPr/>
        </p:nvSpPr>
        <p:spPr bwMode="auto">
          <a:xfrm>
            <a:off x="3786182" y="421481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с помощью </a:t>
            </a:r>
          </a:p>
          <a:p>
            <a:r>
              <a:rPr lang="ru-RU" sz="2000" dirty="0" smtClean="0"/>
              <a:t>соли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7-конечная звезда 20"/>
          <p:cNvSpPr/>
          <p:nvPr/>
        </p:nvSpPr>
        <p:spPr bwMode="auto">
          <a:xfrm>
            <a:off x="3643306" y="42860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Мятый </a:t>
            </a:r>
          </a:p>
          <a:p>
            <a:r>
              <a:rPr lang="ru-RU" sz="2000" dirty="0" smtClean="0"/>
              <a:t>рисунок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402</Words>
  <Application>Microsoft Office PowerPoint</Application>
  <PresentationFormat>Экран (4:3)</PresentationFormat>
  <Paragraphs>191</Paragraphs>
  <Slides>24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«Изоэкология» как один из видов детского творчества» </vt:lpstr>
      <vt:lpstr>Природа подражает искусству. Она способна продемонстрировать лишь те эффекты, которые нам уже знакомы благодаря поэзии или живописи.              Вот в чем секрет очарования природы. К.Д.Ушинский</vt:lpstr>
      <vt:lpstr>Слайд 3</vt:lpstr>
      <vt:lpstr>Слайд 4</vt:lpstr>
      <vt:lpstr>Слайд 5</vt:lpstr>
      <vt:lpstr>     Изоэкологическое    воспитание </vt:lpstr>
      <vt:lpstr>     Изоэкологическое    воспитание </vt:lpstr>
      <vt:lpstr>     Изоэкологическое    воспитание </vt:lpstr>
      <vt:lpstr>Слайд 9</vt:lpstr>
      <vt:lpstr>«Рисование с помощью соли»</vt:lpstr>
      <vt:lpstr>«Рисование ладошкой» </vt:lpstr>
      <vt:lpstr>«Рисование пальчиками»</vt:lpstr>
      <vt:lpstr>«Печатки листьями»</vt:lpstr>
      <vt:lpstr>«Рисование ватными палочками»</vt:lpstr>
      <vt:lpstr>«Рисование по мокрой бумаге»</vt:lpstr>
      <vt:lpstr>«Рисование воском»</vt:lpstr>
      <vt:lpstr>«Рисование вилкой»</vt:lpstr>
      <vt:lpstr>«Рисование смятой бумагой»</vt:lpstr>
      <vt:lpstr>«Монотипия»</vt:lpstr>
      <vt:lpstr>«Пластилинография». </vt:lpstr>
      <vt:lpstr>«Пластилинография»</vt:lpstr>
      <vt:lpstr>Слайд 22</vt:lpstr>
      <vt:lpstr>Слайд 23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34</cp:revision>
  <dcterms:created xsi:type="dcterms:W3CDTF">2014-08-08T16:01:14Z</dcterms:created>
  <dcterms:modified xsi:type="dcterms:W3CDTF">2023-02-19T12:31:52Z</dcterms:modified>
</cp:coreProperties>
</file>