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2" r:id="rId3"/>
    <p:sldId id="273" r:id="rId4"/>
    <p:sldId id="274" r:id="rId5"/>
    <p:sldId id="282" r:id="rId6"/>
    <p:sldId id="281" r:id="rId7"/>
    <p:sldId id="259" r:id="rId8"/>
    <p:sldId id="280" r:id="rId9"/>
    <p:sldId id="275" r:id="rId10"/>
    <p:sldId id="276" r:id="rId11"/>
    <p:sldId id="277" r:id="rId12"/>
    <p:sldId id="278" r:id="rId13"/>
    <p:sldId id="283" r:id="rId14"/>
    <p:sldId id="261" r:id="rId15"/>
    <p:sldId id="262" r:id="rId16"/>
    <p:sldId id="266" r:id="rId17"/>
    <p:sldId id="287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89242" autoAdjust="0"/>
  </p:normalViewPr>
  <p:slideViewPr>
    <p:cSldViewPr>
      <p:cViewPr>
        <p:scale>
          <a:sx n="77" d="100"/>
          <a:sy n="77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1FB53F-03BD-481E-90CD-BB623B8CA25A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3241A4-D8E3-4D8A-A9D4-C29B4B61DC1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9442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Муниципальное  бюджетное  дошкольное  </a:t>
            </a: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образовательное </a:t>
            </a: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учреждение  </a:t>
            </a:r>
            <a:b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«Детский сад №20 «Белочка» </a:t>
            </a: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общеразвивающего </a:t>
            </a: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вида </a:t>
            </a: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</a:rPr>
              <a:t>ПРОЕКТ</a:t>
            </a:r>
            <a:r>
              <a:rPr lang="ru-RU" dirty="0">
                <a:effectLst/>
              </a:rPr>
              <a:t>: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«Наша традиция - быть здоровыми!»</a:t>
            </a:r>
            <a:br>
              <a:rPr lang="ru-RU" dirty="0" smtClean="0">
                <a:effectLst/>
              </a:rPr>
            </a:br>
            <a:r>
              <a:rPr lang="ru-RU" sz="2200" dirty="0" smtClean="0">
                <a:effectLst/>
              </a:rPr>
              <a:t>Подготовительная группа «Солнышко»</a:t>
            </a:r>
            <a:endParaRPr lang="ru-RU" sz="2200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0152" y="3933056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pPr algn="r"/>
            <a:endParaRPr lang="ru-RU" sz="2000" dirty="0"/>
          </a:p>
          <a:p>
            <a:pPr algn="ctr"/>
            <a:endParaRPr lang="ru-RU" sz="2000" b="1" dirty="0"/>
          </a:p>
          <a:p>
            <a:pPr algn="ctr"/>
            <a:r>
              <a:rPr lang="ru-RU" sz="2000" b="1" u="sng" dirty="0" smtClean="0"/>
              <a:t>Воспитатели</a:t>
            </a:r>
            <a:r>
              <a:rPr lang="ru-RU" sz="2000" b="1" u="sng" dirty="0" smtClean="0"/>
              <a:t>:</a:t>
            </a:r>
          </a:p>
          <a:p>
            <a:r>
              <a:rPr lang="ru-RU" sz="2200" b="1" dirty="0" smtClean="0"/>
              <a:t>Терентьева </a:t>
            </a:r>
            <a:r>
              <a:rPr lang="ru-RU" sz="2200" b="1" dirty="0" smtClean="0"/>
              <a:t>З.К</a:t>
            </a:r>
            <a:r>
              <a:rPr lang="ru-RU" sz="2200" b="1" dirty="0" smtClean="0"/>
              <a:t>.</a:t>
            </a:r>
          </a:p>
          <a:p>
            <a:r>
              <a:rPr lang="ru-RU" sz="2200" b="1" dirty="0" err="1" smtClean="0"/>
              <a:t>Трилёва</a:t>
            </a:r>
            <a:r>
              <a:rPr lang="ru-RU" sz="2200" b="1" dirty="0" smtClean="0"/>
              <a:t>  О.А.</a:t>
            </a:r>
            <a:endParaRPr lang="ru-RU" sz="2200" b="1" dirty="0" smtClean="0"/>
          </a:p>
        </p:txBody>
      </p:sp>
      <p:pic>
        <p:nvPicPr>
          <p:cNvPr id="6" name="Рисунок 5" descr="F:\DSCN0771.JPG"/>
          <p:cNvPicPr/>
          <p:nvPr/>
        </p:nvPicPr>
        <p:blipFill>
          <a:blip r:embed="rId2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619672" y="2952328"/>
            <a:ext cx="3414092" cy="2134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352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effectLst/>
              </a:rPr>
              <a:t>План реализации проекта с детьми по Образовательным областям:</a:t>
            </a:r>
            <a:endParaRPr lang="ru-RU" sz="2400" dirty="0"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905204"/>
              </p:ext>
            </p:extLst>
          </p:nvPr>
        </p:nvGraphicFramePr>
        <p:xfrm>
          <a:off x="251520" y="1188720"/>
          <a:ext cx="8686800" cy="5501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618782">
                <a:tc>
                  <a:txBody>
                    <a:bodyPr/>
                    <a:lstStyle/>
                    <a:p>
                      <a:r>
                        <a:rPr kumimoji="0" lang="ru-RU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«Физическая культура»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«Познание»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«Познание»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1858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-Утренняя гимнастика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-физкультурные занятия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ru-RU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плавание</a:t>
                      </a: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-эстафеты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-соревнования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-подвижные игры,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-физкультурные досуги.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«Это я!»  (Дать ребенку знание о себе, о своем теле, формировать любовь к жизни, чувство радости существования)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«Органы чувств»  (глаза, уши, нос). Общие понятия. (Закреплять знания детей о своем теле. Рассказать детям, что на голове у человека много нужных и полезных органов) 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«Как быть здоровым?» (Воспитывать бережное отношение к своему здоровью)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Экскурсия в медицинский кабинет детского сада.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Экскурсия в аптеку.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Беседа «Как доктор лечит людей»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Сюжетно-ролевые</a:t>
                      </a:r>
                      <a:r>
                        <a:rPr kumimoji="0" lang="ru-RU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игры «Поликлиника»,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kumimoji="0" lang="ru-RU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«Больница».</a:t>
                      </a: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332657"/>
          <a:ext cx="8568951" cy="6137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7"/>
                <a:gridCol w="2856317"/>
                <a:gridCol w="2856317"/>
              </a:tblGrid>
              <a:tr h="864095">
                <a:tc>
                  <a:txBody>
                    <a:bodyPr/>
                    <a:lstStyle/>
                    <a:p>
                      <a:r>
                        <a:rPr kumimoji="0" lang="ru-RU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«Чтение художественной литературы»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«Чтение художественной литературы»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«Коммуникация»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349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Чуковский К. И. «Айболит», «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Мойдодыр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Шалаева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Г. П., Журавлёва О. М., Сазонова О. Г. «Правила поведения для воспитанных детей»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Михалков С. «Про девочку, которая плохо кушала»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Токмакова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И. «Колыбельная», «Мне грустно – я лежу больной»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Крылов А. «Как лечили петуха»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Маяковский в. «Что такое хорошо и что такое плохо»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М. Безруких «Разговор о правильном питании»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Бондаренко «Язык и уши»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Зильберг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«Полезные продукты»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Г. Зайцев «Крепкие, крепкие зубы», «Дружи с водой»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А. Крылов «Как лечили петуха»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Потешки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пестушки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приговорки, загадки.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Беседы :«Как я буду заботиться о своем здоровье», «Кто с закалкой дружит, никогда не тужит», «На зарядку, становись», «Как надо одеваться, чтобы не болеть», «Правила гигиены»,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«Витамины полезны для здоровья»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Составление рассказов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 овощах и фруктах.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-«Как мы измеряли рост».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404664"/>
          <a:ext cx="8568951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7"/>
                <a:gridCol w="2856317"/>
                <a:gridCol w="2856317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kumimoji="0" lang="ru-RU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«Социализация»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«Художественное творчество»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«Безопасность»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00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Д/игра «Угадай на вкус»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Д/игра «Назови правильно»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Д/игра «Таня простудилась»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Д/игра «Назови виды спорта»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Д/игра «Угадай вид спорта по показу»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Д/игра «Если кто-то заболел»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С/Р. Игра «Овощной магазин»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С/Р игры: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«Поликлиника», «Больница»,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«Аптека»,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«Детский сад», «Семья».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-Рисование «Овощи и фрукты», «Мы гуляем на участке»</a:t>
                      </a:r>
                    </a:p>
                    <a:p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-Конструирование «Больница для зверюшек»,</a:t>
                      </a:r>
                    </a:p>
                    <a:p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-Аппликация: «Изготовление рецептов для игры в больницу»</a:t>
                      </a:r>
                    </a:p>
                    <a:p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-Лепка «Машина скорой помощи»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-Беседа :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«Осторожно - лекарство», </a:t>
                      </a:r>
                    </a:p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«Как вести себя во время болезни»;</a:t>
                      </a:r>
                    </a:p>
                    <a:p>
                      <a:endParaRPr kumimoji="0" lang="ru-RU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-Серия бесед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по технике безопасности: «Как надо себя вести!»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Деятельность родителей в реализации проекта: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Анкетирование;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Помощь в создании уголка для развития мелкой моторики рук;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Творчество детей и родителей по темам «Я здоров!», «Чтобы быть здоровыми…»;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Участие в конкурсе «Мама, папа, я – спортивная семья!»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dk1"/>
                </a:solidFill>
                <a:effectLst/>
              </a:rPr>
              <a:t>Оздоровительная работа :</a:t>
            </a:r>
            <a:r>
              <a:rPr lang="ru-RU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u="sng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effectLst/>
              </a:rPr>
              <a:t>Утренняя гимнастика</a:t>
            </a:r>
            <a:r>
              <a:rPr lang="ru-RU" dirty="0">
                <a:effectLst/>
              </a:rPr>
              <a:t> </a:t>
            </a:r>
            <a:r>
              <a:rPr lang="ru-RU" dirty="0" smtClean="0">
                <a:effectLst/>
              </a:rPr>
              <a:t>и </a:t>
            </a:r>
            <a:r>
              <a:rPr lang="ru-RU" dirty="0">
                <a:effectLst/>
              </a:rPr>
              <a:t>Физкультурные занятия</a:t>
            </a:r>
            <a:r>
              <a:rPr lang="ru-RU" dirty="0" smtClean="0">
                <a:effectLst/>
              </a:rPr>
              <a:t>:</a:t>
            </a:r>
            <a:endParaRPr lang="ru-RU" dirty="0">
              <a:effectLst/>
            </a:endParaRPr>
          </a:p>
        </p:txBody>
      </p:sp>
      <p:pic>
        <p:nvPicPr>
          <p:cNvPr id="6" name="Объект 5" descr="F:\фотки 2мл.гр\младшая группа 005.jpg"/>
          <p:cNvPicPr>
            <a:picLocks noGrp="1"/>
          </p:cNvPicPr>
          <p:nvPr>
            <p:ph sz="half" idx="1"/>
          </p:nvPr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11560" y="1844824"/>
            <a:ext cx="3384376" cy="24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645024"/>
            <a:ext cx="3263280" cy="2448241"/>
          </a:xfr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Закаливание:</a:t>
            </a:r>
            <a:endParaRPr lang="ru-RU" dirty="0"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6832"/>
            <a:ext cx="4104456" cy="3078342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Игры на свежем воздухе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9" name="Объект 8" descr="F:\DSCN0733.JPG"/>
          <p:cNvPicPr>
            <a:picLocks noGrp="1"/>
          </p:cNvPicPr>
          <p:nvPr>
            <p:ph sz="half" idx="1"/>
          </p:nvPr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755576" y="1628800"/>
            <a:ext cx="2916000" cy="2088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Объект 9" descr="F:\DSCN0737.JPG"/>
          <p:cNvPicPr>
            <a:picLocks noGrp="1"/>
          </p:cNvPicPr>
          <p:nvPr>
            <p:ph sz="half" idx="2"/>
          </p:nvPr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5148064" y="1628800"/>
            <a:ext cx="2916000" cy="2088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291118"/>
            <a:ext cx="2808312" cy="2106234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/>
              </a:rPr>
              <a:t>Конкурс </a:t>
            </a:r>
            <a:r>
              <a:rPr lang="ru-RU" dirty="0">
                <a:effectLst/>
              </a:rPr>
              <a:t>«Мама, папа, я – спортивная семья!»</a:t>
            </a:r>
            <a:br>
              <a:rPr lang="ru-RU" dirty="0"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2942861" cy="2207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12776"/>
            <a:ext cx="2887811" cy="2165858"/>
          </a:xfrm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60054"/>
            <a:ext cx="2880320" cy="2160929"/>
          </a:xfrm>
          <a:prstGeom prst="rect">
            <a:avLst/>
          </a:prstGeom>
        </p:spPr>
      </p:pic>
      <p:pic>
        <p:nvPicPr>
          <p:cNvPr id="7" name="Объект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160054"/>
            <a:ext cx="2835424" cy="2126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754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268761"/>
            <a:ext cx="5832648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</a:t>
            </a:r>
          </a:p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внимание!!!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476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5000">
        <p:circle/>
      </p:transition>
    </mc:Choice>
    <mc:Fallback xmlns="">
      <p:transition spd="slow" advClick="0" advTm="5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03648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/>
              </a:rPr>
              <a:t>Срок реализации: 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январь-февраль</a:t>
            </a:r>
            <a:r>
              <a:rPr lang="ru-RU" dirty="0" smtClean="0">
                <a:solidFill>
                  <a:schemeClr val="tx1"/>
                </a:solidFill>
                <a:effectLst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6027"/>
            <a:ext cx="8686800" cy="401927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Тип, вид проекта</a:t>
            </a:r>
            <a:r>
              <a:rPr lang="ru-RU" b="1" dirty="0" smtClean="0"/>
              <a:t>: Познавательно-развивающий; </a:t>
            </a:r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Организация</a:t>
            </a:r>
            <a:r>
              <a:rPr lang="ru-RU" dirty="0" smtClean="0"/>
              <a:t>: в совместной деятельности с детьми.</a:t>
            </a:r>
          </a:p>
        </p:txBody>
      </p:sp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891680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Цель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: Формирование осознанного отношения к своему здоровью, потребности к здоровому образу жизни и обеспечение максимальной активности детей.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76872"/>
            <a:ext cx="8686800" cy="3803253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3500" dirty="0" smtClean="0"/>
              <a:t>Задачи:</a:t>
            </a:r>
          </a:p>
          <a:p>
            <a:pPr lvl="0">
              <a:buFont typeface="Wingdings" pitchFamily="2" charset="2"/>
              <a:buChar char="v"/>
            </a:pPr>
            <a:r>
              <a:rPr lang="ru-RU" sz="3000" dirty="0" smtClean="0">
                <a:solidFill>
                  <a:schemeClr val="tx1"/>
                </a:solidFill>
              </a:rPr>
              <a:t>Формировать понимание необходимости заботиться о своем здоровье, беречь его, учиться быть здоровыми и вести здоровый образ жизни.</a:t>
            </a:r>
          </a:p>
          <a:p>
            <a:pPr lvl="0">
              <a:buFont typeface="Wingdings" pitchFamily="2" charset="2"/>
              <a:buChar char="v"/>
            </a:pPr>
            <a:r>
              <a:rPr lang="ru-RU" sz="3000" dirty="0" smtClean="0">
                <a:solidFill>
                  <a:schemeClr val="tx1"/>
                </a:solidFill>
              </a:rPr>
              <a:t>Прививать любовь к физическим упражнениям, закаливанию.</a:t>
            </a:r>
          </a:p>
          <a:p>
            <a:pPr lvl="0">
              <a:buFont typeface="Wingdings" pitchFamily="2" charset="2"/>
              <a:buChar char="v"/>
            </a:pPr>
            <a:r>
              <a:rPr lang="ru-RU" sz="3000" dirty="0" smtClean="0">
                <a:solidFill>
                  <a:schemeClr val="tx1"/>
                </a:solidFill>
              </a:rPr>
              <a:t>Повышать грамотность родителей в вопросах воспитания и укрепления здоровья дошкольников.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АКТУАЛЬНОСТЬ: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50405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50" dirty="0" smtClean="0">
                <a:solidFill>
                  <a:schemeClr val="tx1"/>
                </a:solidFill>
              </a:rPr>
              <a:t>  «Забота о здоровье –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  в свои силы»    (В.А.Сухомлинский).</a:t>
            </a:r>
          </a:p>
          <a:p>
            <a:pPr>
              <a:buFont typeface="Wingdings" pitchFamily="2" charset="2"/>
              <a:buChar char="v"/>
            </a:pPr>
            <a:r>
              <a:rPr lang="ru-RU" sz="1650" dirty="0" smtClean="0">
                <a:solidFill>
                  <a:schemeClr val="tx1"/>
                </a:solidFill>
              </a:rPr>
              <a:t>    Как укрепить и сохранить здоровье наших детей? Каким образом способствовать формированию физической культуры ребенка? Как привить навыки здорового образа жизни? Когда это надо начинать?</a:t>
            </a:r>
            <a:r>
              <a:rPr lang="ru-RU" sz="1650" dirty="0" smtClean="0"/>
              <a:t> </a:t>
            </a:r>
            <a:r>
              <a:rPr lang="ru-RU" sz="1650" dirty="0" smtClean="0">
                <a:solidFill>
                  <a:schemeClr val="tx1"/>
                </a:solidFill>
              </a:rPr>
              <a:t>Дошкольный возраст обоснованно считается наиболее важным периодом в процессе формирования личности человека. В этом возрасте более интенсивно развиваются различные способности, формируются нравственные качества, вырабатываются черты характера. Именно в данном возрастном периоде закладывается и укрепляется фундамент здоровья и развития физических качеств, необходимых для эффективного участия ребенка в различных формах двигательной активности, что, в свою очередь, создает условия для активного и направленного формирования и развития психических функций и интеллектуальных способностей дошкольника.</a:t>
            </a:r>
          </a:p>
          <a:p>
            <a:pPr>
              <a:buFont typeface="Wingdings" pitchFamily="2" charset="2"/>
              <a:buChar char="v"/>
            </a:pPr>
            <a:r>
              <a:rPr lang="ru-RU" sz="1650" dirty="0" smtClean="0">
                <a:solidFill>
                  <a:schemeClr val="tx1"/>
                </a:solidFill>
              </a:rPr>
              <a:t>  Таким образом, проблема сохранения и укрепления здоровья воспитанников должна рассматриваться как комплексная и основная в системе обучения и воспитания. </a:t>
            </a:r>
            <a:r>
              <a:rPr lang="ru-RU" sz="1650" dirty="0" smtClean="0"/>
              <a:t/>
            </a:r>
            <a:br>
              <a:rPr lang="ru-RU" sz="1650" dirty="0" smtClean="0"/>
            </a:br>
            <a:endParaRPr lang="ru-RU" sz="165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Ожидаемые результаты: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b="1" dirty="0" smtClean="0">
                <a:solidFill>
                  <a:schemeClr val="tx1"/>
                </a:solidFill>
              </a:rPr>
              <a:t>В ходе реализации проекта:</a:t>
            </a:r>
          </a:p>
          <a:p>
            <a:pPr>
              <a:buFont typeface="Wingdings" pitchFamily="2" charset="2"/>
              <a:buChar char="v"/>
            </a:pPr>
            <a:r>
              <a:rPr lang="ru-RU" sz="8000" dirty="0" smtClean="0"/>
              <a:t> </a:t>
            </a:r>
            <a:r>
              <a:rPr lang="ru-RU" sz="8000" u="sng" dirty="0" smtClean="0">
                <a:solidFill>
                  <a:schemeClr val="tx1"/>
                </a:solidFill>
              </a:rPr>
              <a:t>От детей</a:t>
            </a:r>
            <a:r>
              <a:rPr lang="ru-RU" sz="8000" dirty="0" smtClean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Снижение заболеваемости ;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Наблюдение положительной динамики;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Овладение  практическими навыками  и умениями по сохранению здоровья;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Развитие познавательного интереса к своему организму и его возможностям.</a:t>
            </a:r>
          </a:p>
          <a:p>
            <a:pPr>
              <a:buFont typeface="Wingdings" pitchFamily="2" charset="2"/>
              <a:buChar char="v"/>
            </a:pPr>
            <a:r>
              <a:rPr lang="ru-RU" sz="8000" dirty="0" smtClean="0">
                <a:solidFill>
                  <a:schemeClr val="tx1"/>
                </a:solidFill>
              </a:rPr>
              <a:t> </a:t>
            </a:r>
            <a:r>
              <a:rPr lang="ru-RU" sz="8000" u="sng" dirty="0" smtClean="0">
                <a:solidFill>
                  <a:schemeClr val="tx1"/>
                </a:solidFill>
              </a:rPr>
              <a:t>От родителей: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Активная помощь родителей в организации работы по оздоровлению детей</a:t>
            </a:r>
          </a:p>
          <a:p>
            <a:pPr>
              <a:buFont typeface="Wingdings" pitchFamily="2" charset="2"/>
              <a:buChar char="v"/>
            </a:pPr>
            <a:r>
              <a:rPr lang="ru-RU" sz="8000" u="sng" dirty="0" smtClean="0">
                <a:solidFill>
                  <a:schemeClr val="tx1"/>
                </a:solidFill>
              </a:rPr>
              <a:t>От педагогов: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Укрепление системы взаимосвязи работы всех педагогов ДОУ по данной теме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 Систематизация работы по оздоровлению детей;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1"/>
                </a:solidFill>
              </a:rPr>
              <a:t> Пополнение  методической копилки новыми материалами.</a:t>
            </a:r>
          </a:p>
          <a:p>
            <a:pPr>
              <a:buNone/>
            </a:pPr>
            <a:r>
              <a:rPr lang="ru-RU" sz="8000" dirty="0" smtClean="0"/>
              <a:t> 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flash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Механизм отслеживания результатов: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Анализ детской деятельности (рисунков, поделок);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Наблюдение за поведением и общением детей (усвоение норм и правил поведения);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Собеседование с родителями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548680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chemeClr val="tx2"/>
                </a:solidFill>
                <a:latin typeface="+mj-lt"/>
              </a:rPr>
              <a:t>Участники </a:t>
            </a:r>
            <a:r>
              <a:rPr lang="ru-RU" sz="3200" dirty="0" smtClean="0">
                <a:solidFill>
                  <a:schemeClr val="tx2"/>
                </a:solidFill>
                <a:latin typeface="+mj-lt"/>
              </a:rPr>
              <a:t>проекта</a:t>
            </a:r>
            <a:r>
              <a:rPr lang="ru-RU" sz="3200" dirty="0">
                <a:solidFill>
                  <a:schemeClr val="tx2"/>
                </a:solidFill>
                <a:latin typeface="+mj-lt"/>
              </a:rPr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340768"/>
            <a:ext cx="784887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u="sng" dirty="0" smtClean="0">
                <a:latin typeface="+mj-lt"/>
              </a:rPr>
              <a:t>Дети:</a:t>
            </a:r>
            <a:endParaRPr lang="ru-RU" sz="2000" u="sng" dirty="0">
              <a:latin typeface="+mj-lt"/>
            </a:endParaRPr>
          </a:p>
          <a:p>
            <a:pPr lvl="0"/>
            <a:r>
              <a:rPr lang="ru-RU" sz="2000" dirty="0">
                <a:latin typeface="+mj-lt"/>
              </a:rPr>
              <a:t>-Участвуют в разных видах деятельности: познавательной, игровой, </a:t>
            </a:r>
            <a:r>
              <a:rPr lang="ru-RU" sz="2000" dirty="0" smtClean="0">
                <a:latin typeface="+mj-lt"/>
              </a:rPr>
              <a:t>практической</a:t>
            </a:r>
          </a:p>
          <a:p>
            <a:pPr lvl="0"/>
            <a:r>
              <a:rPr lang="ru-RU" sz="2000" u="sng" dirty="0" smtClean="0">
                <a:latin typeface="+mj-lt"/>
              </a:rPr>
              <a:t>Педагоги: </a:t>
            </a:r>
            <a:endParaRPr lang="ru-RU" sz="2000" u="sng" dirty="0">
              <a:latin typeface="+mj-lt"/>
            </a:endParaRPr>
          </a:p>
          <a:p>
            <a:pPr lvl="0"/>
            <a:r>
              <a:rPr lang="ru-RU" sz="2000" dirty="0">
                <a:latin typeface="+mj-lt"/>
              </a:rPr>
              <a:t>–Осуществляют педагогическое просвещение родителей по проблеме; </a:t>
            </a:r>
          </a:p>
          <a:p>
            <a:pPr lvl="0"/>
            <a:r>
              <a:rPr lang="ru-RU" sz="2000" dirty="0">
                <a:latin typeface="+mj-lt"/>
              </a:rPr>
              <a:t>-Организуют деятельность детей  и родителей</a:t>
            </a:r>
            <a:r>
              <a:rPr lang="ru-RU" sz="2000" dirty="0" smtClean="0">
                <a:latin typeface="+mj-lt"/>
              </a:rPr>
              <a:t>;</a:t>
            </a:r>
          </a:p>
          <a:p>
            <a:pPr lvl="0"/>
            <a:r>
              <a:rPr lang="ru-RU" sz="2000" u="sng" dirty="0" smtClean="0">
                <a:latin typeface="+mj-lt"/>
              </a:rPr>
              <a:t>Родители:</a:t>
            </a:r>
            <a:endParaRPr lang="ru-RU" sz="2000" u="sng" dirty="0">
              <a:latin typeface="+mj-lt"/>
            </a:endParaRPr>
          </a:p>
          <a:p>
            <a:pPr lvl="0"/>
            <a:r>
              <a:rPr lang="ru-RU" sz="2000" dirty="0">
                <a:latin typeface="+mj-lt"/>
              </a:rPr>
              <a:t>-Участвуют в совместной деятельности</a:t>
            </a:r>
            <a:r>
              <a:rPr lang="ru-RU" sz="2000" dirty="0" smtClean="0">
                <a:latin typeface="+mj-lt"/>
              </a:rPr>
              <a:t>;</a:t>
            </a:r>
          </a:p>
          <a:p>
            <a:pPr lvl="0"/>
            <a:r>
              <a:rPr lang="ru-RU" sz="2000" u="sng" dirty="0" smtClean="0">
                <a:latin typeface="+mj-lt"/>
              </a:rPr>
              <a:t>Медицинские работники:</a:t>
            </a:r>
            <a:endParaRPr lang="ru-RU" sz="2000" u="sng" dirty="0">
              <a:latin typeface="+mj-lt"/>
            </a:endParaRPr>
          </a:p>
          <a:p>
            <a:pPr lvl="0"/>
            <a:r>
              <a:rPr lang="ru-RU" sz="2000" dirty="0">
                <a:latin typeface="+mj-lt"/>
              </a:rPr>
              <a:t>-Оказывают помощь в организации оздоровительных процедур;</a:t>
            </a:r>
          </a:p>
          <a:p>
            <a:pPr lvl="0"/>
            <a:r>
              <a:rPr lang="ru-RU" sz="2000" dirty="0">
                <a:latin typeface="+mj-lt"/>
              </a:rPr>
              <a:t>-Дают консультацию родителям;</a:t>
            </a:r>
          </a:p>
          <a:p>
            <a:pPr lvl="0"/>
            <a:r>
              <a:rPr lang="ru-RU" sz="2000" u="sng" dirty="0" smtClean="0">
                <a:latin typeface="+mj-lt"/>
              </a:rPr>
              <a:t>Администрация:</a:t>
            </a:r>
            <a:endParaRPr lang="ru-RU" sz="2000" u="sng" dirty="0">
              <a:latin typeface="+mj-lt"/>
            </a:endParaRPr>
          </a:p>
          <a:p>
            <a:pPr lvl="0"/>
            <a:r>
              <a:rPr lang="ru-RU" sz="2000" dirty="0">
                <a:latin typeface="+mj-lt"/>
              </a:rPr>
              <a:t>-Осуществляет руководство;</a:t>
            </a:r>
          </a:p>
          <a:p>
            <a:pPr lvl="0"/>
            <a:r>
              <a:rPr lang="ru-RU" sz="2000" dirty="0">
                <a:latin typeface="+mj-lt"/>
              </a:rPr>
              <a:t>-Создает условия для реализации проекта;</a:t>
            </a:r>
          </a:p>
          <a:p>
            <a:pPr lvl="0"/>
            <a:r>
              <a:rPr lang="ru-RU" sz="2000" dirty="0">
                <a:latin typeface="+mj-lt"/>
              </a:rPr>
              <a:t>-Контролирует ход выполнения; </a:t>
            </a:r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</p:spTree>
  </p:cSld>
  <p:clrMapOvr>
    <a:masterClrMapping/>
  </p:clrMapOvr>
  <p:transition spd="slow" advClick="0" advTm="5000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32656"/>
            <a:ext cx="8458200" cy="79208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735851"/>
              </p:ext>
            </p:extLst>
          </p:nvPr>
        </p:nvGraphicFramePr>
        <p:xfrm>
          <a:off x="323528" y="332656"/>
          <a:ext cx="8496944" cy="5826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2556284"/>
                <a:gridCol w="2106234"/>
                <a:gridCol w="2106234"/>
              </a:tblGrid>
              <a:tr h="64485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Этапы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Деятельность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педагога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Деятельность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детей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Совместная деятельность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детей и родителей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35981"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/>
                        <a:t>1 этап</a:t>
                      </a:r>
                    </a:p>
                    <a:p>
                      <a:pPr algn="ctr"/>
                      <a:r>
                        <a:rPr lang="ru-RU" b="0" u="none" dirty="0" err="1" smtClean="0"/>
                        <a:t>Подготовит-й</a:t>
                      </a:r>
                      <a:endParaRPr lang="ru-RU" b="0" u="none" dirty="0" smtClean="0"/>
                    </a:p>
                    <a:p>
                      <a:pPr algn="ctr"/>
                      <a:r>
                        <a:rPr lang="ru-RU" sz="1600" b="0" u="none" dirty="0" smtClean="0"/>
                        <a:t>(Выявление проблемы)</a:t>
                      </a:r>
                    </a:p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Итоги анкетирования родителей;</a:t>
                      </a:r>
                    </a:p>
                    <a:p>
                      <a:pPr marL="342900" indent="-342900" algn="l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Формирует</a:t>
                      </a:r>
                      <a:r>
                        <a:rPr lang="ru-RU" sz="1400" baseline="0" dirty="0" smtClean="0"/>
                        <a:t> проблему;</a:t>
                      </a:r>
                    </a:p>
                    <a:p>
                      <a:pPr marL="342900" indent="-342900" algn="l"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 Определяет задачи для её решения;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Входят в проблему;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Ищут ответы на вопросы;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Осознают и личностно воспринимают проблему;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Принимают задачи проекта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;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37616"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/>
                        <a:t>2 этап</a:t>
                      </a:r>
                    </a:p>
                    <a:p>
                      <a:pPr algn="ctr"/>
                      <a:r>
                        <a:rPr lang="ru-RU" b="0" u="none" dirty="0" smtClean="0"/>
                        <a:t>Основной</a:t>
                      </a:r>
                      <a:r>
                        <a:rPr lang="ru-RU" b="0" u="none" baseline="0" dirty="0" smtClean="0"/>
                        <a:t> </a:t>
                      </a:r>
                      <a:endParaRPr lang="ru-RU" b="0" u="none" dirty="0" smtClean="0"/>
                    </a:p>
                    <a:p>
                      <a:pPr algn="ctr"/>
                      <a:r>
                        <a:rPr lang="ru-RU" b="0" u="none" dirty="0" smtClean="0"/>
                        <a:t>(Организация работы</a:t>
                      </a:r>
                      <a:r>
                        <a:rPr lang="ru-RU" b="0" u="none" baseline="0" dirty="0" smtClean="0"/>
                        <a:t> над проектом)</a:t>
                      </a:r>
                    </a:p>
                    <a:p>
                      <a:pPr algn="ctr"/>
                      <a:endParaRPr lang="ru-RU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Подбирает и изучает литературу по проблеме;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Составляет план реализации проекта;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Подбирает необходимое оборудование, пособия,</a:t>
                      </a:r>
                      <a:r>
                        <a:rPr lang="ru-RU" sz="1400" baseline="0" dirty="0" smtClean="0"/>
                        <a:t> игры;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Привлечение родителей к поиску нужной информации;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Планируют свои действия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Обсуждают</a:t>
                      </a:r>
                      <a:r>
                        <a:rPr lang="ru-RU" sz="1400" baseline="0" dirty="0" smtClean="0"/>
                        <a:t> со всеми участниками поэтапный план реализации проекта;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baseline="0" dirty="0" smtClean="0"/>
                        <a:t>Распределяются по группам для выполнения проектной деятельности;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400" dirty="0" smtClean="0"/>
                        <a:t>Участвуют в мероприятиях;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1400" dirty="0"/>
                    </a:p>
                  </a:txBody>
                  <a:tcPr/>
                </a:tc>
              </a:tr>
              <a:tr h="1254633"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/>
                        <a:t>3 этап</a:t>
                      </a:r>
                    </a:p>
                    <a:p>
                      <a:pPr algn="ctr"/>
                      <a:r>
                        <a:rPr lang="ru-RU" b="0" u="none" dirty="0" err="1" smtClean="0"/>
                        <a:t>Заключитель-ный</a:t>
                      </a:r>
                      <a:endParaRPr lang="ru-RU" b="0" u="none" dirty="0" smtClean="0"/>
                    </a:p>
                    <a:p>
                      <a:pPr algn="ctr"/>
                      <a:endParaRPr lang="ru-RU" b="0" u="non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Выступление на </a:t>
                      </a:r>
                      <a:r>
                        <a:rPr lang="ru-RU" sz="1400" dirty="0" err="1" smtClean="0"/>
                        <a:t>пед</a:t>
                      </a:r>
                      <a:r>
                        <a:rPr lang="ru-RU" sz="1400" dirty="0" smtClean="0"/>
                        <a:t>. часе с анализом проделанной</a:t>
                      </a:r>
                      <a:r>
                        <a:rPr lang="ru-RU" sz="1400" baseline="0" dirty="0" smtClean="0"/>
                        <a:t> работы;</a:t>
                      </a:r>
                      <a:r>
                        <a:rPr lang="ru-RU" sz="1400" dirty="0" smtClean="0"/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Спортивный праздник</a:t>
                      </a:r>
                      <a:r>
                        <a:rPr lang="ru-RU" sz="1400" baseline="0" dirty="0" smtClean="0"/>
                        <a:t> «Мама, папа, я – спортивная семья!»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 advTm="5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4515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Методы реализации проекта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196751"/>
          <a:ext cx="8686800" cy="5353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47258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практические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словесные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наглядные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083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Оздоровительная работа;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режима двигательной активности, обеспечивающего нормальную жизнедеятельность детей;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Пальчиковые игры;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Физкультминутки;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Артикуляционная гимнастика;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Гимнастика для глаз;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Дидактические игры;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Сюжетно-ролевые игры;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 художественной литературы.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Заучивание стихотворений.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Консультации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Рассказывание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Рассматривание иллюстраций;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Информационно-агитационные стенды;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Театрализованные представления;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видеоинформации;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990</TotalTime>
  <Words>956</Words>
  <Application>Microsoft Office PowerPoint</Application>
  <PresentationFormat>Экран (4:3)</PresentationFormat>
  <Paragraphs>182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Муниципальное  бюджетное  дошкольное  образовательное учреждение   «Детский сад №20 «Белочка» общеразвивающего вида . ПРОЕКТ: «Наша традиция - быть здоровыми!» Подготовительная группа «Солнышко»</vt:lpstr>
      <vt:lpstr>Срок реализации: январь-февраль </vt:lpstr>
      <vt:lpstr>Цель: Формирование осознанного отношения к своему здоровью, потребности к здоровому образу жизни и обеспечение максимальной активности детей.  </vt:lpstr>
      <vt:lpstr>АКТУАЛЬНОСТЬ:</vt:lpstr>
      <vt:lpstr>Ожидаемые результаты:</vt:lpstr>
      <vt:lpstr>Механизм отслеживания результатов:</vt:lpstr>
      <vt:lpstr>Презентация PowerPoint</vt:lpstr>
      <vt:lpstr>Презентация PowerPoint</vt:lpstr>
      <vt:lpstr>Методы реализации проекта:</vt:lpstr>
      <vt:lpstr>План реализации проекта с детьми по Образовательным областям:</vt:lpstr>
      <vt:lpstr>Презентация PowerPoint</vt:lpstr>
      <vt:lpstr>Презентация PowerPoint</vt:lpstr>
      <vt:lpstr>Деятельность родителей в реализации проекта:</vt:lpstr>
      <vt:lpstr>Оздоровительная работа : Утренняя гимнастика и Физкультурные занятия:</vt:lpstr>
      <vt:lpstr>Закаливание:</vt:lpstr>
      <vt:lpstr>Игры на свежем воздухе:</vt:lpstr>
      <vt:lpstr> Конкурс «Мама, папа, я – спортивная семья!»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«Наша традиция - быть здоровыми!»</dc:title>
  <dc:creator>Sanya</dc:creator>
  <cp:lastModifiedBy>user</cp:lastModifiedBy>
  <cp:revision>93</cp:revision>
  <dcterms:created xsi:type="dcterms:W3CDTF">2013-01-26T14:00:43Z</dcterms:created>
  <dcterms:modified xsi:type="dcterms:W3CDTF">2023-02-19T10:24:47Z</dcterms:modified>
</cp:coreProperties>
</file>