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60" r:id="rId10"/>
    <p:sldId id="261" r:id="rId11"/>
    <p:sldId id="262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>
      <p:cViewPr varScale="1">
        <p:scale>
          <a:sx n="81" d="100"/>
          <a:sy n="81" d="100"/>
        </p:scale>
        <p:origin x="1483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09AC3-E9AE-4A7A-9C52-2467758C49E6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0449E-5A2C-4FC6-9B11-E8BC3F180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55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Объединением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двух множеств A и B называется множество, состоящее из элементов, входящих хотя бы в одно из множеств A или B. Знак операции объединения в Паскале «+».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3D86-5227-4397-9999-7B77244BED8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1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Объединением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двух множеств A и B называется множество, состоящее из элементов, входящих хотя бы в одно из множеств A или B. Знак операции объединения в Паскале «+».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3D86-5227-4397-9999-7B77244BED8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13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Разностью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двух множеств A и B называется множество, состоящее из элементов множества A, не входящих во множество B.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3D86-5227-4397-9999-7B77244BED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1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/>
              <a:t>Операция вхождения множества </a:t>
            </a:r>
            <a:r>
              <a:rPr lang="en-US" sz="1200" b="1" dirty="0"/>
              <a:t>A</a:t>
            </a:r>
            <a:r>
              <a:rPr lang="ru-RU" sz="1200" b="1" dirty="0"/>
              <a:t> в множество </a:t>
            </a:r>
            <a:r>
              <a:rPr lang="en-US" sz="1200" b="1" dirty="0"/>
              <a:t>B</a:t>
            </a:r>
            <a:r>
              <a:rPr lang="ru-RU" sz="1200" b="1" dirty="0"/>
              <a:t> </a:t>
            </a:r>
            <a:r>
              <a:rPr lang="ru-RU" sz="1200" dirty="0"/>
              <a:t>устанавливает связь между множеством и скалярной величиной. </a:t>
            </a:r>
          </a:p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3D86-5227-4397-9999-7B77244BED8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1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97F292D-2D10-43F7-A695-099800678E45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1FF8B0-F117-43E8-9E65-5AD3222F4C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188640"/>
            <a:ext cx="6336704" cy="100811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3200" b="1" i="1" dirty="0"/>
              <a:t>Дисциплина: Основы программирования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424936" cy="42484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УРОКА: </a:t>
            </a:r>
          </a:p>
          <a:p>
            <a:pPr algn="l"/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Решение задач по теме: структурированный тип данных – запись.</a:t>
            </a:r>
          </a:p>
          <a:p>
            <a:pPr algn="l"/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Множественный тип данных. Операции над множествами.</a:t>
            </a:r>
          </a:p>
          <a:p>
            <a:pPr algn="l"/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Создание и заполнение внешнего файла.</a:t>
            </a:r>
          </a:p>
        </p:txBody>
      </p:sp>
    </p:spTree>
    <p:extLst>
      <p:ext uri="{BB962C8B-B14F-4D97-AF65-F5344CB8AC3E}">
        <p14:creationId xmlns:p14="http://schemas.microsoft.com/office/powerpoint/2010/main" val="93166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116632"/>
            <a:ext cx="799288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Файл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имеющую имя последовательность однотипных элементов, размещенных на внешнем устройстве, чаще всего, на диске. Файл имеет много общего с одномерным динамическим массивом, но размещает­ся не в оперативной, а во внешней памяти, и не требует предварительного указания размера.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Для выполнения операций с конкретным файлом, размещенным на диске, в программе обычно используется так называемая 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Файловая переменная (логический файл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Файловая переменная после ее описания связывается с некоторым файлом, в результате чего операции, выполняемые над ней, при­водят к соответствующим изменениям в этом файле. После завершения всех операций связь между файловой переменной и файлом разрывается. Теперь файловую переменную можно связать с другим файлом этого же типа.</a:t>
            </a:r>
          </a:p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типа элементов различают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текстовые, типизированные и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нетипизированные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файлы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Текстовый файл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строки символов пе­ременной длины,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типизированный файл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элементы указанного типа (кроме файлового),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нетипизированном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файле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находятся элементы, тип которых не указан. Описание файловой переменной, предназначенной для работы с файлом, должно соответствовать типу элементов файла.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err="1">
                <a:latin typeface="+mj-lt"/>
                <a:cs typeface="Times New Roman" panose="02020603050405020304" pitchFamily="18" charset="0"/>
              </a:rPr>
              <a:t>var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 f1: </a:t>
            </a:r>
            <a:r>
              <a:rPr lang="en-US" sz="1600" dirty="0" err="1">
                <a:latin typeface="+mj-lt"/>
                <a:cs typeface="Times New Roman" panose="02020603050405020304" pitchFamily="18" charset="0"/>
              </a:rPr>
              <a:t>TextFile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;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+mj-lt"/>
                <a:cs typeface="Times New Roman" panose="02020603050405020304" pitchFamily="18" charset="0"/>
              </a:rPr>
              <a:t>f2: File of integer;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+mj-lt"/>
                <a:cs typeface="Times New Roman" panose="02020603050405020304" pitchFamily="18" charset="0"/>
              </a:rPr>
              <a:t>f3: File of real;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+mj-lt"/>
                <a:cs typeface="Times New Roman" panose="02020603050405020304" pitchFamily="18" charset="0"/>
              </a:rPr>
              <a:t>f4: File;</a:t>
            </a:r>
            <a:endParaRPr lang="ru-RU" sz="1600" dirty="0">
              <a:latin typeface="+mj-lt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переменная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предназначена для работы с тек­стовыми файлами, переменные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 типизированными файлами, со­держащими целые и вещественные числа, соответственно, а переменная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 не типизированными файлами.</a:t>
            </a:r>
          </a:p>
        </p:txBody>
      </p:sp>
    </p:spTree>
    <p:extLst>
      <p:ext uri="{BB962C8B-B14F-4D97-AF65-F5344CB8AC3E}">
        <p14:creationId xmlns:p14="http://schemas.microsoft.com/office/powerpoint/2010/main" val="4178147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525658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ЗАДАНИЯ: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Подсчитать количество слов во введенной пользователем строке.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переменных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строка;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- счетчик;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count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подсчет количества слов.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задачи: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Измеряем длину введенной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пользователем строки.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Если длина не нулевая, то это значит,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есть хотя бы одно слово.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Перебираем каждый символ строки.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Если очередной символ является 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пробелом, то увеличиваем счетчик слов.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на языке Паскаль: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72" y="1916832"/>
            <a:ext cx="436313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0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6840760" cy="57539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038"/>
            <a:ext cx="7960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Подсчитать количество слов в строке и вывести длину каждого слова.</a:t>
            </a:r>
          </a:p>
        </p:txBody>
      </p:sp>
    </p:spTree>
    <p:extLst>
      <p:ext uri="{BB962C8B-B14F-4D97-AF65-F5344CB8AC3E}">
        <p14:creationId xmlns:p14="http://schemas.microsoft.com/office/powerpoint/2010/main" val="211747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Задача: </a:t>
            </a:r>
            <a:r>
              <a:rPr lang="ru-RU" dirty="0"/>
              <a:t>Предоставить  в виде информационной структуры</a:t>
            </a:r>
          </a:p>
          <a:p>
            <a:r>
              <a:rPr lang="ru-RU" dirty="0"/>
              <a:t>Анкетные данные о студенте техникума.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762963"/>
            <a:ext cx="6947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программы на структурированный тип- Запись: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32295"/>
            <a:ext cx="7488832" cy="55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1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Формулировка задачи: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Рассматривается массив символьных строк, состоящий не более чем из 10 строк. Длина строки не более 40. Прочитать массив и распечатать его.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Для каждой строки массива построить множество из символов этой строки. 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Напечатать символы того множества, которое окажется подмножеством всех остальных множеств, и порядковый номер множества. Если таких множеств найдется несколько, то напечатать первое по порядку. Если такого множества не найдется, то напечатать сообщение "Такого множества нет." .</a:t>
            </a:r>
          </a:p>
          <a:p>
            <a:pPr algn="just"/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часть программы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0" y="2219965"/>
            <a:ext cx="7406496" cy="43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330759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4" y="692696"/>
            <a:ext cx="6889048" cy="5472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1999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часть</a:t>
            </a:r>
          </a:p>
        </p:txBody>
      </p:sp>
    </p:spTree>
    <p:extLst>
      <p:ext uri="{BB962C8B-B14F-4D97-AF65-F5344CB8AC3E}">
        <p14:creationId xmlns:p14="http://schemas.microsoft.com/office/powerpoint/2010/main" val="135640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879" y="151462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78" y="520810"/>
            <a:ext cx="5823281" cy="45556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55872"/>
            <a:ext cx="4256795" cy="298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5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1052736"/>
            <a:ext cx="777686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</a:t>
            </a:r>
            <a:r>
              <a:rPr lang="ru-RU" sz="40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римеры задач для самостоятельного решения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924944"/>
            <a:ext cx="7920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Дан текст на русском языке. Определить, каких букв больше –гласных или согласных. (на множества)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4224" y="3933056"/>
            <a:ext cx="7507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Дан текст. Удалить — в нем повторяющиеся символы.(на множества)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4224" y="4941168"/>
            <a:ext cx="8947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Из ведомости 3-х студентов с их оценками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порядковый  номер,  Ф.И.О. и три оценки) определить количество отличников и средний бал каждого студента.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записи)</a:t>
            </a:r>
          </a:p>
        </p:txBody>
      </p:sp>
    </p:spTree>
    <p:extLst>
      <p:ext uri="{BB962C8B-B14F-4D97-AF65-F5344CB8AC3E}">
        <p14:creationId xmlns:p14="http://schemas.microsoft.com/office/powerpoint/2010/main" val="17929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55" y="2967335"/>
            <a:ext cx="852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7031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теоретического материала для работы с практическими заданиями.</a:t>
            </a:r>
          </a:p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 Решение задач по новым темам.</a:t>
            </a:r>
          </a:p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 Закрепление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95015854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297" y="106759"/>
            <a:ext cx="75608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называют структурой?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– некоторый составной тип данных, составленный из базовых скалярных. </a:t>
            </a:r>
          </a:p>
          <a:p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Данные 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структурированного типа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состоят из данных других типов. Переменные этих типов могут в каждый момент времени иметь только одно значение. 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данным структурированного типа относятся:</a:t>
            </a: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Строки;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Массивы;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Множества;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Записи;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Файлы;</a:t>
            </a:r>
            <a:endParaRPr lang="en-US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Классы.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805896"/>
            <a:ext cx="1944216" cy="382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8456" y="3430144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5608" y="3948476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3920" y="4509120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3920" y="5021724"/>
            <a:ext cx="19442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3920" y="5589240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620688"/>
            <a:ext cx="70567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6127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23032"/>
            <a:ext cx="767767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Строка –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последовательность символов кодовой таблицы.</a:t>
            </a:r>
          </a:p>
          <a:p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описания строкового типа: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 err="1"/>
              <a:t>string</a:t>
            </a:r>
            <a:r>
              <a:rPr lang="ru-RU" i="1" dirty="0"/>
              <a:t>[ </a:t>
            </a:r>
            <a:r>
              <a:rPr lang="ru-RU" i="1" dirty="0" err="1"/>
              <a:t>max</a:t>
            </a:r>
            <a:r>
              <a:rPr lang="ru-RU" i="1" dirty="0"/>
              <a:t> длина строки];</a:t>
            </a:r>
          </a:p>
          <a:p>
            <a:r>
              <a:rPr lang="ru-RU" i="1" dirty="0"/>
              <a:t>Иначе: </a:t>
            </a:r>
            <a:r>
              <a:rPr lang="ru-RU" i="1" dirty="0" err="1"/>
              <a:t>var</a:t>
            </a:r>
            <a:r>
              <a:rPr lang="ru-RU" i="1" dirty="0"/>
              <a:t> &lt;имя переменной, ... &gt;: </a:t>
            </a:r>
            <a:r>
              <a:rPr lang="ru-RU" b="1" i="1" dirty="0" err="1"/>
              <a:t>string</a:t>
            </a:r>
            <a:r>
              <a:rPr lang="ru-RU" i="1" dirty="0"/>
              <a:t>[ </a:t>
            </a:r>
            <a:r>
              <a:rPr lang="ru-RU" i="1" dirty="0" err="1"/>
              <a:t>max</a:t>
            </a:r>
            <a:r>
              <a:rPr lang="ru-RU" i="1" dirty="0"/>
              <a:t> длина строки];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5397" y="260648"/>
            <a:ext cx="6396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Форма записи структурированных типов.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408" y="2054138"/>
            <a:ext cx="74888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Массив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упорядоченная индексированная совокупность однотипных элементов, имеющих общее имя.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описания типа статического массива: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/>
              <a:t>А</a:t>
            </a:r>
            <a:r>
              <a:rPr lang="en-US" b="1" i="1" dirty="0" err="1"/>
              <a:t>rr</a:t>
            </a:r>
            <a:r>
              <a:rPr lang="ru-RU" b="1" i="1" dirty="0"/>
              <a:t>ау</a:t>
            </a:r>
            <a:r>
              <a:rPr lang="ru-RU" i="1" dirty="0"/>
              <a:t> [&lt;тип индексов&gt;] </a:t>
            </a:r>
            <a:r>
              <a:rPr lang="ru-RU" b="1" i="1" dirty="0" err="1"/>
              <a:t>of</a:t>
            </a:r>
            <a:r>
              <a:rPr lang="ru-RU" i="1" dirty="0"/>
              <a:t>&lt;тип элементов &gt;;</a:t>
            </a:r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описания типа динамического массива: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/>
              <a:t>А</a:t>
            </a:r>
            <a:r>
              <a:rPr lang="en-US" b="1" i="1" dirty="0" err="1"/>
              <a:t>rr</a:t>
            </a:r>
            <a:r>
              <a:rPr lang="ru-RU" b="1" i="1" dirty="0"/>
              <a:t>ау </a:t>
            </a:r>
            <a:r>
              <a:rPr lang="ru-RU" b="1" i="1" dirty="0" err="1"/>
              <a:t>of</a:t>
            </a:r>
            <a:r>
              <a:rPr lang="ru-RU" i="1" dirty="0"/>
              <a:t> &lt;тип элементов &gt;;</a:t>
            </a:r>
          </a:p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описания типа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многомерного динамического массива(например, дву­мерного) 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/>
              <a:t>А</a:t>
            </a:r>
            <a:r>
              <a:rPr lang="en-US" b="1" i="1" dirty="0" err="1"/>
              <a:t>rr</a:t>
            </a:r>
            <a:r>
              <a:rPr lang="ru-RU" b="1" i="1" dirty="0"/>
              <a:t>ау </a:t>
            </a:r>
            <a:r>
              <a:rPr lang="ru-RU" b="1" i="1" dirty="0" err="1"/>
              <a:t>of</a:t>
            </a:r>
            <a:r>
              <a:rPr lang="ru-RU" b="1" i="1" dirty="0"/>
              <a:t> А</a:t>
            </a:r>
            <a:r>
              <a:rPr lang="en-US" b="1" i="1" dirty="0" err="1"/>
              <a:t>rr</a:t>
            </a:r>
            <a:r>
              <a:rPr lang="ru-RU" b="1" i="1" dirty="0"/>
              <a:t>ау </a:t>
            </a:r>
            <a:r>
              <a:rPr lang="ru-RU" b="1" i="1" dirty="0" err="1"/>
              <a:t>of</a:t>
            </a:r>
            <a:r>
              <a:rPr lang="ru-RU" i="1" dirty="0"/>
              <a:t>&lt;тип элементов &gt;;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4697338"/>
            <a:ext cx="86478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Множества - это совокупность элементов, выбранных из пред­определенного набора значений.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Формат, описания множественного типа: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 err="1"/>
              <a:t>Set</a:t>
            </a:r>
            <a:r>
              <a:rPr lang="ru-RU" b="1" i="1" dirty="0"/>
              <a:t> </a:t>
            </a:r>
            <a:r>
              <a:rPr lang="ru-RU" b="1" i="1" dirty="0" err="1"/>
              <a:t>of</a:t>
            </a:r>
            <a:r>
              <a:rPr lang="ru-RU" i="1" dirty="0"/>
              <a:t>&lt;тип элементов &gt;;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4227663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8902" y="3861048"/>
            <a:ext cx="7992887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[1, 2, 3, 4] + [3, 4, 5, 6] =&gt; [1, 2, 3, 4, 5, 6]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[]+[‘</a:t>
            </a:r>
            <a:r>
              <a:rPr lang="en-US" sz="2800" dirty="0" err="1"/>
              <a:t>a’..’z</a:t>
            </a:r>
            <a:r>
              <a:rPr lang="en-US" sz="2800" dirty="0"/>
              <a:t>’]+[‘A’..’E’, ‘k’]  =&gt; [‘A’..’E’, ‘</a:t>
            </a:r>
            <a:r>
              <a:rPr lang="en-US" sz="2800" dirty="0" err="1"/>
              <a:t>a’..’z</a:t>
            </a:r>
            <a:r>
              <a:rPr lang="en-US" sz="2800" dirty="0"/>
              <a:t>’]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8902" y="620688"/>
            <a:ext cx="8368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Операции над множествами.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8902" y="3356992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Пример: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902" y="1196752"/>
            <a:ext cx="836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 Объединение</a:t>
            </a:r>
            <a:r>
              <a:rPr lang="ru-RU" sz="2800" dirty="0"/>
              <a:t> двух множеств A и B </a:t>
            </a:r>
          </a:p>
        </p:txBody>
      </p:sp>
      <p:sp>
        <p:nvSpPr>
          <p:cNvPr id="5" name="Овал 4"/>
          <p:cNvSpPr/>
          <p:nvPr/>
        </p:nvSpPr>
        <p:spPr>
          <a:xfrm>
            <a:off x="482428" y="1973861"/>
            <a:ext cx="1656184" cy="123670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670675" y="1974337"/>
            <a:ext cx="1656184" cy="123670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</a:schemeClr>
                </a:solidFill>
              </a:rPr>
              <a:t>B</a:t>
            </a:r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64151" y="2348016"/>
            <a:ext cx="810073" cy="375962"/>
          </a:xfrm>
          <a:prstGeom prst="rightArrow">
            <a:avLst/>
          </a:prstGeom>
          <a:solidFill>
            <a:schemeClr val="tx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люс 18"/>
          <p:cNvSpPr/>
          <p:nvPr/>
        </p:nvSpPr>
        <p:spPr>
          <a:xfrm>
            <a:off x="2138612" y="2303215"/>
            <a:ext cx="532063" cy="577993"/>
          </a:xfrm>
          <a:prstGeom prst="mathPl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ÐÐ¸Ð°Ð³ÑÐ°Ð¼Ð¼Ð° Ð­Ð¹Ð»ÐµÑÐ°-ÐÐµÐ½Ð½Ð° Ð´Ð»Ñ Ð¾Ð±ÑÐµÐ´Ð¸Ð½ÐµÐ½Ð¸Ñ Ð´Ð²ÑÑ Ð¼Ð½Ð¾Ð¶ÐµÑÑÐ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4" t="15447"/>
          <a:stretch/>
        </p:blipFill>
        <p:spPr bwMode="auto">
          <a:xfrm>
            <a:off x="5620360" y="1791980"/>
            <a:ext cx="3202257" cy="165618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25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8902" y="3861048"/>
            <a:ext cx="7992887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[1, 2, 3, 4] * [3, 4, 5, 6] =&gt; [3, 4] </a:t>
            </a:r>
            <a:endParaRPr lang="ru-RU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[‘</a:t>
            </a:r>
            <a:r>
              <a:rPr lang="en-US" sz="2800" dirty="0" err="1"/>
              <a:t>a’..’z</a:t>
            </a:r>
            <a:r>
              <a:rPr lang="en-US" sz="2800" dirty="0"/>
              <a:t>’]*[‘A’..’E’, ‘k’]  =&gt; [‘k’]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8902" y="620688"/>
            <a:ext cx="8368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Операции над множествами.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8902" y="3356992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Пример: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902" y="1196752"/>
            <a:ext cx="836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2. Пересечение</a:t>
            </a:r>
            <a:r>
              <a:rPr lang="ru-RU" sz="2800" dirty="0"/>
              <a:t> двух множеств A и B </a:t>
            </a:r>
          </a:p>
        </p:txBody>
      </p:sp>
      <p:sp>
        <p:nvSpPr>
          <p:cNvPr id="5" name="Овал 4"/>
          <p:cNvSpPr/>
          <p:nvPr/>
        </p:nvSpPr>
        <p:spPr>
          <a:xfrm>
            <a:off x="512350" y="1954591"/>
            <a:ext cx="1656184" cy="123670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700597" y="1955067"/>
            <a:ext cx="1656184" cy="123670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</a:schemeClr>
                </a:solidFill>
              </a:rPr>
              <a:t>B</a:t>
            </a:r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94073" y="2328746"/>
            <a:ext cx="810073" cy="375962"/>
          </a:xfrm>
          <a:prstGeom prst="rightArrow">
            <a:avLst/>
          </a:prstGeom>
          <a:solidFill>
            <a:schemeClr val="tx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множение 1"/>
          <p:cNvSpPr/>
          <p:nvPr/>
        </p:nvSpPr>
        <p:spPr>
          <a:xfrm>
            <a:off x="2168534" y="2296089"/>
            <a:ext cx="532063" cy="556742"/>
          </a:xfrm>
          <a:prstGeom prst="mathMultiply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ÐÐ¸Ð°Ð³ÑÐ°Ð¼Ð¼Ð° Ð­Ð¹Ð»ÐµÑÐ°-ÐÐµÐ½Ð½Ð° Ð´Ð»Ñ Ð¿ÐµÑÐµÑÐµÑÐµÐ½Ð¸Ñ Ð´Ð²ÑÑ Ð¼Ð½Ð¾Ð¶ÐµÑÑ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925" y="1772816"/>
            <a:ext cx="2998448" cy="174690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22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8902" y="3717032"/>
            <a:ext cx="7992887" cy="22876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800" dirty="0"/>
              <a:t>1) </a:t>
            </a:r>
            <a:r>
              <a:rPr lang="en-US" sz="2800" dirty="0"/>
              <a:t>[1, 2, 3, 4] - [3, 4, 5, 6] =&gt; [1, 2] </a:t>
            </a:r>
            <a:endParaRPr lang="ru-RU" sz="2800" dirty="0"/>
          </a:p>
          <a:p>
            <a:pPr>
              <a:lnSpc>
                <a:spcPct val="130000"/>
              </a:lnSpc>
            </a:pPr>
            <a:r>
              <a:rPr lang="ru-RU" sz="2800" dirty="0"/>
              <a:t>    </a:t>
            </a:r>
            <a:r>
              <a:rPr lang="en-US" sz="2800" dirty="0"/>
              <a:t>[3, 4, 5, 6] - [1, 2, 3, 4]  =&gt; [5, 6] </a:t>
            </a:r>
            <a:endParaRPr lang="ru-RU" sz="2800" dirty="0"/>
          </a:p>
          <a:p>
            <a:pPr>
              <a:lnSpc>
                <a:spcPct val="130000"/>
              </a:lnSpc>
            </a:pPr>
            <a:r>
              <a:rPr lang="en-US" sz="2800" dirty="0"/>
              <a:t>2) [‘</a:t>
            </a:r>
            <a:r>
              <a:rPr lang="en-US" sz="2800" dirty="0" err="1"/>
              <a:t>a’..’z</a:t>
            </a:r>
            <a:r>
              <a:rPr lang="en-US" sz="2800" dirty="0"/>
              <a:t>’]-[‘A’..’E’, ‘k’]  =&gt; [‘</a:t>
            </a:r>
            <a:r>
              <a:rPr lang="en-US" sz="2800" dirty="0" err="1"/>
              <a:t>a’..’j</a:t>
            </a:r>
            <a:r>
              <a:rPr lang="en-US" sz="2800" dirty="0"/>
              <a:t>’, ‘</a:t>
            </a:r>
            <a:r>
              <a:rPr lang="en-US" sz="2800" dirty="0" err="1"/>
              <a:t>i</a:t>
            </a:r>
            <a:r>
              <a:rPr lang="en-US" sz="2800" dirty="0"/>
              <a:t>’..’z’] </a:t>
            </a:r>
            <a:endParaRPr lang="ru-RU" sz="2800" dirty="0"/>
          </a:p>
          <a:p>
            <a:pPr>
              <a:lnSpc>
                <a:spcPct val="130000"/>
              </a:lnSpc>
            </a:pPr>
            <a:r>
              <a:rPr lang="ru-RU" sz="2800" dirty="0"/>
              <a:t>    </a:t>
            </a:r>
            <a:r>
              <a:rPr lang="en-US" sz="2800" dirty="0"/>
              <a:t>[‘A’..’E’, ‘k’] - [‘</a:t>
            </a:r>
            <a:r>
              <a:rPr lang="en-US" sz="2800" dirty="0" err="1"/>
              <a:t>a’..’z</a:t>
            </a:r>
            <a:r>
              <a:rPr lang="en-US" sz="2800" dirty="0"/>
              <a:t>’]  =&gt; [‘A’..’E’]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8902" y="611977"/>
            <a:ext cx="8368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Операции над множествами.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8902" y="321297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Пример: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902" y="1196752"/>
            <a:ext cx="83687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3. Разность</a:t>
            </a:r>
            <a:r>
              <a:rPr lang="ru-RU" sz="2800" dirty="0"/>
              <a:t> двух множеств A и B </a:t>
            </a:r>
          </a:p>
        </p:txBody>
      </p:sp>
      <p:sp>
        <p:nvSpPr>
          <p:cNvPr id="5" name="Овал 4"/>
          <p:cNvSpPr/>
          <p:nvPr/>
        </p:nvSpPr>
        <p:spPr>
          <a:xfrm>
            <a:off x="521296" y="1886427"/>
            <a:ext cx="1656184" cy="123670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709543" y="1886903"/>
            <a:ext cx="1656184" cy="1236703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</a:schemeClr>
                </a:solidFill>
              </a:rPr>
              <a:t>B</a:t>
            </a:r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703019" y="2260582"/>
            <a:ext cx="810073" cy="375962"/>
          </a:xfrm>
          <a:prstGeom prst="rightArrow">
            <a:avLst/>
          </a:prstGeom>
          <a:solidFill>
            <a:schemeClr val="tx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2177480" y="2260582"/>
            <a:ext cx="532063" cy="473047"/>
          </a:xfrm>
          <a:prstGeom prst="mathMinus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ÐÐ¸Ð°Ð³ÑÐ°Ð¼Ð¼Ð° Ð­Ð¹Ð»ÐµÑÐ°-ÐÐµÐ½Ð½Ð° Ð´Ð»Ñ ÑÐ°Ð·Ð½Ð¾ÑÑÐ¸ Ð´Ð²ÑÑ Ð¼Ð½Ð¾Ð¶ÐµÑÑÐ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31" r="50000"/>
          <a:stretch/>
        </p:blipFill>
        <p:spPr bwMode="auto">
          <a:xfrm>
            <a:off x="5547189" y="1800215"/>
            <a:ext cx="3139017" cy="147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60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8902" y="4133837"/>
            <a:ext cx="8251593" cy="12126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dirty="0"/>
              <a:t>4 in [3, 4, 7, 9] –– true, </a:t>
            </a:r>
            <a:endParaRPr lang="ru-RU" sz="2800" dirty="0"/>
          </a:p>
          <a:p>
            <a:pPr>
              <a:lnSpc>
                <a:spcPct val="130000"/>
              </a:lnSpc>
            </a:pPr>
            <a:r>
              <a:rPr lang="en-US" sz="2800" dirty="0"/>
              <a:t>5 in [3, 4, 7, 9] –– false.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8902" y="611977"/>
            <a:ext cx="8368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Операции над множествами.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8902" y="348184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Пример: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902" y="1196752"/>
            <a:ext cx="83687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4. Операция вхождения </a:t>
            </a:r>
            <a:r>
              <a:rPr lang="ru-RU" sz="2800" dirty="0"/>
              <a:t>определяет  входит ли значение величины  </a:t>
            </a:r>
            <a:r>
              <a:rPr lang="ru-RU" sz="2800" b="1" i="1" dirty="0"/>
              <a:t>Х </a:t>
            </a:r>
            <a:r>
              <a:rPr lang="ru-RU" sz="2800" dirty="0"/>
              <a:t>в множество </a:t>
            </a:r>
            <a:r>
              <a:rPr lang="ru-RU" sz="2800" b="1" i="1" dirty="0"/>
              <a:t>А</a:t>
            </a:r>
            <a:r>
              <a:rPr lang="ru-RU" sz="2800" dirty="0"/>
              <a:t>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17484" y="2257708"/>
            <a:ext cx="824301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dirty="0"/>
              <a:t>x in </a:t>
            </a:r>
            <a:r>
              <a:rPr lang="ru-RU" sz="2800" b="1" dirty="0"/>
              <a:t>А;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8902" y="292494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Результат — логическая величина (</a:t>
            </a:r>
            <a:r>
              <a:rPr lang="en-US" sz="2800" dirty="0"/>
              <a:t>true </a:t>
            </a:r>
            <a:r>
              <a:rPr lang="ru-RU" sz="2800" dirty="0"/>
              <a:t>или </a:t>
            </a:r>
            <a:r>
              <a:rPr lang="en-US" sz="2800" dirty="0"/>
              <a:t>false</a:t>
            </a:r>
            <a:r>
              <a:rPr lang="ru-RU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601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592" y="116632"/>
            <a:ext cx="712879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Запись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структурированный комбинированный тип данных, состоящий из фиксированного числа компонент (полей) разного типа.</a:t>
            </a:r>
            <a:r>
              <a:rPr lang="ru-RU" i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 фиксированные и вариантные записи.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Фиксированная запись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состоит из конечного числа полей, ее объявление имеет следующий формат:</a:t>
            </a:r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описания типа Фиксированная запись :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 err="1"/>
              <a:t>record</a:t>
            </a:r>
            <a:r>
              <a:rPr lang="ru-RU" i="1" dirty="0"/>
              <a:t>;</a:t>
            </a:r>
            <a:endParaRPr lang="ru-RU" dirty="0"/>
          </a:p>
          <a:p>
            <a:r>
              <a:rPr lang="ru-RU" i="1" dirty="0"/>
              <a:t>&lt;имя поля­_1&gt;: &lt;Тип поля&gt;;</a:t>
            </a:r>
            <a:endParaRPr lang="ru-RU" dirty="0"/>
          </a:p>
          <a:p>
            <a:r>
              <a:rPr lang="ru-RU" i="1" dirty="0"/>
              <a:t>. . .</a:t>
            </a:r>
            <a:endParaRPr lang="ru-RU" dirty="0"/>
          </a:p>
          <a:p>
            <a:r>
              <a:rPr lang="ru-RU" i="1" dirty="0"/>
              <a:t>&lt;имя поля_ n &gt;: &lt;Тип поля&gt;;</a:t>
            </a:r>
            <a:endParaRPr lang="ru-RU" dirty="0"/>
          </a:p>
          <a:p>
            <a:r>
              <a:rPr lang="ru-RU" b="1" i="1" dirty="0" err="1"/>
              <a:t>end</a:t>
            </a:r>
            <a:r>
              <a:rPr lang="ru-RU" b="1" i="1" dirty="0"/>
              <a:t> ;</a:t>
            </a:r>
            <a:endParaRPr lang="en-US" b="1" i="1" dirty="0"/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Вариантная запись</a:t>
            </a:r>
            <a:r>
              <a:rPr lang="ru-RU" i="1" dirty="0"/>
              <a:t> также имеет конечное число по­лей и предоставляет возможность по-разному интерпретировать об­ласти памяти, занимаемые полями. Все варианты записи располагаются в одном месте памяти и позволяют обращаться к ним по различным именам.</a:t>
            </a:r>
          </a:p>
          <a:p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объявления Вариантной записи:</a:t>
            </a:r>
          </a:p>
          <a:p>
            <a:r>
              <a:rPr lang="ru-RU" b="1" i="1" dirty="0" err="1"/>
              <a:t>Type</a:t>
            </a:r>
            <a:r>
              <a:rPr lang="ru-RU" i="1" dirty="0"/>
              <a:t>&lt;имя типа&gt; = </a:t>
            </a:r>
            <a:r>
              <a:rPr lang="ru-RU" b="1" i="1" dirty="0" err="1"/>
              <a:t>record</a:t>
            </a:r>
            <a:r>
              <a:rPr lang="ru-RU" i="1" dirty="0"/>
              <a:t>;</a:t>
            </a:r>
            <a:endParaRPr lang="ru-RU" dirty="0"/>
          </a:p>
          <a:p>
            <a:r>
              <a:rPr lang="ru-RU" b="1" i="1" dirty="0" err="1"/>
              <a:t>Case</a:t>
            </a:r>
            <a:r>
              <a:rPr lang="ru-RU" i="1" dirty="0"/>
              <a:t>&lt;Признак&gt;: &lt;Тип признака&gt; </a:t>
            </a:r>
            <a:r>
              <a:rPr lang="ru-RU" b="1" i="1" dirty="0" err="1"/>
              <a:t>of</a:t>
            </a:r>
            <a:r>
              <a:rPr lang="ru-RU" i="1" dirty="0"/>
              <a:t>;</a:t>
            </a:r>
            <a:endParaRPr lang="ru-RU" dirty="0"/>
          </a:p>
          <a:p>
            <a:r>
              <a:rPr lang="ru-RU" i="1" dirty="0"/>
              <a:t>&lt;вариант_1&gt;: (&lt;описание варианта_1&gt;)</a:t>
            </a:r>
            <a:endParaRPr lang="ru-RU" dirty="0"/>
          </a:p>
          <a:p>
            <a:r>
              <a:rPr lang="ru-RU" i="1" dirty="0"/>
              <a:t>. . .</a:t>
            </a:r>
            <a:endParaRPr lang="ru-RU" dirty="0"/>
          </a:p>
          <a:p>
            <a:r>
              <a:rPr lang="ru-RU" i="1" dirty="0"/>
              <a:t>&lt;вариант_ n &gt;: (&lt;описание варианта_ n &gt;);</a:t>
            </a:r>
            <a:endParaRPr lang="ru-RU" dirty="0"/>
          </a:p>
          <a:p>
            <a:r>
              <a:rPr lang="ru-RU" b="1" i="1" dirty="0" err="1"/>
              <a:t>end</a:t>
            </a:r>
            <a:r>
              <a:rPr lang="ru-RU" b="1" i="1" dirty="0"/>
              <a:t> 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258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497</TotalTime>
  <Words>1407</Words>
  <Application>Microsoft Office PowerPoint</Application>
  <PresentationFormat>Экран (4:3)</PresentationFormat>
  <Paragraphs>137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Дисциплина: Основы программирования</vt:lpstr>
      <vt:lpstr>План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дисциплины: Основы программирования</dc:title>
  <dc:creator>Hp</dc:creator>
  <cp:lastModifiedBy>Владимировна Оксана</cp:lastModifiedBy>
  <cp:revision>36</cp:revision>
  <dcterms:created xsi:type="dcterms:W3CDTF">2020-10-29T16:00:21Z</dcterms:created>
  <dcterms:modified xsi:type="dcterms:W3CDTF">2021-04-06T21:01:30Z</dcterms:modified>
</cp:coreProperties>
</file>