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0" r:id="rId3"/>
    <p:sldId id="257" r:id="rId4"/>
    <p:sldId id="263" r:id="rId5"/>
    <p:sldId id="264" r:id="rId6"/>
    <p:sldId id="259" r:id="rId7"/>
    <p:sldId id="262" r:id="rId8"/>
    <p:sldId id="261" r:id="rId9"/>
    <p:sldId id="265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7ACD8-503E-4881-928D-B7061CA2AF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3AE986-D586-4CFC-BE09-F5DE1925F067}">
      <dgm:prSet phldrT="[Текст]"/>
      <dgm:spPr/>
      <dgm:t>
        <a:bodyPr/>
        <a:lstStyle/>
        <a:p>
          <a:r>
            <a:rPr lang="ru-RU" dirty="0"/>
            <a:t>Хороший наставник.</a:t>
          </a:r>
        </a:p>
      </dgm:t>
    </dgm:pt>
    <dgm:pt modelId="{E72449F1-D9E8-4120-98B2-E54D02AFBA67}" type="parTrans" cxnId="{C52369B5-688B-43F5-9BAC-6AF40882A52D}">
      <dgm:prSet/>
      <dgm:spPr/>
      <dgm:t>
        <a:bodyPr/>
        <a:lstStyle/>
        <a:p>
          <a:endParaRPr lang="ru-RU"/>
        </a:p>
      </dgm:t>
    </dgm:pt>
    <dgm:pt modelId="{31442E83-228A-4FA6-B71E-6C12B149403F}" type="sibTrans" cxnId="{C52369B5-688B-43F5-9BAC-6AF40882A52D}">
      <dgm:prSet/>
      <dgm:spPr/>
      <dgm:t>
        <a:bodyPr/>
        <a:lstStyle/>
        <a:p>
          <a:endParaRPr lang="ru-RU"/>
        </a:p>
      </dgm:t>
    </dgm:pt>
    <dgm:pt modelId="{730A7243-29D8-44F5-9647-9F9B97AEF4A6}">
      <dgm:prSet phldrT="[Текст]"/>
      <dgm:spPr/>
      <dgm:t>
        <a:bodyPr/>
        <a:lstStyle/>
        <a:p>
          <a:r>
            <a:rPr lang="ru-RU" dirty="0"/>
            <a:t>Хороший подопечный. </a:t>
          </a:r>
        </a:p>
      </dgm:t>
    </dgm:pt>
    <dgm:pt modelId="{F4BEF768-2DCA-4C72-B4FF-833576CD266E}" type="parTrans" cxnId="{AD63798B-A61C-48E6-B21B-51F0230A7410}">
      <dgm:prSet/>
      <dgm:spPr/>
      <dgm:t>
        <a:bodyPr/>
        <a:lstStyle/>
        <a:p>
          <a:endParaRPr lang="ru-RU"/>
        </a:p>
      </dgm:t>
    </dgm:pt>
    <dgm:pt modelId="{D02B6448-B08C-4AA3-8F85-E8316BDB7833}" type="sibTrans" cxnId="{AD63798B-A61C-48E6-B21B-51F0230A7410}">
      <dgm:prSet/>
      <dgm:spPr/>
      <dgm:t>
        <a:bodyPr/>
        <a:lstStyle/>
        <a:p>
          <a:endParaRPr lang="ru-RU"/>
        </a:p>
      </dgm:t>
    </dgm:pt>
    <dgm:pt modelId="{2865878F-8DFE-4111-8624-1B373C3C3125}">
      <dgm:prSet phldrT="[Текст]"/>
      <dgm:spPr/>
      <dgm:t>
        <a:bodyPr/>
        <a:lstStyle/>
        <a:p>
          <a:r>
            <a:rPr lang="ru-RU"/>
            <a:t>Активное взаимодействие</a:t>
          </a:r>
          <a:endParaRPr lang="ru-RU" dirty="0"/>
        </a:p>
      </dgm:t>
    </dgm:pt>
    <dgm:pt modelId="{713E4AA8-D99F-4E09-B87D-EB9B7326BE29}" type="parTrans" cxnId="{621F7829-1D9A-4B1A-A094-B7E5CA950349}">
      <dgm:prSet/>
      <dgm:spPr/>
      <dgm:t>
        <a:bodyPr/>
        <a:lstStyle/>
        <a:p>
          <a:endParaRPr lang="ru-RU"/>
        </a:p>
      </dgm:t>
    </dgm:pt>
    <dgm:pt modelId="{0743E121-286E-4505-AC89-48A2658D01BD}" type="sibTrans" cxnId="{621F7829-1D9A-4B1A-A094-B7E5CA950349}">
      <dgm:prSet/>
      <dgm:spPr/>
      <dgm:t>
        <a:bodyPr/>
        <a:lstStyle/>
        <a:p>
          <a:endParaRPr lang="ru-RU"/>
        </a:p>
      </dgm:t>
    </dgm:pt>
    <dgm:pt modelId="{23AC35B0-E970-4AFE-9874-A232F2D8C673}" type="pres">
      <dgm:prSet presAssocID="{2817ACD8-503E-4881-928D-B7061CA2AF2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BD1E159-6D6F-4FCF-862B-5FB92C886772}" type="pres">
      <dgm:prSet presAssocID="{893AE986-D586-4CFC-BE09-F5DE1925F067}" presName="composite" presStyleCnt="0"/>
      <dgm:spPr/>
    </dgm:pt>
    <dgm:pt modelId="{3D862168-BC70-4A8A-B828-2010775BA956}" type="pres">
      <dgm:prSet presAssocID="{893AE986-D586-4CFC-BE09-F5DE1925F067}" presName="bentUpArrow1" presStyleLbl="alignImgPlace1" presStyleIdx="0" presStyleCnt="2"/>
      <dgm:spPr/>
    </dgm:pt>
    <dgm:pt modelId="{F4FB3906-7D1D-4458-803B-8B521F086CBC}" type="pres">
      <dgm:prSet presAssocID="{893AE986-D586-4CFC-BE09-F5DE1925F067}" presName="ParentText" presStyleLbl="node1" presStyleIdx="0" presStyleCnt="3" custScaleX="2339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7AEE0-3BC7-4DEE-A8CB-78540A29B304}" type="pres">
      <dgm:prSet presAssocID="{893AE986-D586-4CFC-BE09-F5DE1925F067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EB801851-00A1-4C77-B54F-81D15203A310}" type="pres">
      <dgm:prSet presAssocID="{31442E83-228A-4FA6-B71E-6C12B149403F}" presName="sibTrans" presStyleCnt="0"/>
      <dgm:spPr/>
    </dgm:pt>
    <dgm:pt modelId="{685AB9A6-8303-4CAF-A29B-B11EC7B53E1F}" type="pres">
      <dgm:prSet presAssocID="{730A7243-29D8-44F5-9647-9F9B97AEF4A6}" presName="composite" presStyleCnt="0"/>
      <dgm:spPr/>
    </dgm:pt>
    <dgm:pt modelId="{053E7E3E-7452-4E98-8878-67EE2CBC9DFE}" type="pres">
      <dgm:prSet presAssocID="{730A7243-29D8-44F5-9647-9F9B97AEF4A6}" presName="bentUpArrow1" presStyleLbl="alignImgPlace1" presStyleIdx="1" presStyleCnt="2"/>
      <dgm:spPr/>
    </dgm:pt>
    <dgm:pt modelId="{9379E1D2-377E-4A16-A68C-2F677D7848D8}" type="pres">
      <dgm:prSet presAssocID="{730A7243-29D8-44F5-9647-9F9B97AEF4A6}" presName="ParentText" presStyleLbl="node1" presStyleIdx="1" presStyleCnt="3" custScaleX="2681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0412BC-927B-4110-8366-4451379F039C}" type="pres">
      <dgm:prSet presAssocID="{730A7243-29D8-44F5-9647-9F9B97AEF4A6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FF441B9B-7D10-4F2A-87FC-59056C49A865}" type="pres">
      <dgm:prSet presAssocID="{D02B6448-B08C-4AA3-8F85-E8316BDB7833}" presName="sibTrans" presStyleCnt="0"/>
      <dgm:spPr/>
    </dgm:pt>
    <dgm:pt modelId="{61E8E76C-B6E7-4500-9B14-5600C4576723}" type="pres">
      <dgm:prSet presAssocID="{2865878F-8DFE-4111-8624-1B373C3C3125}" presName="composite" presStyleCnt="0"/>
      <dgm:spPr/>
    </dgm:pt>
    <dgm:pt modelId="{1EFD271C-C91A-428F-9C77-3717F9AF7303}" type="pres">
      <dgm:prSet presAssocID="{2865878F-8DFE-4111-8624-1B373C3C3125}" presName="ParentText" presStyleLbl="node1" presStyleIdx="2" presStyleCnt="3" custScaleX="2453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1F7829-1D9A-4B1A-A094-B7E5CA950349}" srcId="{2817ACD8-503E-4881-928D-B7061CA2AF20}" destId="{2865878F-8DFE-4111-8624-1B373C3C3125}" srcOrd="2" destOrd="0" parTransId="{713E4AA8-D99F-4E09-B87D-EB9B7326BE29}" sibTransId="{0743E121-286E-4505-AC89-48A2658D01BD}"/>
    <dgm:cxn modelId="{C52369B5-688B-43F5-9BAC-6AF40882A52D}" srcId="{2817ACD8-503E-4881-928D-B7061CA2AF20}" destId="{893AE986-D586-4CFC-BE09-F5DE1925F067}" srcOrd="0" destOrd="0" parTransId="{E72449F1-D9E8-4120-98B2-E54D02AFBA67}" sibTransId="{31442E83-228A-4FA6-B71E-6C12B149403F}"/>
    <dgm:cxn modelId="{EFC4B2EA-9C26-4463-B3F2-4B0A1ADDE26E}" type="presOf" srcId="{2817ACD8-503E-4881-928D-B7061CA2AF20}" destId="{23AC35B0-E970-4AFE-9874-A232F2D8C673}" srcOrd="0" destOrd="0" presId="urn:microsoft.com/office/officeart/2005/8/layout/StepDownProcess"/>
    <dgm:cxn modelId="{894B2EB5-4E1C-4008-A8F0-25D21BA02188}" type="presOf" srcId="{2865878F-8DFE-4111-8624-1B373C3C3125}" destId="{1EFD271C-C91A-428F-9C77-3717F9AF7303}" srcOrd="0" destOrd="0" presId="urn:microsoft.com/office/officeart/2005/8/layout/StepDownProcess"/>
    <dgm:cxn modelId="{15756549-3C36-4C9F-9625-6B7DB2576910}" type="presOf" srcId="{893AE986-D586-4CFC-BE09-F5DE1925F067}" destId="{F4FB3906-7D1D-4458-803B-8B521F086CBC}" srcOrd="0" destOrd="0" presId="urn:microsoft.com/office/officeart/2005/8/layout/StepDownProcess"/>
    <dgm:cxn modelId="{AD63798B-A61C-48E6-B21B-51F0230A7410}" srcId="{2817ACD8-503E-4881-928D-B7061CA2AF20}" destId="{730A7243-29D8-44F5-9647-9F9B97AEF4A6}" srcOrd="1" destOrd="0" parTransId="{F4BEF768-2DCA-4C72-B4FF-833576CD266E}" sibTransId="{D02B6448-B08C-4AA3-8F85-E8316BDB7833}"/>
    <dgm:cxn modelId="{572E36D6-3900-4C1E-92AD-DB465FDF86D3}" type="presOf" srcId="{730A7243-29D8-44F5-9647-9F9B97AEF4A6}" destId="{9379E1D2-377E-4A16-A68C-2F677D7848D8}" srcOrd="0" destOrd="0" presId="urn:microsoft.com/office/officeart/2005/8/layout/StepDownProcess"/>
    <dgm:cxn modelId="{DCEBE9AC-6CF3-4371-9B47-5EDDF879D0BF}" type="presParOf" srcId="{23AC35B0-E970-4AFE-9874-A232F2D8C673}" destId="{6BD1E159-6D6F-4FCF-862B-5FB92C886772}" srcOrd="0" destOrd="0" presId="urn:microsoft.com/office/officeart/2005/8/layout/StepDownProcess"/>
    <dgm:cxn modelId="{18EE6B30-020A-4DA0-A26D-E28AA7ED9D0E}" type="presParOf" srcId="{6BD1E159-6D6F-4FCF-862B-5FB92C886772}" destId="{3D862168-BC70-4A8A-B828-2010775BA956}" srcOrd="0" destOrd="0" presId="urn:microsoft.com/office/officeart/2005/8/layout/StepDownProcess"/>
    <dgm:cxn modelId="{B7FFF656-2D34-4D0F-AB7D-BD1FD7425DFB}" type="presParOf" srcId="{6BD1E159-6D6F-4FCF-862B-5FB92C886772}" destId="{F4FB3906-7D1D-4458-803B-8B521F086CBC}" srcOrd="1" destOrd="0" presId="urn:microsoft.com/office/officeart/2005/8/layout/StepDownProcess"/>
    <dgm:cxn modelId="{23A723E1-2861-4486-8015-EE3FDEE34568}" type="presParOf" srcId="{6BD1E159-6D6F-4FCF-862B-5FB92C886772}" destId="{0477AEE0-3BC7-4DEE-A8CB-78540A29B304}" srcOrd="2" destOrd="0" presId="urn:microsoft.com/office/officeart/2005/8/layout/StepDownProcess"/>
    <dgm:cxn modelId="{AE321D8D-EDDD-4C21-9443-B6B1846A6F8E}" type="presParOf" srcId="{23AC35B0-E970-4AFE-9874-A232F2D8C673}" destId="{EB801851-00A1-4C77-B54F-81D15203A310}" srcOrd="1" destOrd="0" presId="urn:microsoft.com/office/officeart/2005/8/layout/StepDownProcess"/>
    <dgm:cxn modelId="{B0B97E19-0C3E-41FC-B53F-5B523A3FAE31}" type="presParOf" srcId="{23AC35B0-E970-4AFE-9874-A232F2D8C673}" destId="{685AB9A6-8303-4CAF-A29B-B11EC7B53E1F}" srcOrd="2" destOrd="0" presId="urn:microsoft.com/office/officeart/2005/8/layout/StepDownProcess"/>
    <dgm:cxn modelId="{07DA02EE-FFB5-48DD-9897-AB3F66B700C5}" type="presParOf" srcId="{685AB9A6-8303-4CAF-A29B-B11EC7B53E1F}" destId="{053E7E3E-7452-4E98-8878-67EE2CBC9DFE}" srcOrd="0" destOrd="0" presId="urn:microsoft.com/office/officeart/2005/8/layout/StepDownProcess"/>
    <dgm:cxn modelId="{DBA66AF5-E654-44EC-A022-12BEA6247452}" type="presParOf" srcId="{685AB9A6-8303-4CAF-A29B-B11EC7B53E1F}" destId="{9379E1D2-377E-4A16-A68C-2F677D7848D8}" srcOrd="1" destOrd="0" presId="urn:microsoft.com/office/officeart/2005/8/layout/StepDownProcess"/>
    <dgm:cxn modelId="{CFE790C5-1BCC-4881-962C-B6F1B0D80450}" type="presParOf" srcId="{685AB9A6-8303-4CAF-A29B-B11EC7B53E1F}" destId="{F20412BC-927B-4110-8366-4451379F039C}" srcOrd="2" destOrd="0" presId="urn:microsoft.com/office/officeart/2005/8/layout/StepDownProcess"/>
    <dgm:cxn modelId="{26036D68-52FB-4DE4-9EF0-C539E8663EE7}" type="presParOf" srcId="{23AC35B0-E970-4AFE-9874-A232F2D8C673}" destId="{FF441B9B-7D10-4F2A-87FC-59056C49A865}" srcOrd="3" destOrd="0" presId="urn:microsoft.com/office/officeart/2005/8/layout/StepDownProcess"/>
    <dgm:cxn modelId="{1A4D59FD-14A6-41E6-ACF9-99A3DA6E0BD5}" type="presParOf" srcId="{23AC35B0-E970-4AFE-9874-A232F2D8C673}" destId="{61E8E76C-B6E7-4500-9B14-5600C4576723}" srcOrd="4" destOrd="0" presId="urn:microsoft.com/office/officeart/2005/8/layout/StepDownProcess"/>
    <dgm:cxn modelId="{B50C817E-A538-4E30-B5BE-2B417F9D33A6}" type="presParOf" srcId="{61E8E76C-B6E7-4500-9B14-5600C4576723}" destId="{1EFD271C-C91A-428F-9C77-3717F9AF730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862168-BC70-4A8A-B828-2010775BA956}">
      <dsp:nvSpPr>
        <dsp:cNvPr id="0" name=""/>
        <dsp:cNvSpPr/>
      </dsp:nvSpPr>
      <dsp:spPr>
        <a:xfrm rot="5400000">
          <a:off x="1065032" y="668123"/>
          <a:ext cx="590897" cy="6727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FB3906-7D1D-4458-803B-8B521F086CBC}">
      <dsp:nvSpPr>
        <dsp:cNvPr id="0" name=""/>
        <dsp:cNvSpPr/>
      </dsp:nvSpPr>
      <dsp:spPr>
        <a:xfrm>
          <a:off x="242448" y="13101"/>
          <a:ext cx="2326787" cy="6962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Хороший наставник.</a:t>
          </a:r>
        </a:p>
      </dsp:txBody>
      <dsp:txXfrm>
        <a:off x="276443" y="47096"/>
        <a:ext cx="2258797" cy="628284"/>
      </dsp:txXfrm>
    </dsp:sp>
    <dsp:sp modelId="{0477AEE0-3BC7-4DEE-A8CB-78540A29B304}">
      <dsp:nvSpPr>
        <dsp:cNvPr id="0" name=""/>
        <dsp:cNvSpPr/>
      </dsp:nvSpPr>
      <dsp:spPr>
        <a:xfrm>
          <a:off x="1903204" y="79507"/>
          <a:ext cx="723467" cy="562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E7E3E-7452-4E98-8878-67EE2CBC9DFE}">
      <dsp:nvSpPr>
        <dsp:cNvPr id="0" name=""/>
        <dsp:cNvSpPr/>
      </dsp:nvSpPr>
      <dsp:spPr>
        <a:xfrm rot="5400000">
          <a:off x="2379930" y="1450269"/>
          <a:ext cx="590897" cy="67271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9E1D2-377E-4A16-A68C-2F677D7848D8}">
      <dsp:nvSpPr>
        <dsp:cNvPr id="0" name=""/>
        <dsp:cNvSpPr/>
      </dsp:nvSpPr>
      <dsp:spPr>
        <a:xfrm>
          <a:off x="1386875" y="795247"/>
          <a:ext cx="2667729" cy="6962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Хороший подопечный. </a:t>
          </a:r>
        </a:p>
      </dsp:txBody>
      <dsp:txXfrm>
        <a:off x="1420870" y="829242"/>
        <a:ext cx="2599739" cy="628284"/>
      </dsp:txXfrm>
    </dsp:sp>
    <dsp:sp modelId="{F20412BC-927B-4110-8366-4451379F039C}">
      <dsp:nvSpPr>
        <dsp:cNvPr id="0" name=""/>
        <dsp:cNvSpPr/>
      </dsp:nvSpPr>
      <dsp:spPr>
        <a:xfrm>
          <a:off x="3218101" y="861652"/>
          <a:ext cx="723467" cy="562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FD271C-C91A-428F-9C77-3717F9AF7303}">
      <dsp:nvSpPr>
        <dsp:cNvPr id="0" name=""/>
        <dsp:cNvSpPr/>
      </dsp:nvSpPr>
      <dsp:spPr>
        <a:xfrm>
          <a:off x="2531302" y="1577393"/>
          <a:ext cx="2440176" cy="6962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Активное взаимодействие</a:t>
          </a:r>
          <a:endParaRPr lang="ru-RU" sz="1800" kern="1200" dirty="0"/>
        </a:p>
      </dsp:txBody>
      <dsp:txXfrm>
        <a:off x="2565297" y="1611388"/>
        <a:ext cx="2372186" cy="628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6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78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1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160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5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47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1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4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4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83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96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8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96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03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63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75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63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DCD7E-7292-4B28-B252-BCB59DDCCBF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95984-B734-44C1-B2BE-FC9213067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12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p14:dur="250" advClick="0" advTm="7000">
        <p:fade/>
      </p:transition>
    </mc:Choice>
    <mc:Fallback xmlns="">
      <p:transition advClick="0" advTm="7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media1.wav"/><Relationship Id="rId7" Type="http://schemas.openxmlformats.org/officeDocument/2006/relationships/diagramQuickStyle" Target="../diagrams/quickStyle1.xml"/><Relationship Id="rId2" Type="http://schemas.microsoft.com/office/2007/relationships/media" Target="../media/media1.wav"/><Relationship Id="rId1" Type="http://schemas.openxmlformats.org/officeDocument/2006/relationships/tags" Target="../tags/tag10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microsoft.com/office/2007/relationships/diagramDrawing" Target="../diagrams/drawin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av"/><Relationship Id="rId2" Type="http://schemas.microsoft.com/office/2007/relationships/media" Target="../media/media3.wav"/><Relationship Id="rId1" Type="http://schemas.openxmlformats.org/officeDocument/2006/relationships/tags" Target="../tags/tag11.xml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E%D0%B1%D1%8B%D1%82%D0%BD%D0%BE%D0%B5_%D0%BE%D0%B1%D1%89%D0%B5%D1%81%D1%82%D0%B2%D0%BE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5.jpeg"/><Relationship Id="rId5" Type="http://schemas.openxmlformats.org/officeDocument/2006/relationships/hyperlink" Target="https://ru.wikipedia.org/wiki/%D0%9F%D0%BB%D0%B5%D0%BC%D1%8F" TargetMode="External"/><Relationship Id="rId4" Type="http://schemas.openxmlformats.org/officeDocument/2006/relationships/hyperlink" Target="https://ru.wikipedia.org/wiki/%D0%98%D0%BD%D0%B8%D1%86%D0%B8%D0%B0%D1%86%D0%B8%D1%8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0%BD%D1%82%D0%BE%D1%80" TargetMode="External"/><Relationship Id="rId3" Type="http://schemas.openxmlformats.org/officeDocument/2006/relationships/hyperlink" Target="https://ru.wikipedia.org/wiki/%D0%94%D1%80%D0%B5%D0%B2%D0%BD%D1%8F%D1%8F_%D0%93%D1%80%D0%B5%D1%86%D0%B8%D1%8F" TargetMode="External"/><Relationship Id="rId7" Type="http://schemas.openxmlformats.org/officeDocument/2006/relationships/hyperlink" Target="https://ru.wikipedia.org/wiki/%D0%9D%D0%B0%D1%81%D1%82%D0%B0%D0%B2%D0%BD%D0%B8%D1%87%D0%B5%D1%81%D1%82%D0%B2%D0%BE#cite_note-:0-3" TargetMode="External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hyperlink" Target="https://ru.wikipedia.org/wiki/%D0%AD%D0%BB%D0%BB%D0%B8%D0%BD%D1%8B" TargetMode="External"/><Relationship Id="rId11" Type="http://schemas.openxmlformats.org/officeDocument/2006/relationships/hyperlink" Target="https://ru.wikipedia.org/wiki/%D0%A2%D0%B5%D0%BB%D0%B5%D0%BC%D0%B0%D1%85" TargetMode="External"/><Relationship Id="rId5" Type="http://schemas.openxmlformats.org/officeDocument/2006/relationships/hyperlink" Target="https://ru.wikipedia.org/wiki/%D0%94%D1%80%D0%B5%D0%B2%D0%BD%D0%B8%D0%B5_%D0%BF%D0%B5%D1%80%D1%81%D1%8B" TargetMode="External"/><Relationship Id="rId10" Type="http://schemas.openxmlformats.org/officeDocument/2006/relationships/hyperlink" Target="https://ru.wikipedia.org/wiki/%D0%90%D1%84%D0%B8%D0%BD%D0%B0" TargetMode="External"/><Relationship Id="rId4" Type="http://schemas.openxmlformats.org/officeDocument/2006/relationships/hyperlink" Target="https://ru.wikipedia.org/wiki/%D0%90%D0%BD%D1%82%D0%B8%D1%87%D0%BD%D0%B0%D1%8F_%D0%BB%D0%B8%D1%82%D0%B5%D1%80%D0%B0%D1%82%D1%83%D1%80%D0%B0" TargetMode="External"/><Relationship Id="rId9" Type="http://schemas.openxmlformats.org/officeDocument/2006/relationships/hyperlink" Target="https://ru.wikipedia.org/wiki/%D0%9E%D0%B4%D0%B8%D1%81%D1%81%D0%B5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5%D1%80%D0%B8%D1%81%D1%82%D0%B8%D0%B0%D0%BD%D1%81%D1%82%D0%B2%D0%BE" TargetMode="External"/><Relationship Id="rId13" Type="http://schemas.openxmlformats.org/officeDocument/2006/relationships/image" Target="../media/image10.jpeg"/><Relationship Id="rId3" Type="http://schemas.openxmlformats.org/officeDocument/2006/relationships/hyperlink" Target="https://ru.wikipedia.org/wiki/%D0%93%D1%83%D1%80%D1%83" TargetMode="External"/><Relationship Id="rId7" Type="http://schemas.openxmlformats.org/officeDocument/2006/relationships/hyperlink" Target="https://ru.wikipedia.org/wiki/%D0%98%D1%83%D0%B4%D0%B0%D0%B8%D0%B7%D0%BC" TargetMode="External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hyperlink" Target="https://ru.wikipedia.org/wiki/%D0%A0%D0%B0%D0%B2%D0%B2%D0%B8%D0%BD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s://ru.wikipedia.org/wiki/%D0%91%D1%83%D0%B4%D0%B4%D0%B8%D0%B7%D0%BC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s://ru.wikipedia.org/wiki/%D0%98%D0%BD%D0%B4%D1%83%D0%B8%D0%B7%D0%BC" TargetMode="External"/><Relationship Id="rId9" Type="http://schemas.openxmlformats.org/officeDocument/2006/relationships/hyperlink" Target="https://ru.wikipedia.org/wiki/%D0%A6%D0%B5%D1%8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0%BB%D0%BE%D0%B4%D0%BE%D0%B9_%D1%81%D0%BF%D0%B5%D1%86%D0%B8%D0%B0%D0%BB%D0%B8%D1%81%D1%82" TargetMode="External"/><Relationship Id="rId3" Type="http://schemas.openxmlformats.org/officeDocument/2006/relationships/hyperlink" Target="https://ru.wikipedia.org/wiki/%D0%A1%D0%A1%D0%A1%D0%A0" TargetMode="External"/><Relationship Id="rId7" Type="http://schemas.openxmlformats.org/officeDocument/2006/relationships/hyperlink" Target="https://ru.wikipedia.org/wiki/%D0%A3%D1%87%D0%B8%D1%82%D0%B5%D0%BB%D1%8C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hyperlink" Target="https://ru.wikipedia.org/wiki/%D0%A1%D1%80%D0%B5%D0%B4%D0%BD%D1%8F%D1%8F_%D1%88%D0%BA%D0%BE%D0%BB%D0%B0" TargetMode="External"/><Relationship Id="rId11" Type="http://schemas.openxmlformats.org/officeDocument/2006/relationships/image" Target="../media/image12.jpeg"/><Relationship Id="rId5" Type="http://schemas.openxmlformats.org/officeDocument/2006/relationships/hyperlink" Target="https://ru.wikipedia.org/wiki/1950-%D0%B5_%D0%B3%D0%BE%D0%B4%D1%8B" TargetMode="External"/><Relationship Id="rId10" Type="http://schemas.openxmlformats.org/officeDocument/2006/relationships/image" Target="../media/image11.jpeg"/><Relationship Id="rId4" Type="http://schemas.openxmlformats.org/officeDocument/2006/relationships/hyperlink" Target="https://ru.wikipedia.org/wiki/%D0%9F%D1%80%D0%BE%D1%84%D0%B5%D1%81%D1%81%D0%B8%D0%BE%D0%BD%D0%B0%D0%BB%D1%8C%D0%BD%D0%BE%D0%B5_%D0%BE%D0%B1%D1%80%D0%B0%D0%B7%D0%BE%D0%B2%D0%B0%D0%BD%D0%B8%D0%B5" TargetMode="External"/><Relationship Id="rId9" Type="http://schemas.openxmlformats.org/officeDocument/2006/relationships/hyperlink" Target="https://ru.wikipedia.org/wiki/%D0%A1%D1%82%D0%B0%D0%B6%D1%91%D1%80_(%D0%BF%D1%80%D0%BE%D1%84%D0%B5%D1%81%D1%81%D0%B8%D1%8F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0035" y="0"/>
            <a:ext cx="9670471" cy="57912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Mistral" panose="03090702030407020403" pitchFamily="66" charset="0"/>
              </a:rPr>
              <a:t>«наставничество: исторические факты и личное мнение»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Mistral" panose="03090702030407020403" pitchFamily="66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Mistral" panose="03090702030407020403" pitchFamily="66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Mistral" panose="03090702030407020403" pitchFamily="66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Mistral" panose="03090702030407020403" pitchFamily="66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Mistral" panose="03090702030407020403" pitchFamily="66" charset="0"/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подготовили :  </a:t>
            </a:r>
            <a:b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НАСТАВНИК-Воспитатель первой категории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Хоботнева Е.Н.</a:t>
            </a:r>
            <a:b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подопечный-воспитатель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Поршнева 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А.Д.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30583" y="249382"/>
            <a:ext cx="7966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a typeface="Times New Roman" panose="02020603050405020304" pitchFamily="18" charset="0"/>
              </a:rPr>
              <a:t>Муниципальное казённое дошкольное образовательное учреждение</a:t>
            </a:r>
            <a:endParaRPr lang="ru-RU" sz="1600" b="1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ea typeface="Times New Roman" panose="02020603050405020304" pitchFamily="18" charset="0"/>
              </a:rPr>
              <a:t>«Детский сад № 1 </a:t>
            </a:r>
            <a:r>
              <a:rPr lang="ru-RU" b="1" dirty="0" err="1">
                <a:solidFill>
                  <a:srgbClr val="002060"/>
                </a:solidFill>
                <a:ea typeface="Times New Roman" panose="02020603050405020304" pitchFamily="18" charset="0"/>
              </a:rPr>
              <a:t>г.Камызяк</a:t>
            </a:r>
            <a:r>
              <a:rPr lang="ru-RU" b="1">
                <a:solidFill>
                  <a:srgbClr val="002060"/>
                </a:solidFill>
                <a:ea typeface="Times New Roman" panose="02020603050405020304" pitchFamily="18" charset="0"/>
              </a:rPr>
              <a:t>».</a:t>
            </a:r>
            <a:endParaRPr lang="ru-RU" sz="1600" b="1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92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6143">
        <p:fade/>
      </p:transition>
    </mc:Choice>
    <mc:Fallback xmlns="">
      <p:transition advClick="0" advTm="61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38545"/>
            <a:ext cx="9905998" cy="108065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P.S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i="1" cap="none" dirty="0">
                <a:solidFill>
                  <a:srgbClr val="7030A0"/>
                </a:solidFill>
              </a:rPr>
              <a:t>Екатерина Николаевна (наставник)-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39486" y="1276349"/>
            <a:ext cx="10875819" cy="4655127"/>
          </a:xfrm>
        </p:spPr>
        <p:txBody>
          <a:bodyPr>
            <a:noAutofit/>
          </a:bodyPr>
          <a:lstStyle/>
          <a:p>
            <a:pPr marL="0" indent="628650">
              <a:buNone/>
            </a:pPr>
            <a:r>
              <a:rPr lang="ru-RU" sz="2000" dirty="0"/>
              <a:t>Важно  помнить, что наставничество - это не волшебная палочка, которая автоматически создает успех. Истина заключается в том, что эффективное наставничество требует усилий как со стороны наставника, так и со стороны подопечного. Отличные результаты совместной работы появляются тогда, когда обе стороны заинтересованы во взаимодействии, имеют общие цели и понимание того, что им нужно достичь. Залог успеха невозможен без трех составляющих:</a:t>
            </a:r>
          </a:p>
          <a:p>
            <a:pPr marL="0" indent="0">
              <a:buNone/>
            </a:pPr>
            <a:endParaRPr lang="ru-RU" sz="20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88907142"/>
              </p:ext>
            </p:extLst>
          </p:nvPr>
        </p:nvGraphicFramePr>
        <p:xfrm>
          <a:off x="3551381" y="4363412"/>
          <a:ext cx="5213927" cy="228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8735992"/>
      </p:ext>
    </p:extLst>
  </p:cSld>
  <p:clrMapOvr>
    <a:masterClrMapping/>
  </p:clrMapOvr>
  <p:transition spd="slow" advClick="0" advTm="1637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4" grpId="0" build="p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838" y="161318"/>
            <a:ext cx="9905998" cy="147857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P.S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i="1" cap="none" dirty="0">
                <a:solidFill>
                  <a:srgbClr val="7030A0"/>
                </a:solidFill>
              </a:rPr>
              <a:t>Анастасия Дмитриевна (подопечный)-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639888"/>
            <a:ext cx="9905999" cy="4151313"/>
          </a:xfrm>
        </p:spPr>
        <p:txBody>
          <a:bodyPr>
            <a:normAutofit/>
          </a:bodyPr>
          <a:lstStyle/>
          <a:p>
            <a:pPr marL="0" indent="628650">
              <a:buNone/>
            </a:pPr>
            <a:r>
              <a:rPr lang="ru-RU" sz="2000" dirty="0"/>
              <a:t>Для меня наставник -это тот человек, который в нужный момент даёт толчок к дальнейшему развитию.</a:t>
            </a:r>
          </a:p>
          <a:p>
            <a:pPr marL="0" indent="447675">
              <a:buNone/>
            </a:pPr>
            <a:r>
              <a:rPr lang="ru-RU" sz="2000" dirty="0"/>
              <a:t>Очень важно в работе молодого педагога иметь наставника, он непосредственно на личном опыте, примере показывает, как необходимо планировать и реализовывать педагогическую деятельность.</a:t>
            </a:r>
          </a:p>
          <a:p>
            <a:pPr marL="0" indent="542925">
              <a:buNone/>
            </a:pPr>
            <a:r>
              <a:rPr lang="ru-RU" sz="2000" dirty="0"/>
              <a:t>Наставничество – тип подготовки к работе, обеспечивающий занятость работника с поддержкой опытного наставника, что способствует изучению работы на практике.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05354"/>
      </p:ext>
    </p:extLst>
  </p:cSld>
  <p:clrMapOvr>
    <a:masterClrMapping/>
  </p:clrMapOvr>
  <p:transition advClick="0" advTm="885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3067" y="2967335"/>
            <a:ext cx="1039835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31550" cmpd="sng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7383982"/>
      </p:ext>
    </p:extLst>
  </p:cSld>
  <p:clrMapOvr>
    <a:masterClrMapping/>
  </p:clrMapOvr>
  <p:transition advClick="0" advTm="788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4704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Откуда пришло наставничество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2727" y="337558"/>
            <a:ext cx="9606539" cy="60088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Первым профессиональным наставником (ментором), давшим имя всем будущим поколениям наставников, был древнегреческий герой Ментор, друг Одиссея, которому тот поручил воспитание своего сына </a:t>
            </a:r>
            <a:r>
              <a:rPr lang="ru-RU" dirty="0" err="1"/>
              <a:t>Телемаха</a:t>
            </a:r>
            <a:r>
              <a:rPr lang="ru-RU" dirty="0"/>
              <a:t> на время путешествия в Трою. С тех пор и в течении </a:t>
            </a:r>
          </a:p>
          <a:p>
            <a:pPr marL="0" indent="0">
              <a:buNone/>
            </a:pPr>
            <a:r>
              <a:rPr lang="ru-RU" dirty="0"/>
              <a:t>многих сотен лет наставничество применялось,</a:t>
            </a:r>
          </a:p>
          <a:p>
            <a:pPr marL="0" indent="0">
              <a:buNone/>
            </a:pPr>
            <a:r>
              <a:rPr lang="ru-RU" dirty="0"/>
              <a:t> главным образом, по отношению к подрастающему</a:t>
            </a:r>
          </a:p>
          <a:p>
            <a:pPr marL="0" indent="0">
              <a:buNone/>
            </a:pPr>
            <a:r>
              <a:rPr lang="ru-RU" dirty="0"/>
              <a:t> поколению (одним из самых известных менторов </a:t>
            </a:r>
          </a:p>
          <a:p>
            <a:pPr marL="0" indent="0">
              <a:buNone/>
            </a:pPr>
            <a:r>
              <a:rPr lang="ru-RU" dirty="0"/>
              <a:t>стал Аристотель, воспитавший Александра</a:t>
            </a:r>
          </a:p>
          <a:p>
            <a:pPr marL="0" indent="0">
              <a:buNone/>
            </a:pPr>
            <a:r>
              <a:rPr lang="ru-RU" dirty="0"/>
              <a:t> Македонского).</a:t>
            </a:r>
          </a:p>
        </p:txBody>
      </p:sp>
      <p:pic>
        <p:nvPicPr>
          <p:cNvPr id="10242" name="Picture 2" descr="https://im0-tub-ru.yandex.net/i?id=fabfc9bb474b6d7f0b28d71d7cac4f9a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8" r="17196"/>
          <a:stretch/>
        </p:blipFill>
        <p:spPr bwMode="auto">
          <a:xfrm>
            <a:off x="8726774" y="3112842"/>
            <a:ext cx="3144983" cy="36392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3110562"/>
      </p:ext>
    </p:extLst>
  </p:cSld>
  <p:clrMapOvr>
    <a:masterClrMapping/>
  </p:clrMapOvr>
  <p:transition spd="slow" advClick="0" advTm="1693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105900"/>
            <a:ext cx="9905998" cy="89162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Что такое наставничество?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63782" y="997527"/>
            <a:ext cx="10183091" cy="5514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Считается, что понятие «наставничество» приобрело своё современное значение в середине 60-х годов XX столетия и рассматривалось как действенная форма профессиональной подготовки и нравственного воспитания молодёжи. Наставниками, как правило, становились люди авторитетные, с хорошей профессиональной подготовкой и богатым жизненным опытом</a:t>
            </a:r>
            <a:r>
              <a:rPr lang="ru-RU" sz="1600" dirty="0"/>
              <a:t>.</a:t>
            </a:r>
            <a:r>
              <a:rPr lang="ru-RU" dirty="0"/>
              <a:t>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Наставничество</a:t>
            </a:r>
            <a:r>
              <a:rPr lang="ru-RU" dirty="0"/>
              <a:t> - общественное явление, направленное на совершенствование качества индивидуального обучения молодых специалистов или людей, проходящих этап </a:t>
            </a:r>
          </a:p>
          <a:p>
            <a:pPr marL="0" indent="0">
              <a:buNone/>
            </a:pPr>
            <a:r>
              <a:rPr lang="ru-RU" dirty="0"/>
              <a:t>адаптации к новой работе.</a:t>
            </a:r>
          </a:p>
        </p:txBody>
      </p:sp>
      <p:pic>
        <p:nvPicPr>
          <p:cNvPr id="1028" name="Picture 4" descr="https://econom.novreg.ru/tinybrowser/fulls/images/news/2018/02/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7" t="10835" r="6508" b="7643"/>
          <a:stretch/>
        </p:blipFill>
        <p:spPr bwMode="auto">
          <a:xfrm>
            <a:off x="8617528" y="4253345"/>
            <a:ext cx="2946364" cy="225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6493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4157">
        <p:fade/>
      </p:transition>
    </mc:Choice>
    <mc:Fallback xmlns="">
      <p:transition advClick="0" advTm="141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5006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018" y="1634836"/>
            <a:ext cx="10695709" cy="3214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Своими корнями практики наставничества достигают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доисторических времен. В 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Первобытное общество"/>
              </a:rPr>
              <a:t>первобытных обществах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юноши, которые готовились к </a:t>
            </a:r>
            <a:r>
              <a:rPr lang="ru-RU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инициации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находились под наблюдением и набирали советы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специально предназначенных 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этого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опытных  старших членов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Племя"/>
              </a:rPr>
              <a:t>племени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pic>
        <p:nvPicPr>
          <p:cNvPr id="5122" name="Picture 2" descr="https://upload.wikimedia.org/wikipedia/commons/3/39/Age_Teaching_Yout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133" y="1468582"/>
            <a:ext cx="3626994" cy="492554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2343312"/>
      </p:ext>
    </p:extLst>
  </p:cSld>
  <p:clrMapOvr>
    <a:masterClrMapping/>
  </p:clrMapOvr>
  <p:transition spd="slow" advClick="0" advTm="1430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436" y="554182"/>
            <a:ext cx="10751128" cy="63038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Европе наставничество известно по крайней мере со времен </a:t>
            </a:r>
            <a:r>
              <a:rPr lang="ru-RU" dirty="0">
                <a:hlinkClick r:id="rId3" tooltip="Древняя Греция"/>
              </a:rPr>
              <a:t>Древней Греции</a:t>
            </a:r>
            <a:r>
              <a:rPr lang="ru-RU" dirty="0"/>
              <a:t>. В </a:t>
            </a:r>
            <a:r>
              <a:rPr lang="ru-RU" dirty="0">
                <a:hlinkClick r:id="rId4" tooltip="Античная литература"/>
              </a:rPr>
              <a:t>античной</a:t>
            </a:r>
            <a:r>
              <a:rPr lang="ru-RU" dirty="0"/>
              <a:t> литературе описаны практики наставничества </a:t>
            </a:r>
            <a:r>
              <a:rPr lang="ru-RU" dirty="0">
                <a:hlinkClick r:id="rId5" tooltip="Древние персы"/>
              </a:rPr>
              <a:t>древних персов</a:t>
            </a:r>
            <a:r>
              <a:rPr lang="ru-RU" dirty="0"/>
              <a:t> и </a:t>
            </a:r>
            <a:r>
              <a:rPr lang="ru-RU" dirty="0">
                <a:hlinkClick r:id="rId6" tooltip="Эллины"/>
              </a:rPr>
              <a:t>эллинов</a:t>
            </a:r>
            <a:r>
              <a:rPr lang="ru-RU" baseline="30000" dirty="0">
                <a:hlinkClick r:id="rId7"/>
              </a:rPr>
              <a:t>[3]</a:t>
            </a:r>
            <a:r>
              <a:rPr lang="ru-RU" dirty="0"/>
              <a:t>. </a:t>
            </a:r>
            <a:r>
              <a:rPr lang="ru-RU" dirty="0">
                <a:hlinkClick r:id="rId8" tooltip="Ментор"/>
              </a:rPr>
              <a:t>Ментор</a:t>
            </a:r>
            <a:r>
              <a:rPr lang="ru-RU" dirty="0"/>
              <a:t>, персонаж гомеровской </a:t>
            </a:r>
            <a:r>
              <a:rPr lang="ru-RU" dirty="0">
                <a:hlinkClick r:id="rId9" tooltip="Одиссея"/>
              </a:rPr>
              <a:t>Одиссеи</a:t>
            </a:r>
            <a:r>
              <a:rPr lang="ru-RU" dirty="0"/>
              <a:t>, был оставлен смотрителем на Итаке, так как из-за старости не мог воевать против Трои, сама богиня </a:t>
            </a:r>
            <a:r>
              <a:rPr lang="ru-RU" dirty="0">
                <a:hlinkClick r:id="rId10" tooltip="Афина"/>
              </a:rPr>
              <a:t>Афина</a:t>
            </a:r>
            <a:r>
              <a:rPr lang="ru-RU" dirty="0"/>
              <a:t> воплощалась в его облике, чтобы наставить </a:t>
            </a:r>
            <a:r>
              <a:rPr lang="ru-RU" dirty="0" err="1">
                <a:hlinkClick r:id="rId11" tooltip="Телемах"/>
              </a:rPr>
              <a:t>Телемаха</a:t>
            </a:r>
            <a:r>
              <a:rPr lang="ru-RU" dirty="0"/>
              <a:t> в трудных ситуациях.</a:t>
            </a:r>
          </a:p>
        </p:txBody>
      </p:sp>
      <p:pic>
        <p:nvPicPr>
          <p:cNvPr id="6146" name="Picture 2" descr="https://i.pinimg.com/originals/a8/d3/aa/a8d3aa694e43bf016fa585f3dd3058e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929" y="3187662"/>
            <a:ext cx="4732626" cy="3379391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4537811"/>
      </p:ext>
    </p:extLst>
  </p:cSld>
  <p:clrMapOvr>
    <a:masterClrMapping/>
  </p:clrMapOvr>
  <p:transition spd="slow" advClick="0" advTm="1233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43892" y="346364"/>
            <a:ext cx="9892144" cy="635923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Исторически значимые системы наставничества: традиция 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Гуру"/>
              </a:rPr>
              <a:t>гуру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из </a:t>
            </a:r>
            <a:r>
              <a:rPr lang="ru-RU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индуизма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 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Буддизм"/>
              </a:rPr>
              <a:t>буддизма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старейшины или старцы из 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tooltip="Раввин"/>
              </a:rPr>
              <a:t>раввинского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tooltip="Иудаизм"/>
              </a:rPr>
              <a:t>иудаизма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 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tooltip="Христианство"/>
              </a:rPr>
              <a:t>христианства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 </a:t>
            </a: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ученичество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 средневековой 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 tooltip="Цех"/>
              </a:rPr>
              <a:t>цеховой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системе.</a:t>
            </a: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s://ic.pics.livejournal.com/enigma_vita/42791788/97546/97546_90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9" y="1499913"/>
            <a:ext cx="2930567" cy="268239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zmantika.info/wp-content/uploads/2020/01/5-18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960" y="1745291"/>
            <a:ext cx="3862243" cy="258653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0-tub-ru.yandex.net/i?id=daba3e97e28bd18109ec5c85cb647853-l&amp;n=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72" y="3744747"/>
            <a:ext cx="4276214" cy="318221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m0-tub-ru.yandex.net/i?id=8caaaf6e168b357be17595ece7355d2b-l&amp;n=13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2" r="29825"/>
          <a:stretch/>
        </p:blipFill>
        <p:spPr bwMode="auto">
          <a:xfrm>
            <a:off x="8349678" y="3436712"/>
            <a:ext cx="3671455" cy="34212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50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5">
        <p14:switch dir="r"/>
      </p:transition>
    </mc:Choice>
    <mc:Fallback xmlns="">
      <p:transition spd="slow" advClick="0" advTm="132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5" grpId="2" build="p"/>
      <p:bldP spid="5" grpId="3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17418" y="0"/>
            <a:ext cx="10169237" cy="6483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СССР"/>
              </a:rPr>
              <a:t>СССР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наставничество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распространялось в системе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Профессиональное образование"/>
              </a:rPr>
              <a:t>профессионально-технического образования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 производственного обучения, с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1950-е годы"/>
              </a:rPr>
              <a:t>1950-х годов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приобрело характер массового движения (например, наставничество в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tooltip="Средняя школа"/>
              </a:rPr>
              <a:t>средней школе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одна из форм методической работы, определяется как помощь опытного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tooltip="Учитель"/>
              </a:rPr>
              <a:t>учителя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tooltip="Молодой специалист"/>
              </a:rPr>
              <a:t>молодому специалисту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или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 tooltip="Стажёр (профессия)"/>
              </a:rPr>
              <a:t>стажёру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«адаптироваться к новым условиям деятельности, закрепить ряд необходимых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этих условиях первичных умений и навыков»). 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2010-х годах 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 наметился курс на 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возрождение этой традиции</a:t>
            </a:r>
            <a:r>
              <a:rPr lang="ru-RU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4100" name="Picture 4" descr="https://im0-tub-ru.yandex.net/i?id=d1f26dc8b1432a12be7976e9573b7a56-l&amp;n=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97" y="3737973"/>
            <a:ext cx="3855294" cy="27902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49ab0b5ee2deaf92dfef1afb435f4d04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210" y="2549236"/>
            <a:ext cx="2944464" cy="397900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8728490"/>
      </p:ext>
    </p:extLst>
  </p:cSld>
  <p:clrMapOvr>
    <a:masterClrMapping/>
  </p:clrMapOvr>
  <p:transition spd="med" advClick="0" advTm="1270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bs.twimg.com/media/DXMj_QgX0AA3chM.jp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032" y="1595849"/>
            <a:ext cx="5597896" cy="34835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028" y="0"/>
            <a:ext cx="9905998" cy="10945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Наставничество в современном мире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42109" y="1205345"/>
            <a:ext cx="1039090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Свою точку зрения на проблему высказал в одном из выступлений и Президент России: </a:t>
            </a:r>
          </a:p>
          <a:p>
            <a:r>
              <a:rPr lang="ru-RU" sz="2200" b="1" dirty="0"/>
              <a:t>                          </a:t>
            </a:r>
          </a:p>
          <a:p>
            <a:pPr algn="ctr"/>
            <a:endParaRPr lang="ru-RU" sz="2200" b="1" dirty="0"/>
          </a:p>
          <a:p>
            <a:pPr algn="just"/>
            <a:endParaRPr lang="ru-RU" sz="2200" dirty="0"/>
          </a:p>
          <a:p>
            <a:pPr algn="just"/>
            <a:endParaRPr lang="ru-RU" sz="2200" dirty="0"/>
          </a:p>
          <a:p>
            <a:pPr algn="just"/>
            <a:endParaRPr lang="ru-RU" sz="2200" dirty="0"/>
          </a:p>
          <a:p>
            <a:pPr algn="just"/>
            <a:endParaRPr lang="ru-RU" sz="2200" dirty="0"/>
          </a:p>
          <a:p>
            <a:pPr algn="just"/>
            <a:endParaRPr lang="ru-RU" sz="2200" dirty="0"/>
          </a:p>
          <a:p>
            <a:pPr algn="just"/>
            <a:endParaRPr lang="ru-RU" sz="2200" dirty="0"/>
          </a:p>
          <a:p>
            <a:pPr algn="just"/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идея появилась, то нужно в её реализации идти до конца: наставничество должно стать массовым явлением, а не исключением из рыночных правил.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0275917"/>
      </p:ext>
    </p:extLst>
  </p:cSld>
  <p:clrMapOvr>
    <a:masterClrMapping/>
  </p:clrMapOvr>
  <p:transition spd="slow" advClick="0" advTm="967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Наставничество поможет тысячам мальчишек и девчонок найти себя в жизни, считает Сергей Кириенко. Фото: Сергей Куксин/ РГ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799" y="207819"/>
            <a:ext cx="6750715" cy="45027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28851" y="4885154"/>
            <a:ext cx="77031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Sans"/>
              </a:rPr>
              <a:t>«Наставничество поможет тысячам мальчишек и девчонок найти себя в жизни», считает Сергей Кириенко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3808456"/>
      </p:ext>
    </p:extLst>
  </p:cSld>
  <p:clrMapOvr>
    <a:masterClrMapping/>
  </p:clrMapOvr>
  <p:transition spd="slow" advClick="0" advTm="529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6|9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|1.5|1.2|1.2|1.2|1.2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5|1.5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5|1.4|1.2|1|1.2|1.2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3|1|1.4|0.7|1.3|1.6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250</TotalTime>
  <Words>408</Words>
  <Application>Microsoft Office PowerPoint</Application>
  <PresentationFormat>Широкоэкранный</PresentationFormat>
  <Paragraphs>54</Paragraphs>
  <Slides>12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Mistral</vt:lpstr>
      <vt:lpstr>NotoSans</vt:lpstr>
      <vt:lpstr>Times New Roman</vt:lpstr>
      <vt:lpstr>Trebuchet MS</vt:lpstr>
      <vt:lpstr>Tw Cen MT</vt:lpstr>
      <vt:lpstr>Контур</vt:lpstr>
      <vt:lpstr>«наставничество: исторические факты и личное мнение»   подготовили :   НАСТАВНИК-Воспитатель первой категории Хоботнева Е.Н. подопечный-воспитатель  Поршнева А.Д.</vt:lpstr>
      <vt:lpstr>Откуда пришло наставничество</vt:lpstr>
      <vt:lpstr>Что такое наставничество?</vt:lpstr>
      <vt:lpstr>История …</vt:lpstr>
      <vt:lpstr>Презентация PowerPoint</vt:lpstr>
      <vt:lpstr>Презентация PowerPoint</vt:lpstr>
      <vt:lpstr>Презентация PowerPoint</vt:lpstr>
      <vt:lpstr>Наставничество в современном мире</vt:lpstr>
      <vt:lpstr>Презентация PowerPoint</vt:lpstr>
      <vt:lpstr>P.S:  - Екатерина Николаевна (наставник)-</vt:lpstr>
      <vt:lpstr>P.S:  - Анастасия Дмитриевна (подопечный)-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Пользователь Windows</cp:lastModifiedBy>
  <cp:revision>51</cp:revision>
  <dcterms:created xsi:type="dcterms:W3CDTF">2020-11-04T12:21:17Z</dcterms:created>
  <dcterms:modified xsi:type="dcterms:W3CDTF">2023-02-14T11:17:03Z</dcterms:modified>
</cp:coreProperties>
</file>