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46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77" y="245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98A8A-0762-4903-B02C-4492CF750F4B}" type="datetimeFigureOut">
              <a:rPr lang="ru-RU" smtClean="0"/>
              <a:t>08.05.2022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A159D-F1A3-44D8-A3E9-C61DDD6B301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16341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98A8A-0762-4903-B02C-4492CF750F4B}" type="datetimeFigureOut">
              <a:rPr lang="ru-RU" smtClean="0"/>
              <a:t>08.05.2022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A159D-F1A3-44D8-A3E9-C61DDD6B301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6259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98A8A-0762-4903-B02C-4492CF750F4B}" type="datetimeFigureOut">
              <a:rPr lang="ru-RU" smtClean="0"/>
              <a:t>08.05.2022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A159D-F1A3-44D8-A3E9-C61DDD6B301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42240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98A8A-0762-4903-B02C-4492CF750F4B}" type="datetimeFigureOut">
              <a:rPr lang="ru-RU" smtClean="0"/>
              <a:t>08.05.2022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A159D-F1A3-44D8-A3E9-C61DDD6B301E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224311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98A8A-0762-4903-B02C-4492CF750F4B}" type="datetimeFigureOut">
              <a:rPr lang="ru-RU" smtClean="0"/>
              <a:t>08.05.2022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A159D-F1A3-44D8-A3E9-C61DDD6B301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25084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98A8A-0762-4903-B02C-4492CF750F4B}" type="datetimeFigureOut">
              <a:rPr lang="ru-RU" smtClean="0"/>
              <a:t>08.05.2022</a:t>
            </a:fld>
            <a:endParaRPr lang="ru-RU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A159D-F1A3-44D8-A3E9-C61DDD6B301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08264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98A8A-0762-4903-B02C-4492CF750F4B}" type="datetimeFigureOut">
              <a:rPr lang="ru-RU" smtClean="0"/>
              <a:t>08.05.2022</a:t>
            </a:fld>
            <a:endParaRPr lang="ru-RU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A159D-F1A3-44D8-A3E9-C61DDD6B301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186296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98A8A-0762-4903-B02C-4492CF750F4B}" type="datetimeFigureOut">
              <a:rPr lang="ru-RU" smtClean="0"/>
              <a:t>08.05.2022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A159D-F1A3-44D8-A3E9-C61DDD6B301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004832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98A8A-0762-4903-B02C-4492CF750F4B}" type="datetimeFigureOut">
              <a:rPr lang="ru-RU" smtClean="0"/>
              <a:t>08.05.2022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A159D-F1A3-44D8-A3E9-C61DDD6B301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60270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98A8A-0762-4903-B02C-4492CF750F4B}" type="datetimeFigureOut">
              <a:rPr lang="ru-RU" smtClean="0"/>
              <a:t>08.05.2022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A159D-F1A3-44D8-A3E9-C61DDD6B301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58280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98A8A-0762-4903-B02C-4492CF750F4B}" type="datetimeFigureOut">
              <a:rPr lang="ru-RU" smtClean="0"/>
              <a:t>08.05.2022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A159D-F1A3-44D8-A3E9-C61DDD6B301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21358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98A8A-0762-4903-B02C-4492CF750F4B}" type="datetimeFigureOut">
              <a:rPr lang="ru-RU" smtClean="0"/>
              <a:t>08.05.2022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A159D-F1A3-44D8-A3E9-C61DDD6B301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7253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98A8A-0762-4903-B02C-4492CF750F4B}" type="datetimeFigureOut">
              <a:rPr lang="ru-RU" smtClean="0"/>
              <a:t>08.05.2022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A159D-F1A3-44D8-A3E9-C61DDD6B301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59983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98A8A-0762-4903-B02C-4492CF750F4B}" type="datetimeFigureOut">
              <a:rPr lang="ru-RU" smtClean="0"/>
              <a:t>08.05.2022</a:t>
            </a:fld>
            <a:endParaRPr lang="ru-RU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A159D-F1A3-44D8-A3E9-C61DDD6B301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27401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98A8A-0762-4903-B02C-4492CF750F4B}" type="datetimeFigureOut">
              <a:rPr lang="ru-RU" smtClean="0"/>
              <a:t>08.05.2022</a:t>
            </a:fld>
            <a:endParaRPr lang="ru-RU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A159D-F1A3-44D8-A3E9-C61DDD6B301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75703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98A8A-0762-4903-B02C-4492CF750F4B}" type="datetimeFigureOut">
              <a:rPr lang="ru-RU" smtClean="0"/>
              <a:t>08.05.2022</a:t>
            </a:fld>
            <a:endParaRPr lang="ru-RU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A159D-F1A3-44D8-A3E9-C61DDD6B301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97500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98A8A-0762-4903-B02C-4492CF750F4B}" type="datetimeFigureOut">
              <a:rPr lang="ru-RU" smtClean="0"/>
              <a:t>08.05.2022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A159D-F1A3-44D8-A3E9-C61DDD6B301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3858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0B98A8A-0762-4903-B02C-4492CF750F4B}" type="datetimeFigureOut">
              <a:rPr lang="ru-RU" smtClean="0"/>
              <a:t>08.05.2022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FA159D-F1A3-44D8-A3E9-C61DDD6B301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164216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47" r:id="rId1"/>
    <p:sldLayoutId id="2147484048" r:id="rId2"/>
    <p:sldLayoutId id="2147484049" r:id="rId3"/>
    <p:sldLayoutId id="2147484050" r:id="rId4"/>
    <p:sldLayoutId id="2147484051" r:id="rId5"/>
    <p:sldLayoutId id="2147484052" r:id="rId6"/>
    <p:sldLayoutId id="2147484053" r:id="rId7"/>
    <p:sldLayoutId id="2147484054" r:id="rId8"/>
    <p:sldLayoutId id="2147484055" r:id="rId9"/>
    <p:sldLayoutId id="2147484056" r:id="rId10"/>
    <p:sldLayoutId id="2147484057" r:id="rId11"/>
    <p:sldLayoutId id="2147484058" r:id="rId12"/>
    <p:sldLayoutId id="2147484059" r:id="rId13"/>
    <p:sldLayoutId id="2147484060" r:id="rId14"/>
    <p:sldLayoutId id="2147484061" r:id="rId15"/>
    <p:sldLayoutId id="2147484062" r:id="rId16"/>
    <p:sldLayoutId id="214748406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11680" y="155448"/>
            <a:ext cx="761695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tx2"/>
                </a:solidFill>
              </a:rPr>
              <a:t>Презентация</a:t>
            </a:r>
          </a:p>
          <a:p>
            <a:pPr algn="ctr"/>
            <a:r>
              <a:rPr lang="ru-RU" sz="2400" b="1" i="1" dirty="0" smtClean="0">
                <a:solidFill>
                  <a:schemeClr val="tx2"/>
                </a:solidFill>
              </a:rPr>
              <a:t>По теме:</a:t>
            </a:r>
          </a:p>
          <a:p>
            <a:pPr algn="ctr"/>
            <a:r>
              <a:rPr lang="ru-RU" sz="2400" b="1" i="1" dirty="0" smtClean="0">
                <a:solidFill>
                  <a:schemeClr val="tx2"/>
                </a:solidFill>
              </a:rPr>
              <a:t>«</a:t>
            </a:r>
            <a:r>
              <a:rPr lang="ru-RU" sz="2400" b="1" i="1" dirty="0" smtClean="0">
                <a:solidFill>
                  <a:schemeClr val="tx2"/>
                </a:solidFill>
              </a:rPr>
              <a:t>Особенности реализации таких элементов в режиме дня как Утренний круг и Вечерний круг как важнейшая форма поддержки детской инициативы</a:t>
            </a:r>
            <a:r>
              <a:rPr lang="ru-RU" sz="2400" b="1" i="1" dirty="0" smtClean="0">
                <a:solidFill>
                  <a:schemeClr val="tx2"/>
                </a:solidFill>
              </a:rPr>
              <a:t>»</a:t>
            </a:r>
            <a:endParaRPr lang="ru-RU" sz="2400" b="1" i="1" dirty="0">
              <a:solidFill>
                <a:schemeClr val="tx2"/>
              </a:solidFill>
            </a:endParaRPr>
          </a:p>
        </p:txBody>
      </p:sp>
      <p:pic>
        <p:nvPicPr>
          <p:cNvPr id="1026" name="Picture 2" descr="https://feodou20.crimea-school.ru/sites/default/files/images/img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46" t="23303" r="8215" b="3419"/>
          <a:stretch/>
        </p:blipFill>
        <p:spPr bwMode="auto">
          <a:xfrm>
            <a:off x="2877671" y="2422361"/>
            <a:ext cx="6192185" cy="4128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069856" y="4679576"/>
            <a:ext cx="287220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/>
              <a:t>Подготовил</a:t>
            </a:r>
            <a:r>
              <a:rPr lang="ru-RU" dirty="0"/>
              <a:t>а</a:t>
            </a:r>
            <a:r>
              <a:rPr lang="ru-RU" dirty="0" smtClean="0"/>
              <a:t>:</a:t>
            </a:r>
            <a:endParaRPr lang="ru-RU" dirty="0" smtClean="0"/>
          </a:p>
          <a:p>
            <a:pPr algn="r"/>
            <a:r>
              <a:rPr lang="ru-RU" dirty="0" smtClean="0"/>
              <a:t>Воспитатель </a:t>
            </a:r>
            <a:endParaRPr lang="ru-RU" dirty="0" smtClean="0"/>
          </a:p>
          <a:p>
            <a:pPr algn="r"/>
            <a:r>
              <a:rPr lang="ru-RU" dirty="0" smtClean="0"/>
              <a:t>МКДОУ БГО Детский </a:t>
            </a:r>
            <a:r>
              <a:rPr lang="ru-RU" dirty="0" smtClean="0"/>
              <a:t>сад №</a:t>
            </a:r>
            <a:r>
              <a:rPr lang="ru-RU" dirty="0" smtClean="0"/>
              <a:t>12 общеразвивающего вида</a:t>
            </a:r>
            <a:endParaRPr lang="ru-RU" dirty="0" smtClean="0"/>
          </a:p>
          <a:p>
            <a:pPr algn="r"/>
            <a:r>
              <a:rPr lang="ru-RU" dirty="0" smtClean="0"/>
              <a:t>Ищенко</a:t>
            </a:r>
            <a:r>
              <a:rPr lang="ru-RU" dirty="0" smtClean="0"/>
              <a:t> И.А</a:t>
            </a:r>
            <a:r>
              <a:rPr lang="ru-RU" dirty="0" smtClean="0"/>
              <a:t>.</a:t>
            </a:r>
          </a:p>
          <a:p>
            <a:pPr algn="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9131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78040" y="680085"/>
            <a:ext cx="4379976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Вопросы, задаваемые во время «Ежедневного круга», можно распределить на несколько тем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dirty="0"/>
              <a:t>Например: «Чем мы сегодня будем заниматься?», «Что интересного произошло у нас в группе вчера?», «Что делать, если хочется подраться?», «Почему не удается соблюдать правила?», «Как вы думаете, кого можно назвать добрым?» и многие другие на усмотрение воспитателя. Вопросы по «Ситуации месяца</a:t>
            </a:r>
            <a:r>
              <a:rPr lang="ru-RU" dirty="0" smtClean="0"/>
              <a:t>».</a:t>
            </a:r>
          </a:p>
          <a:p>
            <a:endParaRPr lang="ru-RU" dirty="0"/>
          </a:p>
          <a:p>
            <a:r>
              <a:rPr lang="ru-RU" dirty="0"/>
              <a:t>Проводятся различные рефлексивные игры на разные темы.</a:t>
            </a:r>
          </a:p>
          <a:p>
            <a:r>
              <a:rPr lang="ru-RU" dirty="0"/>
              <a:t>В конце нашего круга, ребята рассказывают о своих планах и желаниях на следующий день и обнимают друг друга.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907" y="188259"/>
            <a:ext cx="4312022" cy="292249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907" y="3272456"/>
            <a:ext cx="3316940" cy="314661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0961" y="3470016"/>
            <a:ext cx="3310965" cy="2949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2053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54096" y="1271016"/>
            <a:ext cx="585216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/>
              <a:t>Инновационная  технология  </a:t>
            </a:r>
            <a:r>
              <a:rPr lang="ru-RU" sz="2800" b="1" dirty="0" smtClean="0"/>
              <a:t> утренних </a:t>
            </a:r>
            <a:r>
              <a:rPr lang="ru-RU" sz="2800" b="1" dirty="0"/>
              <a:t>и </a:t>
            </a:r>
            <a:r>
              <a:rPr lang="ru-RU" sz="2800" b="1" dirty="0" smtClean="0"/>
              <a:t>вечерних кругов  </a:t>
            </a:r>
            <a:r>
              <a:rPr lang="ru-RU" sz="2800" b="1" dirty="0"/>
              <a:t>позволяет на должном уровне преодолевать назревшие трудности у детей с заниженной самооценкой, робостью, застенчивостью в контактах со сверстниками и малознакомыми людьми.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6197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59152" y="448056"/>
            <a:ext cx="70591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/>
              <a:t>«Утренний круг» и «Вечерний круг» - это новые элементы для программы «ОТ РОЖДЕНИЯ ДО ШКОЛЫ» под редакцией Н.Е. </a:t>
            </a:r>
            <a:r>
              <a:rPr lang="ru-RU" sz="2000" b="1" dirty="0" err="1"/>
              <a:t>Вераксы</a:t>
            </a:r>
            <a:r>
              <a:rPr lang="ru-RU" sz="2000" b="1" dirty="0"/>
              <a:t>, Т.С. Комаровой, Э.М. Дорофеевой.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596896" y="2121408"/>
            <a:ext cx="6583680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/>
              <a:t>«Утренний круг» – это начало дня, когда дети собираются все вместе для того, чтобы порадоваться предстоящему дню, поделиться впечатлениями, узнать новости, обсудить совместные планы, договориться о правилах  Именно на «утреннем круге» зарождается и обсуждается новое приключение (образовательное событие</a:t>
            </a:r>
            <a:r>
              <a:rPr lang="ru-RU" sz="2000" dirty="0" smtClean="0"/>
              <a:t>).</a:t>
            </a:r>
          </a:p>
          <a:p>
            <a:pPr algn="ctr"/>
            <a:endParaRPr lang="ru-RU" sz="2000" dirty="0" smtClean="0"/>
          </a:p>
          <a:p>
            <a:pPr algn="ctr"/>
            <a:r>
              <a:rPr lang="ru-RU" sz="2000" dirty="0" smtClean="0"/>
              <a:t> </a:t>
            </a:r>
            <a:r>
              <a:rPr lang="ru-RU" sz="2000" dirty="0"/>
              <a:t>Рекомендовано организовать перед завтраком со всеми детьми, присутствующими в группе. Обсуждение в младшем дошкольном возрасте занимает от 5 до 20 минут, в старшем дошкольном возрасте от 10 до 20 минут.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03401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35224" y="301752"/>
            <a:ext cx="621792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/>
              <a:t>Организация «Утреннего круга»</a:t>
            </a: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29768" y="1591056"/>
            <a:ext cx="5724144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/>
              <a:t>Цель: </a:t>
            </a:r>
            <a:endParaRPr lang="ru-RU" sz="2000" b="1" dirty="0" smtClean="0"/>
          </a:p>
          <a:p>
            <a:r>
              <a:rPr lang="ru-RU" dirty="0" smtClean="0"/>
              <a:t>Создание положительного  эмоционального настроя </a:t>
            </a:r>
            <a:r>
              <a:rPr lang="ru-RU" dirty="0"/>
              <a:t>и </a:t>
            </a:r>
            <a:r>
              <a:rPr lang="ru-RU" dirty="0" smtClean="0"/>
              <a:t>уверенности у ребенка, </a:t>
            </a:r>
            <a:r>
              <a:rPr lang="ru-RU" dirty="0"/>
              <a:t>что среди сверстников ему будет хорошо, а день обещает быть интересным и насыщенным.</a:t>
            </a:r>
          </a:p>
          <a:p>
            <a:r>
              <a:rPr lang="ru-RU" dirty="0"/>
              <a:t> </a:t>
            </a:r>
          </a:p>
          <a:p>
            <a:r>
              <a:rPr lang="ru-RU" sz="2000" b="1" dirty="0" smtClean="0"/>
              <a:t>Задачи:</a:t>
            </a:r>
            <a:endParaRPr lang="ru-RU" sz="2000" b="1" dirty="0"/>
          </a:p>
          <a:p>
            <a:r>
              <a:rPr lang="ru-RU" dirty="0"/>
              <a:t>1. </a:t>
            </a:r>
            <a:r>
              <a:rPr lang="ru-RU" dirty="0" smtClean="0"/>
              <a:t>Создать эмоциональный настрой </a:t>
            </a:r>
            <a:r>
              <a:rPr lang="ru-RU" dirty="0"/>
              <a:t>на весь день.</a:t>
            </a:r>
          </a:p>
          <a:p>
            <a:r>
              <a:rPr lang="ru-RU" dirty="0" smtClean="0"/>
              <a:t>2.Установить комфортный социально-психологический климат </a:t>
            </a:r>
            <a:r>
              <a:rPr lang="ru-RU" dirty="0"/>
              <a:t>в детском коллективе через свободное общение со сверстниками </a:t>
            </a:r>
          </a:p>
          <a:p>
            <a:r>
              <a:rPr lang="ru-RU" dirty="0"/>
              <a:t>3. </a:t>
            </a:r>
            <a:r>
              <a:rPr lang="ru-RU" smtClean="0"/>
              <a:t>Научить </a:t>
            </a:r>
            <a:r>
              <a:rPr lang="ru-RU" dirty="0" smtClean="0"/>
              <a:t>ребенка взаимодействию </a:t>
            </a:r>
            <a:r>
              <a:rPr lang="ru-RU" smtClean="0"/>
              <a:t>и общению </a:t>
            </a:r>
            <a:r>
              <a:rPr lang="ru-RU" dirty="0" smtClean="0"/>
              <a:t>со </a:t>
            </a:r>
            <a:r>
              <a:rPr lang="ru-RU" dirty="0"/>
              <a:t>взрослыми и </a:t>
            </a:r>
            <a:r>
              <a:rPr lang="ru-RU" dirty="0" smtClean="0"/>
              <a:t>сверстниками, пополнить речевой запас детей (обогащение </a:t>
            </a:r>
            <a:r>
              <a:rPr lang="ru-RU" dirty="0"/>
              <a:t>активного словаря; развитие связной речи).</a:t>
            </a:r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8071" y="1367116"/>
            <a:ext cx="5873854" cy="4513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0809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547104" y="560921"/>
            <a:ext cx="4517136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b="1" dirty="0"/>
              <a:t>Структура «Утреннего круга</a:t>
            </a:r>
            <a:r>
              <a:rPr lang="ru-RU" sz="2400" b="1" dirty="0" smtClean="0"/>
              <a:t>»</a:t>
            </a:r>
          </a:p>
          <a:p>
            <a:pPr algn="r"/>
            <a:endParaRPr lang="ru-RU" dirty="0"/>
          </a:p>
          <a:p>
            <a:pPr algn="r"/>
            <a:r>
              <a:rPr lang="ru-RU" sz="2000" dirty="0" smtClean="0"/>
              <a:t>1. Приветствие </a:t>
            </a:r>
            <a:r>
              <a:rPr lang="ru-RU" sz="2000" dirty="0"/>
              <a:t>или «Минутка вхождения в день</a:t>
            </a:r>
            <a:r>
              <a:rPr lang="ru-RU" sz="2000" dirty="0" smtClean="0"/>
              <a:t>».</a:t>
            </a:r>
          </a:p>
          <a:p>
            <a:pPr marL="457200" indent="-457200" algn="r">
              <a:buAutoNum type="arabicPeriod"/>
            </a:pPr>
            <a:endParaRPr lang="ru-RU" sz="2000" dirty="0"/>
          </a:p>
          <a:p>
            <a:pPr algn="r"/>
            <a:r>
              <a:rPr lang="ru-RU" sz="2000" dirty="0"/>
              <a:t>2. «Новости дня»: обмен информацией</a:t>
            </a:r>
            <a:r>
              <a:rPr lang="ru-RU" sz="2000" dirty="0" smtClean="0"/>
              <a:t>.</a:t>
            </a:r>
          </a:p>
          <a:p>
            <a:pPr algn="r"/>
            <a:endParaRPr lang="ru-RU" sz="2000" dirty="0"/>
          </a:p>
          <a:p>
            <a:pPr algn="r"/>
            <a:r>
              <a:rPr lang="ru-RU" sz="2000" dirty="0"/>
              <a:t>3. Дыхательная или пальчиковая гимнастика.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094" y="560921"/>
            <a:ext cx="5988424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457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73552" y="428612"/>
            <a:ext cx="577900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Пример проведения «Утреннего круга»</a:t>
            </a: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84165" y="1551812"/>
            <a:ext cx="393192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Это ежедневный ритуал, который нравится детям, каждый воспитатель организует его по-своему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dirty="0" smtClean="0"/>
              <a:t>Дети </a:t>
            </a:r>
            <a:r>
              <a:rPr lang="ru-RU" dirty="0"/>
              <a:t>самостоятельно могут выбрать способ, призывающий их к началу занятия: это могут быть звуковые сигналы (звонок, хлопок, звучание музыкального инструмента, мелодия, стихотворение, начатое взрослым, и т. д.) Игра-приветствие, как правило, проходит в кругу (сидя или стоя).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285232" y="5029688"/>
            <a:ext cx="60716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/>
              <a:t>В </a:t>
            </a:r>
            <a:r>
              <a:rPr lang="ru-RU" sz="2000" b="1" dirty="0" smtClean="0"/>
              <a:t>подготовительной группе</a:t>
            </a:r>
            <a:r>
              <a:rPr lang="ru-RU" sz="2000" b="1" dirty="0" smtClean="0"/>
              <a:t> </a:t>
            </a:r>
            <a:r>
              <a:rPr lang="ru-RU" sz="2000" b="1" dirty="0"/>
              <a:t>у нас звуковой </a:t>
            </a:r>
            <a:r>
              <a:rPr lang="ru-RU" sz="2000" b="1" dirty="0" smtClean="0"/>
              <a:t>сигнал с помощью музыкального инструмента -бубенца</a:t>
            </a:r>
            <a:r>
              <a:rPr lang="ru-RU" sz="2000" b="1" dirty="0" smtClean="0"/>
              <a:t>.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2523" y="1425388"/>
            <a:ext cx="4692723" cy="3532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9410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012" y="295835"/>
            <a:ext cx="3406587" cy="43165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/>
              <a:t>1 . Приветствие или «Минутка вхождения в день</a:t>
            </a:r>
            <a:r>
              <a:rPr lang="ru-RU" sz="2400" b="1" dirty="0" smtClean="0"/>
              <a:t>»</a:t>
            </a:r>
          </a:p>
          <a:p>
            <a:endParaRPr lang="ru-RU" dirty="0"/>
          </a:p>
          <a:p>
            <a:pPr algn="ctr"/>
            <a:r>
              <a:rPr lang="ru-RU" dirty="0"/>
              <a:t>- Ребята, я предлагаю вам сесть в круг, взять друг друга за руки  и поприветствовать друг друга доброй, открытой улыбкой. Ведь именно улыбка способствует позитивному настроению, развитию уверенности в себе, эмоциональной раскованности.</a:t>
            </a: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51012" y="4276166"/>
            <a:ext cx="3134657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/>
              <a:t>2. «Новости дня»: обмен информацией</a:t>
            </a:r>
          </a:p>
          <a:p>
            <a:pPr algn="ctr"/>
            <a:r>
              <a:rPr lang="ru-RU" dirty="0"/>
              <a:t>Игра: </a:t>
            </a:r>
            <a:r>
              <a:rPr lang="ru-RU" dirty="0" smtClean="0"/>
              <a:t>«Поделись событием»</a:t>
            </a:r>
            <a:endParaRPr lang="ru-RU" dirty="0"/>
          </a:p>
          <a:p>
            <a:pPr algn="ctr"/>
            <a:r>
              <a:rPr lang="ru-RU" dirty="0"/>
              <a:t>(Каждый по </a:t>
            </a:r>
            <a:r>
              <a:rPr lang="ru-RU" dirty="0" smtClean="0"/>
              <a:t>очереди, передавая микрофон рассказывает: о событии, об интересной истории, что произошло нового).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8122024" y="1201271"/>
            <a:ext cx="3710312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/>
              <a:t>3. Дыхательная или пальчиковая </a:t>
            </a:r>
            <a:r>
              <a:rPr lang="ru-RU" sz="2400" b="1" dirty="0" smtClean="0"/>
              <a:t>гимнастика</a:t>
            </a:r>
          </a:p>
          <a:p>
            <a:endParaRPr lang="ru-RU" dirty="0"/>
          </a:p>
          <a:p>
            <a:pPr algn="ctr"/>
            <a:r>
              <a:rPr lang="ru-RU" dirty="0"/>
              <a:t>- Сегодня день солнечный, теплый, давайте подышим этим теплом, наполнимся энергией Солнца (дети берутся за руки, руки поднимают к Солнцу, делают выдох, руки направляют в центр круга – выдох). 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208776" y="4855464"/>
            <a:ext cx="562356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/>
              <a:t>Так утренний круг позволяет спокойно и организованно переключиться на непосредственно образовательную деятельность.</a:t>
            </a:r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599" y="1057835"/>
            <a:ext cx="4192495" cy="3467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5407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69464" y="402336"/>
            <a:ext cx="6949440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/>
              <a:t>«Вечерний круг» </a:t>
            </a:r>
            <a:endParaRPr lang="ru-RU" sz="2400" b="1" dirty="0" smtClean="0"/>
          </a:p>
          <a:p>
            <a:pPr algn="ctr"/>
            <a:endParaRPr lang="ru-RU" sz="2400" b="1" dirty="0" smtClean="0"/>
          </a:p>
          <a:p>
            <a:pPr algn="ctr"/>
            <a:r>
              <a:rPr lang="ru-RU" dirty="0" smtClean="0"/>
              <a:t>проводится </a:t>
            </a:r>
            <a:r>
              <a:rPr lang="ru-RU" dirty="0"/>
              <a:t>в форме рефлексии — обсуждения с детьми наиболее важных моментов прошедшего дня. Вечерний круг помогает детям научиться осознавать и анализировать свои поступки и поступки сверстников. </a:t>
            </a:r>
            <a:endParaRPr lang="ru-RU" dirty="0" smtClean="0"/>
          </a:p>
          <a:p>
            <a:pPr algn="ctr"/>
            <a:endParaRPr lang="ru-RU" dirty="0"/>
          </a:p>
          <a:p>
            <a:pPr algn="ctr"/>
            <a:r>
              <a:rPr lang="ru-RU" dirty="0" smtClean="0"/>
              <a:t>Дети </a:t>
            </a:r>
            <a:r>
              <a:rPr lang="ru-RU" dirty="0"/>
              <a:t>учатся справедливости, взаимному уважению, умению слушать и понимать друг друга. Вспомнить с детьми прошедший день, все самое хорошее и интересное, чтобы у детей формировалось положительное отношение друг к другу и к детскому саду в целом. Обсуждение проблем. Обсудить проблемные ситуации, если в течение дня таковые возникали, подвести детей к самостоятельному разрешению и урегулированию проблемы, организовать обсуждение планов реализации совместных дел (проектов, мероприятий, событий и пр.).  </a:t>
            </a:r>
            <a:endParaRPr lang="ru-RU" dirty="0" smtClean="0"/>
          </a:p>
          <a:p>
            <a:pPr algn="ctr"/>
            <a:endParaRPr lang="ru-RU" dirty="0"/>
          </a:p>
          <a:p>
            <a:pPr algn="ctr"/>
            <a:r>
              <a:rPr lang="ru-RU" dirty="0" smtClean="0"/>
              <a:t>Рекомендовано </a:t>
            </a:r>
            <a:r>
              <a:rPr lang="ru-RU" dirty="0"/>
              <a:t>организовать во второй половине дня. Обсуждение в младшем дошкольном возрасте занимает от 5 до 20 минут, в старшем дошкольном возрасте от 10 до 20 минут.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8367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28416" y="713232"/>
            <a:ext cx="5632704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Организация «Вечернего круга</a:t>
            </a:r>
            <a:r>
              <a:rPr lang="ru-RU" sz="2400" b="1" dirty="0" smtClean="0"/>
              <a:t>»</a:t>
            </a:r>
          </a:p>
          <a:p>
            <a:endParaRPr lang="ru-RU" sz="2400" b="1" dirty="0" smtClean="0"/>
          </a:p>
          <a:p>
            <a:endParaRPr lang="ru-RU" dirty="0"/>
          </a:p>
          <a:p>
            <a:r>
              <a:rPr lang="ru-RU" sz="2000" b="1" dirty="0"/>
              <a:t>Цель: </a:t>
            </a:r>
            <a:endParaRPr lang="ru-RU" sz="2000" b="1" dirty="0" smtClean="0"/>
          </a:p>
          <a:p>
            <a:r>
              <a:rPr lang="ru-RU" dirty="0" smtClean="0"/>
              <a:t>научить </a:t>
            </a:r>
            <a:r>
              <a:rPr lang="ru-RU" dirty="0"/>
              <a:t>детей осознавать и анализировать свои поступки и поступки сверстников.</a:t>
            </a:r>
          </a:p>
          <a:p>
            <a:r>
              <a:rPr lang="ru-RU" dirty="0"/>
              <a:t> </a:t>
            </a:r>
          </a:p>
          <a:p>
            <a:r>
              <a:rPr lang="ru-RU" sz="2000" b="1" dirty="0"/>
              <a:t>Задачи</a:t>
            </a:r>
            <a:r>
              <a:rPr lang="ru-RU" sz="2000" b="1" dirty="0" smtClean="0"/>
              <a:t>:</a:t>
            </a:r>
            <a:endParaRPr lang="ru-RU" sz="2000" b="1" dirty="0"/>
          </a:p>
          <a:p>
            <a:r>
              <a:rPr lang="ru-RU" dirty="0"/>
              <a:t>• Рефлексия. (Вспомнить с детьми прошедший день).</a:t>
            </a:r>
          </a:p>
          <a:p>
            <a:r>
              <a:rPr lang="ru-RU" dirty="0"/>
              <a:t>• Обсуждение проблем. (Обсудить проблемные ситуации, если они возникли в течении дня, подвести к самостоятельному решению).</a:t>
            </a:r>
          </a:p>
          <a:p>
            <a:r>
              <a:rPr lang="ru-RU" dirty="0"/>
              <a:t>• Развивающий диалог. (Предложить тему в соответствии с программой).</a:t>
            </a:r>
          </a:p>
          <a:p>
            <a:r>
              <a:rPr lang="ru-RU" dirty="0"/>
              <a:t>• Детское сообщество. (Дружить, быть внимательными, создавать положительный настрой).</a:t>
            </a:r>
          </a:p>
          <a:p>
            <a:r>
              <a:rPr lang="ru-RU" dirty="0"/>
              <a:t>• Навыки общения. (Учить детей культуре диалога).</a:t>
            </a:r>
          </a:p>
        </p:txBody>
      </p:sp>
    </p:spTree>
    <p:extLst>
      <p:ext uri="{BB962C8B-B14F-4D97-AF65-F5344CB8AC3E}">
        <p14:creationId xmlns:p14="http://schemas.microsoft.com/office/powerpoint/2010/main" val="2355511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73936" y="228600"/>
            <a:ext cx="38679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Рефлексия</a:t>
            </a:r>
            <a:endParaRPr lang="ru-RU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65760" y="1010275"/>
            <a:ext cx="5541264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/>
              <a:t>Пример проведения «Вечернего круга»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Если требуют обстоятельства, например, в группе произошел конфликт, то «вечерний круг» проводится еще раз, сразу после происшествия. 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Для </a:t>
            </a:r>
            <a:r>
              <a:rPr lang="ru-RU" dirty="0"/>
              <a:t>плодотворного обсуждения создается благоприятный психологический настрой. Включается спокойная легкая музыка: желательно одна и та же мелодия на определенный период времени. 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Дети </a:t>
            </a:r>
            <a:r>
              <a:rPr lang="ru-RU" dirty="0"/>
              <a:t>по кругу передают друг другу какой-нибудь предмет, (мячик, колокольчик, ракушку, камешек) во время ответов на вопрос. Желательно, чтобы круг, образованный детьми, находился всегда в одном и том же месте, так как дети через 2-3 месяца привыкают обсуждать свои проблемы в кругу и сами без присутствия воспитателя.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295835"/>
            <a:ext cx="4473388" cy="343348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18" t="4819"/>
          <a:stretch/>
        </p:blipFill>
        <p:spPr>
          <a:xfrm>
            <a:off x="7324165" y="3818963"/>
            <a:ext cx="3444659" cy="2644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5284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129</TotalTime>
  <Words>741</Words>
  <Application>Microsoft Office PowerPoint</Application>
  <PresentationFormat>Широкоэкранный</PresentationFormat>
  <Paragraphs>75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Century Gothic</vt:lpstr>
      <vt:lpstr>Wingdings 3</vt:lpstr>
      <vt:lpstr>Ион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maltsev.m23@gmail.com</dc:creator>
  <cp:lastModifiedBy>Ирина Макурина</cp:lastModifiedBy>
  <cp:revision>15</cp:revision>
  <dcterms:created xsi:type="dcterms:W3CDTF">2021-11-21T16:02:11Z</dcterms:created>
  <dcterms:modified xsi:type="dcterms:W3CDTF">2022-05-08T15:09:02Z</dcterms:modified>
</cp:coreProperties>
</file>