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73" r:id="rId2"/>
    <p:sldId id="274" r:id="rId3"/>
    <p:sldId id="275" r:id="rId4"/>
    <p:sldId id="276" r:id="rId5"/>
    <p:sldId id="278" r:id="rId6"/>
    <p:sldId id="277" r:id="rId7"/>
    <p:sldId id="280" r:id="rId8"/>
    <p:sldId id="281" r:id="rId9"/>
    <p:sldId id="284" r:id="rId10"/>
    <p:sldId id="282" r:id="rId11"/>
    <p:sldId id="286" r:id="rId12"/>
    <p:sldId id="270" r:id="rId13"/>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995" autoAdjust="0"/>
    <p:restoredTop sz="94660"/>
  </p:normalViewPr>
  <p:slideViewPr>
    <p:cSldViewPr snapToGrid="0">
      <p:cViewPr varScale="1">
        <p:scale>
          <a:sx n="113" d="100"/>
          <a:sy n="113" d="100"/>
        </p:scale>
        <p:origin x="258"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345A19D2-B144-4102-8714-FA07624E200D}" type="datetimeFigureOut">
              <a:rPr lang="ru-RU" smtClean="0"/>
              <a:t>02.02.2023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E608BD4-B44E-4773-B7A2-35765D786591}" type="slidenum">
              <a:rPr lang="ru-RU" smtClean="0"/>
              <a:t>‹#›</a:t>
            </a:fld>
            <a:endParaRPr lang="ru-RU"/>
          </a:p>
        </p:txBody>
      </p:sp>
    </p:spTree>
    <p:extLst>
      <p:ext uri="{BB962C8B-B14F-4D97-AF65-F5344CB8AC3E}">
        <p14:creationId xmlns:p14="http://schemas.microsoft.com/office/powerpoint/2010/main" val="18747758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345A19D2-B144-4102-8714-FA07624E200D}" type="datetimeFigureOut">
              <a:rPr lang="ru-RU" smtClean="0"/>
              <a:t>02.02.2023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E608BD4-B44E-4773-B7A2-35765D786591}" type="slidenum">
              <a:rPr lang="ru-RU" smtClean="0"/>
              <a:t>‹#›</a:t>
            </a:fld>
            <a:endParaRPr lang="ru-RU"/>
          </a:p>
        </p:txBody>
      </p:sp>
    </p:spTree>
    <p:extLst>
      <p:ext uri="{BB962C8B-B14F-4D97-AF65-F5344CB8AC3E}">
        <p14:creationId xmlns:p14="http://schemas.microsoft.com/office/powerpoint/2010/main" val="25898075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345A19D2-B144-4102-8714-FA07624E200D}" type="datetimeFigureOut">
              <a:rPr lang="ru-RU" smtClean="0"/>
              <a:t>02.02.2023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E608BD4-B44E-4773-B7A2-35765D786591}" type="slidenum">
              <a:rPr lang="ru-RU" smtClean="0"/>
              <a:t>‹#›</a:t>
            </a:fld>
            <a:endParaRPr lang="ru-RU"/>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235020885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345A19D2-B144-4102-8714-FA07624E200D}" type="datetimeFigureOut">
              <a:rPr lang="ru-RU" smtClean="0"/>
              <a:t>02.02.2023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E608BD4-B44E-4773-B7A2-35765D786591}" type="slidenum">
              <a:rPr lang="ru-RU" smtClean="0"/>
              <a:t>‹#›</a:t>
            </a:fld>
            <a:endParaRPr lang="ru-RU"/>
          </a:p>
        </p:txBody>
      </p:sp>
    </p:spTree>
    <p:extLst>
      <p:ext uri="{BB962C8B-B14F-4D97-AF65-F5344CB8AC3E}">
        <p14:creationId xmlns:p14="http://schemas.microsoft.com/office/powerpoint/2010/main" val="68796087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345A19D2-B144-4102-8714-FA07624E200D}" type="datetimeFigureOut">
              <a:rPr lang="ru-RU" smtClean="0"/>
              <a:t>02.02.2023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E608BD4-B44E-4773-B7A2-35765D786591}" type="slidenum">
              <a:rPr lang="ru-RU" smtClean="0"/>
              <a:t>‹#›</a:t>
            </a:fld>
            <a:endParaRPr lang="ru-RU"/>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2127922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345A19D2-B144-4102-8714-FA07624E200D}" type="datetimeFigureOut">
              <a:rPr lang="ru-RU" smtClean="0"/>
              <a:t>02.02.2023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E608BD4-B44E-4773-B7A2-35765D786591}" type="slidenum">
              <a:rPr lang="ru-RU" smtClean="0"/>
              <a:t>‹#›</a:t>
            </a:fld>
            <a:endParaRPr lang="ru-RU"/>
          </a:p>
        </p:txBody>
      </p:sp>
    </p:spTree>
    <p:extLst>
      <p:ext uri="{BB962C8B-B14F-4D97-AF65-F5344CB8AC3E}">
        <p14:creationId xmlns:p14="http://schemas.microsoft.com/office/powerpoint/2010/main" val="308031951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345A19D2-B144-4102-8714-FA07624E200D}" type="datetimeFigureOut">
              <a:rPr lang="ru-RU" smtClean="0"/>
              <a:t>02.02.2023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E608BD4-B44E-4773-B7A2-35765D786591}" type="slidenum">
              <a:rPr lang="ru-RU" smtClean="0"/>
              <a:t>‹#›</a:t>
            </a:fld>
            <a:endParaRPr lang="ru-RU"/>
          </a:p>
        </p:txBody>
      </p:sp>
    </p:spTree>
    <p:extLst>
      <p:ext uri="{BB962C8B-B14F-4D97-AF65-F5344CB8AC3E}">
        <p14:creationId xmlns:p14="http://schemas.microsoft.com/office/powerpoint/2010/main" val="10057155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345A19D2-B144-4102-8714-FA07624E200D}" type="datetimeFigureOut">
              <a:rPr lang="ru-RU" smtClean="0"/>
              <a:t>02.02.2023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E608BD4-B44E-4773-B7A2-35765D786591}" type="slidenum">
              <a:rPr lang="ru-RU" smtClean="0"/>
              <a:t>‹#›</a:t>
            </a:fld>
            <a:endParaRPr lang="ru-RU"/>
          </a:p>
        </p:txBody>
      </p:sp>
    </p:spTree>
    <p:extLst>
      <p:ext uri="{BB962C8B-B14F-4D97-AF65-F5344CB8AC3E}">
        <p14:creationId xmlns:p14="http://schemas.microsoft.com/office/powerpoint/2010/main" val="41986659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345A19D2-B144-4102-8714-FA07624E200D}" type="datetimeFigureOut">
              <a:rPr lang="ru-RU" smtClean="0"/>
              <a:t>02.02.2023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E608BD4-B44E-4773-B7A2-35765D786591}" type="slidenum">
              <a:rPr lang="ru-RU" smtClean="0"/>
              <a:t>‹#›</a:t>
            </a:fld>
            <a:endParaRPr lang="ru-RU"/>
          </a:p>
        </p:txBody>
      </p:sp>
    </p:spTree>
    <p:extLst>
      <p:ext uri="{BB962C8B-B14F-4D97-AF65-F5344CB8AC3E}">
        <p14:creationId xmlns:p14="http://schemas.microsoft.com/office/powerpoint/2010/main" val="18769923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345A19D2-B144-4102-8714-FA07624E200D}" type="datetimeFigureOut">
              <a:rPr lang="ru-RU" smtClean="0"/>
              <a:t>02.02.2023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E608BD4-B44E-4773-B7A2-35765D786591}" type="slidenum">
              <a:rPr lang="ru-RU" smtClean="0"/>
              <a:t>‹#›</a:t>
            </a:fld>
            <a:endParaRPr lang="ru-RU"/>
          </a:p>
        </p:txBody>
      </p:sp>
    </p:spTree>
    <p:extLst>
      <p:ext uri="{BB962C8B-B14F-4D97-AF65-F5344CB8AC3E}">
        <p14:creationId xmlns:p14="http://schemas.microsoft.com/office/powerpoint/2010/main" val="20110574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345A19D2-B144-4102-8714-FA07624E200D}" type="datetimeFigureOut">
              <a:rPr lang="ru-RU" smtClean="0"/>
              <a:t>02.02.2023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6E608BD4-B44E-4773-B7A2-35765D786591}" type="slidenum">
              <a:rPr lang="ru-RU" smtClean="0"/>
              <a:t>‹#›</a:t>
            </a:fld>
            <a:endParaRPr lang="ru-RU"/>
          </a:p>
        </p:txBody>
      </p:sp>
    </p:spTree>
    <p:extLst>
      <p:ext uri="{BB962C8B-B14F-4D97-AF65-F5344CB8AC3E}">
        <p14:creationId xmlns:p14="http://schemas.microsoft.com/office/powerpoint/2010/main" val="14094364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345A19D2-B144-4102-8714-FA07624E200D}" type="datetimeFigureOut">
              <a:rPr lang="ru-RU" smtClean="0"/>
              <a:t>02.02.2023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6E608BD4-B44E-4773-B7A2-35765D786591}" type="slidenum">
              <a:rPr lang="ru-RU" smtClean="0"/>
              <a:t>‹#›</a:t>
            </a:fld>
            <a:endParaRPr lang="ru-RU"/>
          </a:p>
        </p:txBody>
      </p:sp>
    </p:spTree>
    <p:extLst>
      <p:ext uri="{BB962C8B-B14F-4D97-AF65-F5344CB8AC3E}">
        <p14:creationId xmlns:p14="http://schemas.microsoft.com/office/powerpoint/2010/main" val="1885491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345A19D2-B144-4102-8714-FA07624E200D}" type="datetimeFigureOut">
              <a:rPr lang="ru-RU" smtClean="0"/>
              <a:t>02.02.2023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6E608BD4-B44E-4773-B7A2-35765D786591}" type="slidenum">
              <a:rPr lang="ru-RU" smtClean="0"/>
              <a:t>‹#›</a:t>
            </a:fld>
            <a:endParaRPr lang="ru-RU"/>
          </a:p>
        </p:txBody>
      </p:sp>
    </p:spTree>
    <p:extLst>
      <p:ext uri="{BB962C8B-B14F-4D97-AF65-F5344CB8AC3E}">
        <p14:creationId xmlns:p14="http://schemas.microsoft.com/office/powerpoint/2010/main" val="4696734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45A19D2-B144-4102-8714-FA07624E200D}" type="datetimeFigureOut">
              <a:rPr lang="ru-RU" smtClean="0"/>
              <a:t>02.02.2023</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6E608BD4-B44E-4773-B7A2-35765D786591}" type="slidenum">
              <a:rPr lang="ru-RU" smtClean="0"/>
              <a:t>‹#›</a:t>
            </a:fld>
            <a:endParaRPr lang="ru-RU"/>
          </a:p>
        </p:txBody>
      </p:sp>
    </p:spTree>
    <p:extLst>
      <p:ext uri="{BB962C8B-B14F-4D97-AF65-F5344CB8AC3E}">
        <p14:creationId xmlns:p14="http://schemas.microsoft.com/office/powerpoint/2010/main" val="11336813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ru-RU" smtClean="0"/>
              <a:t>Образец заголовка</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345A19D2-B144-4102-8714-FA07624E200D}" type="datetimeFigureOut">
              <a:rPr lang="ru-RU" smtClean="0"/>
              <a:t>02.02.2023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6E608BD4-B44E-4773-B7A2-35765D786591}" type="slidenum">
              <a:rPr lang="ru-RU" smtClean="0"/>
              <a:t>‹#›</a:t>
            </a:fld>
            <a:endParaRPr lang="ru-RU"/>
          </a:p>
        </p:txBody>
      </p:sp>
    </p:spTree>
    <p:extLst>
      <p:ext uri="{BB962C8B-B14F-4D97-AF65-F5344CB8AC3E}">
        <p14:creationId xmlns:p14="http://schemas.microsoft.com/office/powerpoint/2010/main" val="4322867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345A19D2-B144-4102-8714-FA07624E200D}" type="datetimeFigureOut">
              <a:rPr lang="ru-RU" smtClean="0"/>
              <a:t>02.02.2023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6E608BD4-B44E-4773-B7A2-35765D786591}" type="slidenum">
              <a:rPr lang="ru-RU" smtClean="0"/>
              <a:t>‹#›</a:t>
            </a:fld>
            <a:endParaRPr lang="ru-RU"/>
          </a:p>
        </p:txBody>
      </p:sp>
    </p:spTree>
    <p:extLst>
      <p:ext uri="{BB962C8B-B14F-4D97-AF65-F5344CB8AC3E}">
        <p14:creationId xmlns:p14="http://schemas.microsoft.com/office/powerpoint/2010/main" val="13160671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345A19D2-B144-4102-8714-FA07624E200D}" type="datetimeFigureOut">
              <a:rPr lang="ru-RU" smtClean="0"/>
              <a:t>02.02.2023</a:t>
            </a:fld>
            <a:endParaRPr lang="ru-RU"/>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6E608BD4-B44E-4773-B7A2-35765D786591}" type="slidenum">
              <a:rPr lang="ru-RU" smtClean="0"/>
              <a:t>‹#›</a:t>
            </a:fld>
            <a:endParaRPr lang="ru-RU"/>
          </a:p>
        </p:txBody>
      </p:sp>
    </p:spTree>
    <p:extLst>
      <p:ext uri="{BB962C8B-B14F-4D97-AF65-F5344CB8AC3E}">
        <p14:creationId xmlns:p14="http://schemas.microsoft.com/office/powerpoint/2010/main" val="85014330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408213" y="2371583"/>
            <a:ext cx="7766936" cy="1646302"/>
          </a:xfrm>
        </p:spPr>
        <p:txBody>
          <a:bodyPr/>
          <a:lstStyle/>
          <a:p>
            <a:pPr algn="ctr"/>
            <a:r>
              <a:rPr lang="ru-RU" sz="4000" b="1" dirty="0" smtClean="0">
                <a:solidFill>
                  <a:schemeClr val="tx1"/>
                </a:solidFill>
              </a:rPr>
              <a:t>Проектная деятельность в ДОУ, как одна из современных практик в образовательном процессе.</a:t>
            </a:r>
            <a:endParaRPr lang="ru-RU" sz="4000" b="1" dirty="0">
              <a:solidFill>
                <a:schemeClr val="tx1"/>
              </a:solidFill>
            </a:endParaRPr>
          </a:p>
        </p:txBody>
      </p:sp>
      <p:sp>
        <p:nvSpPr>
          <p:cNvPr id="3" name="Подзаголовок 2"/>
          <p:cNvSpPr>
            <a:spLocks noGrp="1"/>
          </p:cNvSpPr>
          <p:nvPr>
            <p:ph type="subTitle" idx="1"/>
          </p:nvPr>
        </p:nvSpPr>
        <p:spPr>
          <a:xfrm>
            <a:off x="8344930" y="5434789"/>
            <a:ext cx="3383948" cy="1096899"/>
          </a:xfrm>
        </p:spPr>
        <p:txBody>
          <a:bodyPr>
            <a:normAutofit fontScale="55000" lnSpcReduction="20000"/>
          </a:bodyPr>
          <a:lstStyle/>
          <a:p>
            <a:r>
              <a:rPr lang="ru-RU" sz="1400" dirty="0" smtClean="0">
                <a:solidFill>
                  <a:schemeClr val="tx1"/>
                </a:solidFill>
              </a:rPr>
              <a:t>Авторы: </a:t>
            </a:r>
          </a:p>
          <a:p>
            <a:r>
              <a:rPr lang="ru-RU" sz="1400" dirty="0" err="1" smtClean="0">
                <a:solidFill>
                  <a:schemeClr val="tx1"/>
                </a:solidFill>
              </a:rPr>
              <a:t>Гимостьянова</a:t>
            </a:r>
            <a:r>
              <a:rPr lang="ru-RU" sz="1400" dirty="0" smtClean="0">
                <a:solidFill>
                  <a:schemeClr val="tx1"/>
                </a:solidFill>
              </a:rPr>
              <a:t> Наталья Александровна</a:t>
            </a:r>
          </a:p>
          <a:p>
            <a:r>
              <a:rPr lang="ru-RU" sz="1400" dirty="0" smtClean="0">
                <a:solidFill>
                  <a:schemeClr val="tx1"/>
                </a:solidFill>
              </a:rPr>
              <a:t>Мельникова Мария Викторовна,</a:t>
            </a:r>
          </a:p>
          <a:p>
            <a:r>
              <a:rPr lang="ru-RU" sz="1400" dirty="0" smtClean="0">
                <a:solidFill>
                  <a:schemeClr val="tx1"/>
                </a:solidFill>
              </a:rPr>
              <a:t>воспитатель,</a:t>
            </a:r>
          </a:p>
          <a:p>
            <a:r>
              <a:rPr lang="ru-RU" sz="1400" dirty="0" smtClean="0">
                <a:solidFill>
                  <a:schemeClr val="tx1"/>
                </a:solidFill>
              </a:rPr>
              <a:t>МБДОУ № 187</a:t>
            </a:r>
            <a:endParaRPr lang="ru-RU" sz="1400" dirty="0">
              <a:solidFill>
                <a:schemeClr val="tx1"/>
              </a:solidFill>
            </a:endParaRPr>
          </a:p>
        </p:txBody>
      </p:sp>
    </p:spTree>
    <p:extLst>
      <p:ext uri="{BB962C8B-B14F-4D97-AF65-F5344CB8AC3E}">
        <p14:creationId xmlns:p14="http://schemas.microsoft.com/office/powerpoint/2010/main" val="36184660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338667"/>
            <a:ext cx="8596668" cy="2497666"/>
          </a:xfrm>
        </p:spPr>
        <p:txBody>
          <a:bodyPr>
            <a:normAutofit fontScale="90000"/>
          </a:bodyPr>
          <a:lstStyle/>
          <a:p>
            <a:r>
              <a:rPr lang="ru-RU" sz="3200" dirty="0" smtClean="0">
                <a:solidFill>
                  <a:schemeClr val="tx1"/>
                </a:solidFill>
                <a:latin typeface="Times New Roman" panose="02020603050405020304" pitchFamily="18" charset="0"/>
                <a:cs typeface="Times New Roman" panose="02020603050405020304" pitchFamily="18" charset="0"/>
              </a:rPr>
              <a:t>Проект: «Изонить»</a:t>
            </a:r>
            <a:br>
              <a:rPr lang="ru-RU" sz="3200" dirty="0" smtClean="0">
                <a:solidFill>
                  <a:schemeClr val="tx1"/>
                </a:solidFill>
                <a:latin typeface="Times New Roman" panose="02020603050405020304" pitchFamily="18" charset="0"/>
                <a:cs typeface="Times New Roman" panose="02020603050405020304" pitchFamily="18" charset="0"/>
              </a:rPr>
            </a:br>
            <a:r>
              <a:rPr lang="ru-RU" sz="1600" dirty="0" smtClean="0">
                <a:solidFill>
                  <a:schemeClr val="tx1"/>
                </a:solidFill>
                <a:latin typeface="Times New Roman" panose="02020603050405020304" pitchFamily="18" charset="0"/>
                <a:cs typeface="Times New Roman" panose="02020603050405020304" pitchFamily="18" charset="0"/>
              </a:rPr>
              <a:t>      Изонить- </a:t>
            </a:r>
            <a:r>
              <a:rPr lang="ru-RU" sz="1600" dirty="0">
                <a:solidFill>
                  <a:schemeClr val="tx1"/>
                </a:solidFill>
                <a:latin typeface="Times New Roman" panose="02020603050405020304" pitchFamily="18" charset="0"/>
                <a:cs typeface="Times New Roman" panose="02020603050405020304" pitchFamily="18" charset="0"/>
              </a:rPr>
              <a:t>очень интересная техника, графический рисунок выполненный нитями, натянутыми в определённом порядке на твердой </a:t>
            </a:r>
            <a:r>
              <a:rPr lang="ru-RU" sz="1600" dirty="0" smtClean="0">
                <a:solidFill>
                  <a:schemeClr val="tx1"/>
                </a:solidFill>
                <a:latin typeface="Times New Roman" panose="02020603050405020304" pitchFamily="18" charset="0"/>
                <a:cs typeface="Times New Roman" panose="02020603050405020304" pitchFamily="18" charset="0"/>
              </a:rPr>
              <a:t>основе. </a:t>
            </a:r>
            <a:r>
              <a:rPr lang="ru-RU" sz="1600" dirty="0">
                <a:solidFill>
                  <a:schemeClr val="tx1"/>
                </a:solidFill>
                <a:latin typeface="Times New Roman" panose="02020603050405020304" pitchFamily="18" charset="0"/>
                <a:cs typeface="Times New Roman" panose="02020603050405020304" pitchFamily="18" charset="0"/>
              </a:rPr>
              <a:t>Техника привлекает простотой исполнения и оригинальностью</a:t>
            </a:r>
            <a:r>
              <a:rPr lang="ru-RU" sz="1600" dirty="0">
                <a:solidFill>
                  <a:schemeClr val="tx1"/>
                </a:solidFill>
                <a:latin typeface="Times New Roman" panose="02020603050405020304" pitchFamily="18" charset="0"/>
                <a:cs typeface="Times New Roman" panose="02020603050405020304" pitchFamily="18" charset="0"/>
              </a:rPr>
              <a:t>.</a:t>
            </a:r>
            <a:br>
              <a:rPr lang="ru-RU" sz="1600" dirty="0">
                <a:solidFill>
                  <a:schemeClr val="tx1"/>
                </a:solidFill>
                <a:latin typeface="Times New Roman" panose="02020603050405020304" pitchFamily="18" charset="0"/>
                <a:cs typeface="Times New Roman" panose="02020603050405020304" pitchFamily="18" charset="0"/>
              </a:rPr>
            </a:br>
            <a:r>
              <a:rPr lang="ru-RU" sz="1600" dirty="0" smtClean="0">
                <a:solidFill>
                  <a:schemeClr val="tx1"/>
                </a:solidFill>
                <a:latin typeface="Times New Roman" panose="02020603050405020304" pitchFamily="18" charset="0"/>
                <a:cs typeface="Times New Roman" panose="02020603050405020304" pitchFamily="18" charset="0"/>
              </a:rPr>
              <a:t>       Ценность</a:t>
            </a:r>
            <a:r>
              <a:rPr lang="ru-RU" sz="1600" dirty="0">
                <a:solidFill>
                  <a:schemeClr val="tx1"/>
                </a:solidFill>
                <a:latin typeface="Times New Roman" panose="02020603050405020304" pitchFamily="18" charset="0"/>
                <a:cs typeface="Times New Roman" panose="02020603050405020304" pitchFamily="18" charset="0"/>
              </a:rPr>
              <a:t> проекта заключается в том, что дети знакомятся с новым видом искусства – техникой </a:t>
            </a:r>
            <a:r>
              <a:rPr lang="ru-RU" sz="1600" dirty="0" err="1">
                <a:solidFill>
                  <a:schemeClr val="tx1"/>
                </a:solidFill>
                <a:latin typeface="Times New Roman" panose="02020603050405020304" pitchFamily="18" charset="0"/>
                <a:cs typeface="Times New Roman" panose="02020603050405020304" pitchFamily="18" charset="0"/>
              </a:rPr>
              <a:t>изонити</a:t>
            </a:r>
            <a:r>
              <a:rPr lang="ru-RU" sz="1600" dirty="0">
                <a:solidFill>
                  <a:schemeClr val="tx1"/>
                </a:solidFill>
                <a:latin typeface="Times New Roman" panose="02020603050405020304" pitchFamily="18" charset="0"/>
                <a:cs typeface="Times New Roman" panose="02020603050405020304" pitchFamily="18" charset="0"/>
              </a:rPr>
              <a:t>, которая учит </a:t>
            </a:r>
            <a:r>
              <a:rPr lang="ru-RU" sz="1600" dirty="0" smtClean="0">
                <a:solidFill>
                  <a:schemeClr val="tx1"/>
                </a:solidFill>
                <a:latin typeface="Times New Roman" panose="02020603050405020304" pitchFamily="18" charset="0"/>
                <a:cs typeface="Times New Roman" panose="02020603050405020304" pitchFamily="18" charset="0"/>
              </a:rPr>
              <a:t>художественному </a:t>
            </a:r>
            <a:r>
              <a:rPr lang="ru-RU" sz="1600" dirty="0">
                <a:solidFill>
                  <a:schemeClr val="tx1"/>
                </a:solidFill>
                <a:latin typeface="Times New Roman" panose="02020603050405020304" pitchFamily="18" charset="0"/>
                <a:cs typeface="Times New Roman" panose="02020603050405020304" pitchFamily="18" charset="0"/>
              </a:rPr>
              <a:t>созданию геометрического узора, развивает </a:t>
            </a:r>
            <a:r>
              <a:rPr lang="ru-RU" sz="1600" dirty="0" err="1">
                <a:solidFill>
                  <a:schemeClr val="tx1"/>
                </a:solidFill>
                <a:latin typeface="Times New Roman" panose="02020603050405020304" pitchFamily="18" charset="0"/>
                <a:cs typeface="Times New Roman" panose="02020603050405020304" pitchFamily="18" charset="0"/>
              </a:rPr>
              <a:t>сенсомоторику</a:t>
            </a:r>
            <a:r>
              <a:rPr lang="ru-RU" sz="1600" dirty="0">
                <a:solidFill>
                  <a:schemeClr val="tx1"/>
                </a:solidFill>
                <a:latin typeface="Times New Roman" panose="02020603050405020304" pitchFamily="18" charset="0"/>
                <a:cs typeface="Times New Roman" panose="02020603050405020304" pitchFamily="18" charset="0"/>
              </a:rPr>
              <a:t>.</a:t>
            </a:r>
            <a:r>
              <a:rPr lang="ru-RU" sz="1600" dirty="0">
                <a:latin typeface="Times New Roman" panose="02020603050405020304" pitchFamily="18" charset="0"/>
                <a:cs typeface="Times New Roman" panose="02020603050405020304" pitchFamily="18" charset="0"/>
              </a:rPr>
              <a:t> </a:t>
            </a:r>
            <a:r>
              <a:rPr lang="ru-RU" sz="1600" dirty="0">
                <a:solidFill>
                  <a:schemeClr val="tx1"/>
                </a:solidFill>
                <a:latin typeface="Times New Roman" panose="02020603050405020304" pitchFamily="18" charset="0"/>
                <a:cs typeface="Times New Roman" panose="02020603050405020304" pitchFamily="18" charset="0"/>
              </a:rPr>
              <a:t>развивается абстрактное и логическое мышление, плоскостное моделирование; математические представления (</a:t>
            </a:r>
            <a:r>
              <a:rPr lang="ru-RU" sz="1600" dirty="0" smtClean="0">
                <a:solidFill>
                  <a:schemeClr val="tx1"/>
                </a:solidFill>
                <a:latin typeface="Times New Roman" panose="02020603050405020304" pitchFamily="18" charset="0"/>
                <a:cs typeface="Times New Roman" panose="02020603050405020304" pitchFamily="18" charset="0"/>
              </a:rPr>
              <a:t>устойчивые </a:t>
            </a:r>
            <a:r>
              <a:rPr lang="ru-RU" sz="1600" dirty="0">
                <a:solidFill>
                  <a:schemeClr val="tx1"/>
                </a:solidFill>
                <a:latin typeface="Times New Roman" panose="02020603050405020304" pitchFamily="18" charset="0"/>
                <a:cs typeface="Times New Roman" panose="02020603050405020304" pitchFamily="18" charset="0"/>
              </a:rPr>
              <a:t>навыки счета): геометрические фигуры, количество и счет, ориентировка на плоскости; развивается словарный запас, грамматический строй речи, владение иголкой, ниткой, работа с трафаретом</a:t>
            </a:r>
            <a:r>
              <a:rPr lang="ru-RU" sz="1600" dirty="0">
                <a:solidFill>
                  <a:schemeClr val="tx1"/>
                </a:solidFill>
                <a:latin typeface="Times New Roman" panose="02020603050405020304" pitchFamily="18" charset="0"/>
                <a:cs typeface="Times New Roman" panose="02020603050405020304" pitchFamily="18" charset="0"/>
              </a:rPr>
              <a:t/>
            </a:r>
            <a:br>
              <a:rPr lang="ru-RU" sz="1600" dirty="0">
                <a:solidFill>
                  <a:schemeClr val="tx1"/>
                </a:solidFill>
                <a:latin typeface="Times New Roman" panose="02020603050405020304" pitchFamily="18" charset="0"/>
                <a:cs typeface="Times New Roman" panose="02020603050405020304" pitchFamily="18" charset="0"/>
              </a:rPr>
            </a:br>
            <a:r>
              <a:rPr lang="ru-RU" sz="1600" dirty="0" smtClean="0">
                <a:solidFill>
                  <a:schemeClr val="tx1"/>
                </a:solidFill>
                <a:latin typeface="Times New Roman" panose="02020603050405020304" pitchFamily="18" charset="0"/>
                <a:cs typeface="Times New Roman" panose="02020603050405020304" pitchFamily="18" charset="0"/>
              </a:rPr>
              <a:t>При </a:t>
            </a:r>
            <a:r>
              <a:rPr lang="ru-RU" sz="1600" dirty="0">
                <a:solidFill>
                  <a:schemeClr val="tx1"/>
                </a:solidFill>
                <a:latin typeface="Times New Roman" panose="02020603050405020304" pitchFamily="18" charset="0"/>
                <a:cs typeface="Times New Roman" panose="02020603050405020304" pitchFamily="18" charset="0"/>
              </a:rPr>
              <a:t>изготовлении работ используются иголки, нитки, цветной картон, шило, </a:t>
            </a:r>
            <a:r>
              <a:rPr lang="ru-RU" sz="1600" dirty="0" smtClean="0">
                <a:solidFill>
                  <a:schemeClr val="tx1"/>
                </a:solidFill>
                <a:latin typeface="Times New Roman" panose="02020603050405020304" pitchFamily="18" charset="0"/>
                <a:cs typeface="Times New Roman" panose="02020603050405020304" pitchFamily="18" charset="0"/>
              </a:rPr>
              <a:t>схемы. </a:t>
            </a:r>
            <a:r>
              <a:rPr lang="ru-RU" sz="1600" dirty="0">
                <a:solidFill>
                  <a:schemeClr val="tx1"/>
                </a:solidFill>
                <a:latin typeface="Times New Roman" panose="02020603050405020304" pitchFamily="18" charset="0"/>
                <a:cs typeface="Times New Roman" panose="02020603050405020304" pitchFamily="18" charset="0"/>
              </a:rPr>
              <a:t/>
            </a:r>
            <a:br>
              <a:rPr lang="ru-RU" sz="1600" dirty="0">
                <a:solidFill>
                  <a:schemeClr val="tx1"/>
                </a:solidFill>
                <a:latin typeface="Times New Roman" panose="02020603050405020304" pitchFamily="18" charset="0"/>
                <a:cs typeface="Times New Roman" panose="02020603050405020304" pitchFamily="18" charset="0"/>
              </a:rPr>
            </a:br>
            <a:endParaRPr lang="ru-RU" sz="1600" dirty="0">
              <a:solidFill>
                <a:schemeClr val="tx1"/>
              </a:solidFill>
              <a:latin typeface="Times New Roman" panose="02020603050405020304" pitchFamily="18" charset="0"/>
              <a:cs typeface="Times New Roman" panose="02020603050405020304" pitchFamily="18" charset="0"/>
            </a:endParaRPr>
          </a:p>
        </p:txBody>
      </p:sp>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536406" y="3124200"/>
            <a:ext cx="4239491" cy="3403600"/>
          </a:xfrm>
          <a:prstGeom prst="rect">
            <a:avLst/>
          </a:prstGeom>
        </p:spPr>
      </p:pic>
      <p:pic>
        <p:nvPicPr>
          <p:cNvPr id="5" name="Рисунок 4"/>
          <p:cNvPicPr>
            <a:picLocks noChangeAspect="1"/>
          </p:cNvPicPr>
          <p:nvPr/>
        </p:nvPicPr>
        <p:blipFill rotWithShape="1">
          <a:blip r:embed="rId3" cstate="print">
            <a:extLst>
              <a:ext uri="{28A0092B-C50C-407E-A947-70E740481C1C}">
                <a14:useLocalDpi xmlns:a14="http://schemas.microsoft.com/office/drawing/2010/main" val="0"/>
              </a:ext>
            </a:extLst>
          </a:blip>
          <a:srcRect l="7928" t="6429" r="9363" b="2143"/>
          <a:stretch/>
        </p:blipFill>
        <p:spPr>
          <a:xfrm>
            <a:off x="5779369" y="3200400"/>
            <a:ext cx="2526431" cy="3251200"/>
          </a:xfrm>
          <a:prstGeom prst="rect">
            <a:avLst/>
          </a:prstGeom>
        </p:spPr>
      </p:pic>
    </p:spTree>
    <p:extLst>
      <p:ext uri="{BB962C8B-B14F-4D97-AF65-F5344CB8AC3E}">
        <p14:creationId xmlns:p14="http://schemas.microsoft.com/office/powerpoint/2010/main" val="14424271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 </a:t>
            </a:r>
            <a:r>
              <a:rPr lang="ru-RU" dirty="0" smtClean="0">
                <a:solidFill>
                  <a:schemeClr val="tx1"/>
                </a:solidFill>
                <a:latin typeface="Times New Roman" panose="02020603050405020304" pitchFamily="18" charset="0"/>
                <a:cs typeface="Times New Roman" panose="02020603050405020304" pitchFamily="18" charset="0"/>
              </a:rPr>
              <a:t>Результаты  </a:t>
            </a:r>
            <a:r>
              <a:rPr lang="ru-RU" dirty="0">
                <a:solidFill>
                  <a:schemeClr val="tx1"/>
                </a:solidFill>
                <a:latin typeface="Times New Roman" panose="02020603050405020304" pitchFamily="18" charset="0"/>
                <a:cs typeface="Times New Roman" panose="02020603050405020304" pitchFamily="18" charset="0"/>
              </a:rPr>
              <a:t>продуктивной творческой деятельности детей оформляются в виде выставок. Работы используются в оформлении различных  фотозон</a:t>
            </a:r>
            <a:r>
              <a:rPr lang="ru-RU" dirty="0" smtClean="0">
                <a:solidFill>
                  <a:schemeClr val="tx1"/>
                </a:solidFill>
                <a:latin typeface="Times New Roman" panose="02020603050405020304" pitchFamily="18" charset="0"/>
                <a:cs typeface="Times New Roman" panose="02020603050405020304" pitchFamily="18" charset="0"/>
              </a:rPr>
              <a:t>. Созданы альбомы детских работ.</a:t>
            </a:r>
            <a:r>
              <a:rPr lang="ru-RU" dirty="0">
                <a:solidFill>
                  <a:schemeClr val="tx1"/>
                </a:solidFill>
                <a:latin typeface="Times New Roman" panose="02020603050405020304" pitchFamily="18" charset="0"/>
                <a:cs typeface="Times New Roman" panose="02020603050405020304" pitchFamily="18" charset="0"/>
              </a:rPr>
              <a:t/>
            </a:r>
            <a:br>
              <a:rPr lang="ru-RU" dirty="0">
                <a:solidFill>
                  <a:schemeClr val="tx1"/>
                </a:solidFill>
                <a:latin typeface="Times New Roman" panose="02020603050405020304" pitchFamily="18" charset="0"/>
                <a:cs typeface="Times New Roman" panose="02020603050405020304" pitchFamily="18" charset="0"/>
              </a:rPr>
            </a:br>
            <a:endParaRPr lang="ru-RU" dirty="0"/>
          </a:p>
        </p:txBody>
      </p:sp>
      <p:sp>
        <p:nvSpPr>
          <p:cNvPr id="4" name="Текст 3"/>
          <p:cNvSpPr>
            <a:spLocks noGrp="1"/>
          </p:cNvSpPr>
          <p:nvPr>
            <p:ph type="body" sz="half" idx="2"/>
          </p:nvPr>
        </p:nvSpPr>
        <p:spPr/>
        <p:txBody>
          <a:bodyPr/>
          <a:lstStyle/>
          <a:p>
            <a:r>
              <a:rPr lang="ru-RU" dirty="0" smtClean="0">
                <a:solidFill>
                  <a:schemeClr val="tx1"/>
                </a:solidFill>
                <a:latin typeface="Times New Roman" panose="02020603050405020304" pitchFamily="18" charset="0"/>
                <a:cs typeface="Times New Roman" panose="02020603050405020304" pitchFamily="18" charset="0"/>
              </a:rPr>
              <a:t> </a:t>
            </a:r>
          </a:p>
          <a:p>
            <a:endParaRPr lang="ru-RU" dirty="0" smtClean="0">
              <a:solidFill>
                <a:schemeClr val="tx1"/>
              </a:solidFill>
              <a:latin typeface="Times New Roman" panose="02020603050405020304" pitchFamily="18" charset="0"/>
              <a:cs typeface="Times New Roman" panose="02020603050405020304" pitchFamily="18" charset="0"/>
            </a:endParaRPr>
          </a:p>
          <a:p>
            <a:r>
              <a:rPr lang="ru-RU" sz="1800" dirty="0" smtClean="0">
                <a:solidFill>
                  <a:schemeClr val="tx1"/>
                </a:solidFill>
                <a:latin typeface="Times New Roman" panose="02020603050405020304" pitchFamily="18" charset="0"/>
                <a:cs typeface="Times New Roman" panose="02020603050405020304" pitchFamily="18" charset="0"/>
              </a:rPr>
              <a:t>Фотозона «Помним, скорбим!»</a:t>
            </a:r>
          </a:p>
          <a:p>
            <a:r>
              <a:rPr lang="ru-RU" dirty="0" smtClean="0">
                <a:solidFill>
                  <a:schemeClr val="tx1"/>
                </a:solidFill>
                <a:latin typeface="Times New Roman" panose="02020603050405020304" pitchFamily="18" charset="0"/>
                <a:cs typeface="Times New Roman" panose="02020603050405020304" pitchFamily="18" charset="0"/>
              </a:rPr>
              <a:t>  </a:t>
            </a:r>
            <a:endParaRPr lang="ru-RU" dirty="0">
              <a:solidFill>
                <a:schemeClr val="tx1"/>
              </a:solidFill>
              <a:latin typeface="Times New Roman" panose="02020603050405020304" pitchFamily="18" charset="0"/>
              <a:cs typeface="Times New Roman" panose="02020603050405020304" pitchFamily="18" charset="0"/>
            </a:endParaRPr>
          </a:p>
          <a:p>
            <a:endParaRPr lang="ru-RU" dirty="0"/>
          </a:p>
        </p:txBody>
      </p:sp>
      <p:pic>
        <p:nvPicPr>
          <p:cNvPr id="5" name="Объект 4"/>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t="8639" r="9614" b="8056"/>
          <a:stretch/>
        </p:blipFill>
        <p:spPr>
          <a:xfrm rot="10800000">
            <a:off x="4768469" y="514350"/>
            <a:ext cx="4498149" cy="5527675"/>
          </a:xfrm>
          <a:prstGeom prst="rect">
            <a:avLst/>
          </a:prstGeom>
        </p:spPr>
      </p:pic>
    </p:spTree>
    <p:extLst>
      <p:ext uri="{BB962C8B-B14F-4D97-AF65-F5344CB8AC3E}">
        <p14:creationId xmlns:p14="http://schemas.microsoft.com/office/powerpoint/2010/main" val="36252780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631467" y="2759702"/>
            <a:ext cx="5976316" cy="769441"/>
          </a:xfrm>
          <a:prstGeom prst="rect">
            <a:avLst/>
          </a:prstGeom>
        </p:spPr>
        <p:txBody>
          <a:bodyPr wrap="none">
            <a:spAutoFit/>
          </a:bodyPr>
          <a:lstStyle/>
          <a:p>
            <a:r>
              <a:rPr lang="ru-RU" sz="4400" dirty="0" smtClean="0"/>
              <a:t>Спасибо за внимание!</a:t>
            </a:r>
            <a:endParaRPr lang="ru-RU" sz="4400" dirty="0"/>
          </a:p>
        </p:txBody>
      </p:sp>
    </p:spTree>
    <p:extLst>
      <p:ext uri="{BB962C8B-B14F-4D97-AF65-F5344CB8AC3E}">
        <p14:creationId xmlns:p14="http://schemas.microsoft.com/office/powerpoint/2010/main" val="19883046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59486" y="949742"/>
            <a:ext cx="9045146" cy="5632311"/>
          </a:xfrm>
          <a:prstGeom prst="rect">
            <a:avLst/>
          </a:prstGeom>
        </p:spPr>
        <p:txBody>
          <a:bodyPr wrap="square">
            <a:spAutoFit/>
          </a:bodyPr>
          <a:lstStyle/>
          <a:p>
            <a:r>
              <a:rPr lang="ru-RU" dirty="0">
                <a:solidFill>
                  <a:srgbClr val="000000"/>
                </a:solidFill>
                <a:latin typeface="Times New Roman" panose="02020603050405020304" pitchFamily="18" charset="0"/>
                <a:cs typeface="Times New Roman" panose="02020603050405020304" pitchFamily="18" charset="0"/>
              </a:rPr>
              <a:t>Одной из самых актуальных проблем в современной педагогике остается проблема формирования у детей инициативы и самостоятельности. Исследования психологов доказывают, что в дошкольный период открываются благоприятные возможности для формирования этих качеств личности, что стремление к самостоятельности свойственно маленьким детям. Это внутренняя потребность растущего организма ребёнка, которую необходимо поддерживать и развивать. Воспитание самостоятельности - неотъемлемое требование сегодняшней реальности, и предполагающее формирование целеустремленности, независимости, широты взглядов, мышления, гибкости ума и поступков, предприимчивости и трезвого анализа происходящего в жизни явления и ситуации</a:t>
            </a:r>
            <a:r>
              <a:rPr lang="ru-RU" dirty="0" smtClean="0">
                <a:solidFill>
                  <a:srgbClr val="000000"/>
                </a:solidFill>
                <a:latin typeface="Times New Roman" panose="02020603050405020304" pitchFamily="18" charset="0"/>
                <a:cs typeface="Times New Roman" panose="02020603050405020304" pitchFamily="18" charset="0"/>
              </a:rPr>
              <a:t>.</a:t>
            </a:r>
          </a:p>
          <a:p>
            <a:r>
              <a:rPr lang="ru-RU" dirty="0">
                <a:latin typeface="Times New Roman" panose="02020603050405020304" pitchFamily="18" charset="0"/>
                <a:cs typeface="Times New Roman" panose="02020603050405020304" pitchFamily="18" charset="0"/>
              </a:rPr>
              <a:t>С переходом к школьному обучению характер самостоятельности меняется: ребенок должен самостоятельно ориентироваться в ситуации, мыслить самостоятельно, высказывать свою точку зрения. </a:t>
            </a:r>
            <a:r>
              <a:rPr lang="ru-RU" dirty="0" smtClean="0">
                <a:latin typeface="Times New Roman" panose="02020603050405020304" pitchFamily="18" charset="0"/>
                <a:cs typeface="Times New Roman" panose="02020603050405020304" pitchFamily="18" charset="0"/>
              </a:rPr>
              <a:t>В своей работе воспитатель использует разнообразные формы и методы. И одним </a:t>
            </a:r>
            <a:r>
              <a:rPr lang="ru-RU" dirty="0">
                <a:latin typeface="Times New Roman" panose="02020603050405020304" pitchFamily="18" charset="0"/>
                <a:cs typeface="Times New Roman" panose="02020603050405020304" pitchFamily="18" charset="0"/>
              </a:rPr>
              <a:t>из самых эффективных, </a:t>
            </a:r>
            <a:r>
              <a:rPr lang="ru-RU" dirty="0" smtClean="0">
                <a:latin typeface="Times New Roman" panose="02020603050405020304" pitchFamily="18" charset="0"/>
                <a:cs typeface="Times New Roman" panose="02020603050405020304" pitchFamily="18" charset="0"/>
              </a:rPr>
              <a:t> является </a:t>
            </a:r>
            <a:r>
              <a:rPr lang="ru-RU" dirty="0">
                <a:latin typeface="Times New Roman" panose="02020603050405020304" pitchFamily="18" charset="0"/>
                <a:cs typeface="Times New Roman" panose="02020603050405020304" pitchFamily="18" charset="0"/>
              </a:rPr>
              <a:t>метод проектов, который в последние годы очень прочно вошел в практику дошкольных образовательных учреждений.</a:t>
            </a:r>
          </a:p>
          <a:p>
            <a:r>
              <a:rPr lang="ru-RU" dirty="0">
                <a:latin typeface="Times New Roman" panose="02020603050405020304" pitchFamily="18" charset="0"/>
                <a:cs typeface="Times New Roman" panose="02020603050405020304" pitchFamily="18" charset="0"/>
              </a:rPr>
              <a:t>Метод проектов дает ребенку возможность экспериментировать, синтезировать полученные знания, развивать творческие способности и коммуникативные навыки, планировать свою деятельность, проявлять инициативу и самостоятельность. </a:t>
            </a:r>
          </a:p>
          <a:p>
            <a:endParaRPr lang="ru-RU" dirty="0"/>
          </a:p>
        </p:txBody>
      </p:sp>
    </p:spTree>
    <p:extLst>
      <p:ext uri="{BB962C8B-B14F-4D97-AF65-F5344CB8AC3E}">
        <p14:creationId xmlns:p14="http://schemas.microsoft.com/office/powerpoint/2010/main" val="21999570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575258" y="370815"/>
            <a:ext cx="7504670" cy="4801314"/>
          </a:xfrm>
          <a:prstGeom prst="rect">
            <a:avLst/>
          </a:prstGeom>
        </p:spPr>
        <p:txBody>
          <a:bodyPr wrap="square">
            <a:spAutoFit/>
          </a:bodyPr>
          <a:lstStyle/>
          <a:p>
            <a:pPr>
              <a:lnSpc>
                <a:spcPct val="150000"/>
              </a:lnSpc>
            </a:pPr>
            <a:r>
              <a:rPr lang="ru-RU" sz="3600" dirty="0">
                <a:solidFill>
                  <a:srgbClr val="000000"/>
                </a:solidFill>
                <a:latin typeface="Times New Roman" panose="02020603050405020304" pitchFamily="18" charset="0"/>
              </a:rPr>
              <a:t>Проект</a:t>
            </a:r>
            <a:r>
              <a:rPr lang="ru-RU" dirty="0">
                <a:solidFill>
                  <a:srgbClr val="000000"/>
                </a:solidFill>
                <a:latin typeface="Times New Roman" panose="02020603050405020304" pitchFamily="18" charset="0"/>
              </a:rPr>
              <a:t> - </a:t>
            </a:r>
            <a:r>
              <a:rPr lang="ru-RU" sz="1600" dirty="0">
                <a:solidFill>
                  <a:srgbClr val="000000"/>
                </a:solidFill>
                <a:latin typeface="Times New Roman" panose="02020603050405020304" pitchFamily="18" charset="0"/>
              </a:rPr>
              <a:t>это специально организованный взрослым и выполняемый детьми комплекс действий, завершающийся созданием творческих работ</a:t>
            </a:r>
            <a:r>
              <a:rPr lang="ru-RU" sz="1600" dirty="0" smtClean="0">
                <a:solidFill>
                  <a:srgbClr val="000000"/>
                </a:solidFill>
                <a:latin typeface="Times New Roman" panose="02020603050405020304" pitchFamily="18" charset="0"/>
              </a:rPr>
              <a:t>.</a:t>
            </a:r>
          </a:p>
          <a:p>
            <a:pPr>
              <a:lnSpc>
                <a:spcPct val="150000"/>
              </a:lnSpc>
            </a:pPr>
            <a:endParaRPr lang="ru-RU" sz="1600" dirty="0" smtClean="0">
              <a:solidFill>
                <a:srgbClr val="000000"/>
              </a:solidFill>
              <a:latin typeface="Times New Roman" panose="02020603050405020304" pitchFamily="18" charset="0"/>
            </a:endParaRPr>
          </a:p>
          <a:p>
            <a:pPr>
              <a:lnSpc>
                <a:spcPct val="150000"/>
              </a:lnSpc>
            </a:pPr>
            <a:r>
              <a:rPr lang="ru-RU" sz="2800" dirty="0"/>
              <a:t>Метод проектов </a:t>
            </a:r>
            <a:r>
              <a:rPr lang="ru-RU" dirty="0"/>
              <a:t>- </a:t>
            </a:r>
            <a:r>
              <a:rPr lang="ru-RU" sz="1600" dirty="0">
                <a:latin typeface="Times New Roman" panose="02020603050405020304" pitchFamily="18" charset="0"/>
                <a:cs typeface="Times New Roman" panose="02020603050405020304" pitchFamily="18" charset="0"/>
              </a:rPr>
              <a:t>система обучения, при которой дети приобретают знания в процессе планирования и выполнения постоянно усложняющихся практических заданий - проектов.</a:t>
            </a:r>
          </a:p>
          <a:p>
            <a:pPr>
              <a:lnSpc>
                <a:spcPct val="150000"/>
              </a:lnSpc>
            </a:pPr>
            <a:r>
              <a:rPr lang="ru-RU" sz="1600" dirty="0">
                <a:latin typeface="Times New Roman" panose="02020603050405020304" pitchFamily="18" charset="0"/>
                <a:cs typeface="Times New Roman" panose="02020603050405020304" pitchFamily="18" charset="0"/>
              </a:rPr>
              <a:t>Метод проектов всегда предполагает решение воспитанниками какой-то проблемы. Основной тезис современного понимания метода проектов, который привлекает к себе многие образовательные системы, заключается в понимании детьми, для чего им нужны получаемые знания, где и как они будут использовать их в своей жизни.</a:t>
            </a:r>
          </a:p>
          <a:p>
            <a:endParaRPr lang="ru-RU" dirty="0"/>
          </a:p>
        </p:txBody>
      </p:sp>
    </p:spTree>
    <p:extLst>
      <p:ext uri="{BB962C8B-B14F-4D97-AF65-F5344CB8AC3E}">
        <p14:creationId xmlns:p14="http://schemas.microsoft.com/office/powerpoint/2010/main" val="20063217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100667" y="1050204"/>
            <a:ext cx="8966200" cy="3046988"/>
          </a:xfrm>
          <a:prstGeom prst="rect">
            <a:avLst/>
          </a:prstGeom>
        </p:spPr>
        <p:txBody>
          <a:bodyPr wrap="square">
            <a:spAutoFit/>
          </a:bodyPr>
          <a:lstStyle/>
          <a:p>
            <a:pPr algn="just">
              <a:lnSpc>
                <a:spcPct val="150000"/>
              </a:lnSpc>
            </a:pPr>
            <a:r>
              <a:rPr lang="ru-RU" sz="3200" b="1" dirty="0">
                <a:solidFill>
                  <a:srgbClr val="000000"/>
                </a:solidFill>
                <a:latin typeface="Times New Roman" panose="02020603050405020304" pitchFamily="18" charset="0"/>
              </a:rPr>
              <a:t>Метод проектов </a:t>
            </a:r>
            <a:r>
              <a:rPr lang="ru-RU" b="1" dirty="0">
                <a:solidFill>
                  <a:srgbClr val="000000"/>
                </a:solidFill>
                <a:latin typeface="Times New Roman" panose="02020603050405020304" pitchFamily="18" charset="0"/>
              </a:rPr>
              <a:t>включает в себя несколько </a:t>
            </a:r>
            <a:r>
              <a:rPr lang="ru-RU" b="1" dirty="0" smtClean="0">
                <a:solidFill>
                  <a:srgbClr val="000000"/>
                </a:solidFill>
                <a:latin typeface="Times New Roman" panose="02020603050405020304" pitchFamily="18" charset="0"/>
              </a:rPr>
              <a:t>этапов:</a:t>
            </a:r>
            <a:endParaRPr lang="ru-RU" sz="1600" dirty="0">
              <a:solidFill>
                <a:srgbClr val="000000"/>
              </a:solidFill>
              <a:latin typeface="Calibri" panose="020F0502020204030204" pitchFamily="34" charset="0"/>
            </a:endParaRPr>
          </a:p>
          <a:p>
            <a:pPr marL="457200">
              <a:lnSpc>
                <a:spcPct val="200000"/>
              </a:lnSpc>
              <a:buFont typeface="+mj-lt"/>
              <a:buAutoNum type="arabicPeriod"/>
            </a:pPr>
            <a:r>
              <a:rPr lang="ru-RU" dirty="0" smtClean="0">
                <a:solidFill>
                  <a:srgbClr val="000000"/>
                </a:solidFill>
                <a:latin typeface="Times New Roman" panose="02020603050405020304" pitchFamily="18" charset="0"/>
              </a:rPr>
              <a:t> Погружение </a:t>
            </a:r>
            <a:r>
              <a:rPr lang="ru-RU" dirty="0">
                <a:solidFill>
                  <a:srgbClr val="000000"/>
                </a:solidFill>
                <a:latin typeface="Times New Roman" panose="02020603050405020304" pitchFamily="18" charset="0"/>
              </a:rPr>
              <a:t>в </a:t>
            </a:r>
            <a:r>
              <a:rPr lang="ru-RU" dirty="0" smtClean="0">
                <a:solidFill>
                  <a:srgbClr val="000000"/>
                </a:solidFill>
                <a:latin typeface="Times New Roman" panose="02020603050405020304" pitchFamily="18" charset="0"/>
              </a:rPr>
              <a:t>проект.</a:t>
            </a:r>
            <a:endParaRPr lang="ru-RU" sz="1600" dirty="0">
              <a:solidFill>
                <a:srgbClr val="000000"/>
              </a:solidFill>
              <a:latin typeface="Calibri" panose="020F0502020204030204" pitchFamily="34" charset="0"/>
            </a:endParaRPr>
          </a:p>
          <a:p>
            <a:pPr marL="457200">
              <a:lnSpc>
                <a:spcPct val="200000"/>
              </a:lnSpc>
              <a:buFont typeface="+mj-lt"/>
              <a:buAutoNum type="arabicPeriod"/>
            </a:pPr>
            <a:r>
              <a:rPr lang="ru-RU" dirty="0" smtClean="0">
                <a:solidFill>
                  <a:srgbClr val="000000"/>
                </a:solidFill>
                <a:latin typeface="Times New Roman" panose="02020603050405020304" pitchFamily="18" charset="0"/>
              </a:rPr>
              <a:t> Организация деятельности.</a:t>
            </a:r>
            <a:endParaRPr lang="ru-RU" sz="1600" dirty="0">
              <a:solidFill>
                <a:srgbClr val="000000"/>
              </a:solidFill>
              <a:latin typeface="Calibri" panose="020F0502020204030204" pitchFamily="34" charset="0"/>
            </a:endParaRPr>
          </a:p>
          <a:p>
            <a:pPr marL="457200">
              <a:lnSpc>
                <a:spcPct val="200000"/>
              </a:lnSpc>
              <a:buFont typeface="+mj-lt"/>
              <a:buAutoNum type="arabicPeriod"/>
            </a:pPr>
            <a:r>
              <a:rPr lang="ru-RU" dirty="0" smtClean="0">
                <a:solidFill>
                  <a:srgbClr val="000000"/>
                </a:solidFill>
                <a:latin typeface="Times New Roman" panose="02020603050405020304" pitchFamily="18" charset="0"/>
              </a:rPr>
              <a:t> Осуществление деятельности.</a:t>
            </a:r>
            <a:endParaRPr lang="ru-RU" sz="1600" dirty="0">
              <a:solidFill>
                <a:srgbClr val="000000"/>
              </a:solidFill>
              <a:latin typeface="Calibri" panose="020F0502020204030204" pitchFamily="34" charset="0"/>
            </a:endParaRPr>
          </a:p>
          <a:p>
            <a:pPr marL="457200">
              <a:lnSpc>
                <a:spcPct val="200000"/>
              </a:lnSpc>
              <a:buFont typeface="+mj-lt"/>
              <a:buAutoNum type="arabicPeriod"/>
            </a:pPr>
            <a:r>
              <a:rPr lang="ru-RU" dirty="0" smtClean="0">
                <a:solidFill>
                  <a:srgbClr val="000000"/>
                </a:solidFill>
                <a:latin typeface="Times New Roman" panose="02020603050405020304" pitchFamily="18" charset="0"/>
              </a:rPr>
              <a:t> Презентация </a:t>
            </a:r>
            <a:r>
              <a:rPr lang="ru-RU" dirty="0">
                <a:solidFill>
                  <a:srgbClr val="000000"/>
                </a:solidFill>
                <a:latin typeface="Times New Roman" panose="02020603050405020304" pitchFamily="18" charset="0"/>
              </a:rPr>
              <a:t>результатов.</a:t>
            </a:r>
            <a:endParaRPr lang="ru-RU" sz="1600" b="0" i="0" dirty="0">
              <a:solidFill>
                <a:srgbClr val="000000"/>
              </a:solidFill>
              <a:effectLst/>
              <a:latin typeface="Calibri" panose="020F0502020204030204" pitchFamily="34" charset="0"/>
            </a:endParaRPr>
          </a:p>
        </p:txBody>
      </p:sp>
    </p:spTree>
    <p:extLst>
      <p:ext uri="{BB962C8B-B14F-4D97-AF65-F5344CB8AC3E}">
        <p14:creationId xmlns:p14="http://schemas.microsoft.com/office/powerpoint/2010/main" val="36081156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100667" y="2136339"/>
            <a:ext cx="8043333" cy="3780971"/>
          </a:xfrm>
          <a:prstGeom prst="rect">
            <a:avLst/>
          </a:prstGeom>
        </p:spPr>
        <p:txBody>
          <a:bodyPr wrap="square">
            <a:spAutoFit/>
          </a:bodyPr>
          <a:lstStyle/>
          <a:p>
            <a:pPr>
              <a:lnSpc>
                <a:spcPct val="150000"/>
              </a:lnSpc>
            </a:pPr>
            <a:r>
              <a:rPr lang="ru-RU" dirty="0">
                <a:solidFill>
                  <a:srgbClr val="000000"/>
                </a:solidFill>
                <a:latin typeface="Times New Roman" panose="02020603050405020304" pitchFamily="18" charset="0"/>
              </a:rPr>
              <a:t>Использование метода проектов в </a:t>
            </a:r>
            <a:r>
              <a:rPr lang="ru-RU" dirty="0" smtClean="0">
                <a:solidFill>
                  <a:srgbClr val="000000"/>
                </a:solidFill>
                <a:latin typeface="Times New Roman" panose="02020603050405020304" pitchFamily="18" charset="0"/>
              </a:rPr>
              <a:t> практике </a:t>
            </a:r>
            <a:r>
              <a:rPr lang="ru-RU" dirty="0">
                <a:solidFill>
                  <a:srgbClr val="000000"/>
                </a:solidFill>
                <a:latin typeface="Times New Roman" panose="02020603050405020304" pitchFamily="18" charset="0"/>
              </a:rPr>
              <a:t>позволяет значительно повысить самостоятельную активность детей. Способствует активизации познавательной деятельности детей; формированию у них специфических умений и навыков коммуникативного характера; развитию творческой активности детей в процессе игровой и познавательной деятельности. К тому же позволяет объединить педагогов, детей и родителей, научить работать в коллективе, сотрудничать, планировать свою работу</a:t>
            </a:r>
            <a:r>
              <a:rPr lang="ru-RU" dirty="0" smtClean="0">
                <a:solidFill>
                  <a:srgbClr val="000000"/>
                </a:solidFill>
                <a:latin typeface="Times New Roman" panose="02020603050405020304" pitchFamily="18" charset="0"/>
              </a:rPr>
              <a:t>.</a:t>
            </a:r>
          </a:p>
          <a:p>
            <a:pPr>
              <a:lnSpc>
                <a:spcPct val="150000"/>
              </a:lnSpc>
            </a:pPr>
            <a:endParaRPr lang="ru-RU" dirty="0" smtClean="0">
              <a:solidFill>
                <a:srgbClr val="000000"/>
              </a:solidFill>
              <a:latin typeface="Times New Roman" panose="02020603050405020304" pitchFamily="18" charset="0"/>
            </a:endParaRPr>
          </a:p>
          <a:p>
            <a:pPr>
              <a:lnSpc>
                <a:spcPct val="150000"/>
              </a:lnSpc>
            </a:pPr>
            <a:endParaRPr lang="ru-RU" dirty="0"/>
          </a:p>
        </p:txBody>
      </p:sp>
    </p:spTree>
    <p:extLst>
      <p:ext uri="{BB962C8B-B14F-4D97-AF65-F5344CB8AC3E}">
        <p14:creationId xmlns:p14="http://schemas.microsoft.com/office/powerpoint/2010/main" val="11151314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31799" y="1582341"/>
            <a:ext cx="9465733" cy="4848443"/>
          </a:xfrm>
          <a:prstGeom prst="rect">
            <a:avLst/>
          </a:prstGeom>
        </p:spPr>
        <p:txBody>
          <a:bodyPr wrap="square">
            <a:spAutoFit/>
          </a:bodyPr>
          <a:lstStyle/>
          <a:p>
            <a:pPr>
              <a:lnSpc>
                <a:spcPct val="150000"/>
              </a:lnSpc>
            </a:pPr>
            <a:r>
              <a:rPr lang="ru-RU" sz="1600" dirty="0">
                <a:latin typeface="Times New Roman" panose="02020603050405020304" pitchFamily="18" charset="0"/>
                <a:cs typeface="Times New Roman" panose="02020603050405020304" pitchFamily="18" charset="0"/>
              </a:rPr>
              <a:t>Одной из основных проблем, встречающихся практически у всех детей, является недостаточное развитие мелкой моторики рук. Это во многом тормозит не только сам процесс творчества, но и общий уровень сенсорного развития, а особенно - мышления и речи.</a:t>
            </a:r>
          </a:p>
          <a:p>
            <a:pPr>
              <a:lnSpc>
                <a:spcPct val="150000"/>
              </a:lnSpc>
            </a:pPr>
            <a:r>
              <a:rPr lang="ru-RU" sz="1600" dirty="0">
                <a:latin typeface="Times New Roman" panose="02020603050405020304" pitchFamily="18" charset="0"/>
                <a:cs typeface="Times New Roman" panose="02020603050405020304" pitchFamily="18" charset="0"/>
              </a:rPr>
              <a:t>Уровень развития речи детей находится в зависимости от степени </a:t>
            </a:r>
            <a:r>
              <a:rPr lang="ru-RU" sz="1600" dirty="0" err="1">
                <a:latin typeface="Times New Roman" panose="02020603050405020304" pitchFamily="18" charset="0"/>
                <a:cs typeface="Times New Roman" panose="02020603050405020304" pitchFamily="18" charset="0"/>
              </a:rPr>
              <a:t>сформированности</a:t>
            </a:r>
            <a:r>
              <a:rPr lang="ru-RU" sz="1600" dirty="0">
                <a:latin typeface="Times New Roman" panose="02020603050405020304" pitchFamily="18" charset="0"/>
                <a:cs typeface="Times New Roman" panose="02020603050405020304" pitchFamily="18" charset="0"/>
              </a:rPr>
              <a:t> тонких движений пальцев рук. Тренируя пальцы, мы оказываем мощное воздействие на работоспособность коры головного мозга, что в дальнейшем сказывается на подготовке руки к письму. Развиваем мелкую моторику у дошкольников рук - развиваем и языковой аппарат</a:t>
            </a:r>
            <a:r>
              <a:rPr lang="ru-RU" sz="1600" dirty="0" smtClean="0">
                <a:latin typeface="Times New Roman" panose="02020603050405020304" pitchFamily="18" charset="0"/>
                <a:cs typeface="Times New Roman" panose="02020603050405020304" pitchFamily="18" charset="0"/>
              </a:rPr>
              <a:t>.</a:t>
            </a:r>
          </a:p>
          <a:p>
            <a:pPr>
              <a:lnSpc>
                <a:spcPct val="150000"/>
              </a:lnSpc>
            </a:pPr>
            <a:r>
              <a:rPr lang="ru-RU" sz="1600" dirty="0">
                <a:solidFill>
                  <a:srgbClr val="000000"/>
                </a:solidFill>
                <a:latin typeface="Times New Roman" panose="02020603050405020304" pitchFamily="18" charset="0"/>
                <a:cs typeface="Times New Roman" panose="02020603050405020304" pitchFamily="18" charset="0"/>
              </a:rPr>
              <a:t>Педагогика определяет художественно-эстетическую деятельность – как деятельность специфическую для детей, в которой ребёнок наиболее полно может раскрыть себя, свои возможности, ощутить продукт своей деятельности (рисунки, поделки), одним словом реализовать себя как творческая личность. На это нас нацеливает концепция дошкольного образования, где чётко определяются задачи перед педагогом о развитии творческого начала в детях, впоследствии так необходимого в жизни.</a:t>
            </a:r>
            <a:endParaRPr lang="ru-RU" sz="1600" dirty="0">
              <a:latin typeface="Times New Roman" panose="02020603050405020304" pitchFamily="18" charset="0"/>
              <a:cs typeface="Times New Roman" panose="02020603050405020304" pitchFamily="18" charset="0"/>
            </a:endParaRPr>
          </a:p>
          <a:p>
            <a:pPr>
              <a:lnSpc>
                <a:spcPct val="150000"/>
              </a:lnSpc>
            </a:pPr>
            <a:endParaRPr lang="ru-RU" sz="1600" dirty="0"/>
          </a:p>
        </p:txBody>
      </p:sp>
    </p:spTree>
    <p:extLst>
      <p:ext uri="{BB962C8B-B14F-4D97-AF65-F5344CB8AC3E}">
        <p14:creationId xmlns:p14="http://schemas.microsoft.com/office/powerpoint/2010/main" val="38948058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1" y="152400"/>
            <a:ext cx="8596668" cy="1345855"/>
          </a:xfrm>
        </p:spPr>
        <p:txBody>
          <a:bodyPr>
            <a:normAutofit fontScale="90000"/>
          </a:bodyPr>
          <a:lstStyle/>
          <a:p>
            <a:r>
              <a:rPr lang="ru-RU" dirty="0" smtClean="0">
                <a:solidFill>
                  <a:schemeClr val="tx1"/>
                </a:solidFill>
                <a:latin typeface="Times New Roman" panose="02020603050405020304" pitchFamily="18" charset="0"/>
                <a:cs typeface="Times New Roman" panose="02020603050405020304" pitchFamily="18" charset="0"/>
              </a:rPr>
              <a:t>Работая  в данном направлении, мы создали и реализовали несколько творческих проектов</a:t>
            </a:r>
            <a:r>
              <a:rPr lang="ru-RU" dirty="0" smtClean="0">
                <a:solidFill>
                  <a:schemeClr val="tx1"/>
                </a:solidFill>
              </a:rPr>
              <a:t>.</a:t>
            </a:r>
            <a:endParaRPr lang="ru-RU" dirty="0">
              <a:solidFill>
                <a:schemeClr val="tx1"/>
              </a:solidFill>
            </a:endParaRPr>
          </a:p>
        </p:txBody>
      </p:sp>
      <p:sp>
        <p:nvSpPr>
          <p:cNvPr id="3" name="Текст 2"/>
          <p:cNvSpPr>
            <a:spLocks noGrp="1"/>
          </p:cNvSpPr>
          <p:nvPr>
            <p:ph type="body" idx="1"/>
          </p:nvPr>
        </p:nvSpPr>
        <p:spPr>
          <a:xfrm>
            <a:off x="675745" y="2269067"/>
            <a:ext cx="4185623" cy="468178"/>
          </a:xfrm>
        </p:spPr>
        <p:txBody>
          <a:bodyPr/>
          <a:lstStyle/>
          <a:p>
            <a:endParaRPr lang="ru-RU" dirty="0" smtClean="0"/>
          </a:p>
          <a:p>
            <a:endParaRPr lang="ru-RU" dirty="0"/>
          </a:p>
          <a:p>
            <a:endParaRPr lang="ru-RU" dirty="0" smtClean="0"/>
          </a:p>
          <a:p>
            <a:endParaRPr lang="ru-RU" dirty="0"/>
          </a:p>
          <a:p>
            <a:endParaRPr lang="ru-RU" dirty="0" smtClean="0"/>
          </a:p>
          <a:p>
            <a:endParaRPr lang="ru-RU" dirty="0"/>
          </a:p>
          <a:p>
            <a:endParaRPr lang="ru-RU" dirty="0" smtClean="0"/>
          </a:p>
          <a:p>
            <a:endParaRPr lang="ru-RU" dirty="0"/>
          </a:p>
          <a:p>
            <a:endParaRPr lang="ru-RU" dirty="0" smtClean="0"/>
          </a:p>
          <a:p>
            <a:endParaRPr lang="ru-RU" dirty="0"/>
          </a:p>
          <a:p>
            <a:endParaRPr lang="ru-RU" dirty="0" smtClean="0"/>
          </a:p>
          <a:p>
            <a:endParaRPr lang="ru-RU" dirty="0"/>
          </a:p>
          <a:p>
            <a:endParaRPr lang="ru-RU" dirty="0" smtClean="0"/>
          </a:p>
          <a:p>
            <a:endParaRPr lang="ru-RU" dirty="0"/>
          </a:p>
          <a:p>
            <a:endParaRPr lang="ru-RU" dirty="0" smtClean="0"/>
          </a:p>
          <a:p>
            <a:endParaRPr lang="ru-RU" dirty="0"/>
          </a:p>
          <a:p>
            <a:endParaRPr lang="ru-RU" dirty="0" smtClean="0"/>
          </a:p>
          <a:p>
            <a:endParaRPr lang="ru-RU" dirty="0"/>
          </a:p>
          <a:p>
            <a:r>
              <a:rPr lang="ru-RU" dirty="0" smtClean="0"/>
              <a:t>  </a:t>
            </a:r>
          </a:p>
          <a:p>
            <a:endParaRPr lang="ru-RU" dirty="0"/>
          </a:p>
          <a:p>
            <a:r>
              <a:rPr lang="ru-RU" dirty="0" smtClean="0"/>
              <a:t>Проект </a:t>
            </a:r>
            <a:r>
              <a:rPr lang="ru-RU" dirty="0"/>
              <a:t>«</a:t>
            </a:r>
            <a:r>
              <a:rPr lang="ru-RU" dirty="0" smtClean="0"/>
              <a:t>Коробка-загадка.»</a:t>
            </a:r>
            <a:endParaRPr lang="ru-RU" dirty="0"/>
          </a:p>
          <a:p>
            <a:endParaRPr lang="ru-RU" dirty="0"/>
          </a:p>
        </p:txBody>
      </p:sp>
      <p:sp>
        <p:nvSpPr>
          <p:cNvPr id="5" name="Текст 4"/>
          <p:cNvSpPr>
            <a:spLocks noGrp="1"/>
          </p:cNvSpPr>
          <p:nvPr>
            <p:ph type="body" sz="quarter" idx="3"/>
          </p:nvPr>
        </p:nvSpPr>
        <p:spPr>
          <a:xfrm>
            <a:off x="5088383" y="1930400"/>
            <a:ext cx="4185618" cy="338667"/>
          </a:xfrm>
        </p:spPr>
        <p:txBody>
          <a:bodyPr/>
          <a:lstStyle/>
          <a:p>
            <a:r>
              <a:rPr lang="ru-RU" dirty="0" smtClean="0"/>
              <a:t>        Проект «</a:t>
            </a:r>
            <a:r>
              <a:rPr lang="ru-RU" dirty="0" err="1" smtClean="0"/>
              <a:t>Изонить</a:t>
            </a:r>
            <a:r>
              <a:rPr lang="ru-RU" dirty="0" smtClean="0"/>
              <a:t>.»</a:t>
            </a:r>
            <a:endParaRPr lang="ru-RU" dirty="0"/>
          </a:p>
        </p:txBody>
      </p:sp>
      <p:pic>
        <p:nvPicPr>
          <p:cNvPr id="7" name="Объект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rot="5400000">
            <a:off x="1132893" y="2932377"/>
            <a:ext cx="2880360" cy="2914120"/>
          </a:xfrm>
        </p:spPr>
      </p:pic>
      <p:pic>
        <p:nvPicPr>
          <p:cNvPr id="8" name="Объект 7"/>
          <p:cNvPicPr>
            <a:picLocks noGrp="1" noChangeAspect="1"/>
          </p:cNvPicPr>
          <p:nvPr>
            <p:ph sz="quarter" idx="4"/>
          </p:nvPr>
        </p:nvPicPr>
        <p:blipFill>
          <a:blip r:embed="rId3" cstate="print">
            <a:extLst>
              <a:ext uri="{28A0092B-C50C-407E-A947-70E740481C1C}">
                <a14:useLocalDpi xmlns:a14="http://schemas.microsoft.com/office/drawing/2010/main" val="0"/>
              </a:ext>
            </a:extLst>
          </a:blip>
          <a:stretch>
            <a:fillRect/>
          </a:stretch>
        </p:blipFill>
        <p:spPr>
          <a:xfrm>
            <a:off x="5799667" y="2949257"/>
            <a:ext cx="2607733" cy="2880360"/>
          </a:xfrm>
          <a:prstGeom prst="rect">
            <a:avLst/>
          </a:prstGeom>
        </p:spPr>
      </p:pic>
    </p:spTree>
    <p:extLst>
      <p:ext uri="{BB962C8B-B14F-4D97-AF65-F5344CB8AC3E}">
        <p14:creationId xmlns:p14="http://schemas.microsoft.com/office/powerpoint/2010/main" val="28228007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nSpc>
                <a:spcPct val="150000"/>
              </a:lnSpc>
            </a:pPr>
            <a:r>
              <a:rPr lang="ru-RU" dirty="0" smtClean="0">
                <a:solidFill>
                  <a:srgbClr val="333333"/>
                </a:solidFill>
                <a:latin typeface="Times New Roman" panose="02020603050405020304" pitchFamily="18" charset="0"/>
                <a:cs typeface="Times New Roman" panose="02020603050405020304" pitchFamily="18" charset="0"/>
              </a:rPr>
              <a:t>Проект: «Коробка-загадка»</a:t>
            </a:r>
            <a:br>
              <a:rPr lang="ru-RU" dirty="0" smtClean="0">
                <a:solidFill>
                  <a:srgbClr val="333333"/>
                </a:solidFill>
                <a:latin typeface="Times New Roman" panose="02020603050405020304" pitchFamily="18" charset="0"/>
                <a:cs typeface="Times New Roman" panose="02020603050405020304" pitchFamily="18" charset="0"/>
              </a:rPr>
            </a:br>
            <a:r>
              <a:rPr lang="ru-RU" sz="1800" dirty="0" smtClean="0">
                <a:solidFill>
                  <a:srgbClr val="333333"/>
                </a:solidFill>
                <a:latin typeface="Times New Roman" panose="02020603050405020304" pitchFamily="18" charset="0"/>
                <a:cs typeface="Times New Roman" panose="02020603050405020304" pitchFamily="18" charset="0"/>
              </a:rPr>
              <a:t>При </a:t>
            </a:r>
            <a:r>
              <a:rPr lang="ru-RU" sz="1800" dirty="0">
                <a:solidFill>
                  <a:srgbClr val="333333"/>
                </a:solidFill>
                <a:latin typeface="Times New Roman" panose="02020603050405020304" pitchFamily="18" charset="0"/>
                <a:cs typeface="Times New Roman" panose="02020603050405020304" pitchFamily="18" charset="0"/>
              </a:rPr>
              <a:t>изготовлении коробки –загадки использовались материалы: картонная коробка, цветная бумага, </a:t>
            </a:r>
            <a:r>
              <a:rPr lang="ru-RU" sz="1800" dirty="0" smtClean="0">
                <a:solidFill>
                  <a:srgbClr val="333333"/>
                </a:solidFill>
                <a:latin typeface="Times New Roman" panose="02020603050405020304" pitchFamily="18" charset="0"/>
                <a:cs typeface="Times New Roman" panose="02020603050405020304" pitchFamily="18" charset="0"/>
              </a:rPr>
              <a:t>мишура, ткань, нитки. </a:t>
            </a:r>
            <a:r>
              <a:rPr lang="ru-RU" sz="1800" dirty="0">
                <a:solidFill>
                  <a:srgbClr val="333333"/>
                </a:solidFill>
                <a:latin typeface="Times New Roman" panose="02020603050405020304" pitchFamily="18" charset="0"/>
                <a:cs typeface="Times New Roman" panose="02020603050405020304" pitchFamily="18" charset="0"/>
              </a:rPr>
              <a:t>Для наполнения коробки </a:t>
            </a:r>
            <a:r>
              <a:rPr lang="ru-RU" sz="1800" dirty="0" smtClean="0">
                <a:solidFill>
                  <a:srgbClr val="333333"/>
                </a:solidFill>
                <a:latin typeface="Times New Roman" panose="02020603050405020304" pitchFamily="18" charset="0"/>
                <a:cs typeface="Times New Roman" panose="02020603050405020304" pitchFamily="18" charset="0"/>
              </a:rPr>
              <a:t>детям и родителям предлагалось изготовить самостоятельно различные предметы для </a:t>
            </a:r>
            <a:r>
              <a:rPr lang="ru-RU" sz="1800" dirty="0" smtClean="0">
                <a:solidFill>
                  <a:schemeClr val="tx1"/>
                </a:solidFill>
                <a:latin typeface="Times New Roman" panose="02020603050405020304" pitchFamily="18" charset="0"/>
                <a:cs typeface="Times New Roman" panose="02020603050405020304" pitchFamily="18" charset="0"/>
              </a:rPr>
              <a:t>определения на ощупь. </a:t>
            </a:r>
            <a:r>
              <a:rPr lang="ru-RU" sz="1800" dirty="0" smtClean="0">
                <a:solidFill>
                  <a:srgbClr val="333333"/>
                </a:solidFill>
                <a:latin typeface="Times New Roman" panose="02020603050405020304" pitchFamily="18" charset="0"/>
                <a:cs typeface="Times New Roman" panose="02020603050405020304" pitchFamily="18" charset="0"/>
              </a:rPr>
              <a:t>Используется </a:t>
            </a:r>
            <a:r>
              <a:rPr lang="ru-RU" sz="1800" dirty="0">
                <a:solidFill>
                  <a:srgbClr val="333333"/>
                </a:solidFill>
                <a:latin typeface="Times New Roman" panose="02020603050405020304" pitchFamily="18" charset="0"/>
                <a:cs typeface="Times New Roman" panose="02020603050405020304" pitchFamily="18" charset="0"/>
              </a:rPr>
              <a:t>наполнение в зависимости от возраста детей и поставленных педагогом задач.</a:t>
            </a:r>
            <a:r>
              <a:rPr lang="ru-RU" sz="1800" dirty="0">
                <a:solidFill>
                  <a:prstClr val="black"/>
                </a:solidFill>
                <a:latin typeface="Times New Roman" panose="02020603050405020304" pitchFamily="18" charset="0"/>
                <a:cs typeface="Times New Roman" panose="02020603050405020304" pitchFamily="18" charset="0"/>
              </a:rPr>
              <a:t/>
            </a:r>
            <a:br>
              <a:rPr lang="ru-RU" sz="1800" dirty="0">
                <a:solidFill>
                  <a:prstClr val="black"/>
                </a:solidFill>
                <a:latin typeface="Times New Roman" panose="02020603050405020304" pitchFamily="18" charset="0"/>
                <a:cs typeface="Times New Roman" panose="02020603050405020304" pitchFamily="18" charset="0"/>
              </a:rPr>
            </a:br>
            <a:endParaRPr lang="ru-RU" sz="1800" dirty="0"/>
          </a:p>
        </p:txBody>
      </p:sp>
      <p:pic>
        <p:nvPicPr>
          <p:cNvPr id="4" name="Объект 3"/>
          <p:cNvPicPr>
            <a:picLocks noGrp="1" noChangeAspect="1"/>
          </p:cNvPicPr>
          <p:nvPr>
            <p:ph idx="1"/>
          </p:nvPr>
        </p:nvPicPr>
        <p:blipFill>
          <a:blip r:embed="rId2"/>
          <a:stretch>
            <a:fillRect/>
          </a:stretch>
        </p:blipFill>
        <p:spPr>
          <a:xfrm>
            <a:off x="3264948" y="2937933"/>
            <a:ext cx="2914141" cy="3920067"/>
          </a:xfrm>
          <a:prstGeom prst="rect">
            <a:avLst/>
          </a:prstGeom>
        </p:spPr>
      </p:pic>
    </p:spTree>
    <p:extLst>
      <p:ext uri="{BB962C8B-B14F-4D97-AF65-F5344CB8AC3E}">
        <p14:creationId xmlns:p14="http://schemas.microsoft.com/office/powerpoint/2010/main" val="36156423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nSpc>
                <a:spcPct val="150000"/>
              </a:lnSpc>
            </a:pPr>
            <a:r>
              <a:rPr lang="ru-RU" sz="1600" dirty="0">
                <a:solidFill>
                  <a:schemeClr val="tx1"/>
                </a:solidFill>
                <a:latin typeface="Times New Roman" panose="02020603050405020304" pitchFamily="18" charset="0"/>
                <a:cs typeface="Times New Roman" panose="02020603050405020304" pitchFamily="18" charset="0"/>
              </a:rPr>
              <a:t>Игра предназначена для разновозрастного дошкольного возраста, охват использования фронтально, с подгруппой, группой детей в непосредственно образовательной деятельности и в индивидуальной </a:t>
            </a:r>
            <a:r>
              <a:rPr lang="ru-RU" sz="1600" dirty="0" smtClean="0">
                <a:solidFill>
                  <a:schemeClr val="tx1"/>
                </a:solidFill>
                <a:latin typeface="Times New Roman" panose="02020603050405020304" pitchFamily="18" charset="0"/>
                <a:cs typeface="Times New Roman" panose="02020603050405020304" pitchFamily="18" charset="0"/>
              </a:rPr>
              <a:t>работе.  Осваивая игру, </a:t>
            </a:r>
            <a:r>
              <a:rPr lang="ru-RU" sz="1600" dirty="0">
                <a:solidFill>
                  <a:schemeClr val="tx1"/>
                </a:solidFill>
                <a:latin typeface="Times New Roman" panose="02020603050405020304" pitchFamily="18" charset="0"/>
                <a:cs typeface="Times New Roman" panose="02020603050405020304" pitchFamily="18" charset="0"/>
              </a:rPr>
              <a:t>ребята с удовольствием выполняют предложенные задания. Педагоги создают для детей игровую мотивацию и побуждают к решению проблемных ситуаций. </a:t>
            </a:r>
            <a:r>
              <a:rPr lang="ru-RU" sz="1600" dirty="0"/>
              <a:t/>
            </a:r>
            <a:br>
              <a:rPr lang="ru-RU" sz="1600" dirty="0"/>
            </a:br>
            <a:endParaRPr lang="ru-RU" sz="1600" dirty="0"/>
          </a:p>
        </p:txBody>
      </p:sp>
      <p:pic>
        <p:nvPicPr>
          <p:cNvPr id="4" name="Объект 5"/>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rot="10800000">
            <a:off x="753533" y="2645783"/>
            <a:ext cx="3191934" cy="3138055"/>
          </a:xfrm>
        </p:spPr>
      </p:pic>
      <p:pic>
        <p:nvPicPr>
          <p:cNvPr id="5" name="Рисунок 4"/>
          <p:cNvPicPr>
            <a:picLocks noChangeAspect="1"/>
          </p:cNvPicPr>
          <p:nvPr/>
        </p:nvPicPr>
        <p:blipFill>
          <a:blip r:embed="rId3"/>
          <a:stretch>
            <a:fillRect/>
          </a:stretch>
        </p:blipFill>
        <p:spPr>
          <a:xfrm rot="1920000">
            <a:off x="4768526" y="1908894"/>
            <a:ext cx="4148816" cy="4773582"/>
          </a:xfrm>
          <a:prstGeom prst="rect">
            <a:avLst/>
          </a:prstGeom>
        </p:spPr>
      </p:pic>
    </p:spTree>
    <p:extLst>
      <p:ext uri="{BB962C8B-B14F-4D97-AF65-F5344CB8AC3E}">
        <p14:creationId xmlns:p14="http://schemas.microsoft.com/office/powerpoint/2010/main" val="2754734236"/>
      </p:ext>
    </p:extLst>
  </p:cSld>
  <p:clrMapOvr>
    <a:masterClrMapping/>
  </p:clrMapOvr>
</p:sld>
</file>

<file path=ppt/theme/theme1.xml><?xml version="1.0" encoding="utf-8"?>
<a:theme xmlns:a="http://schemas.openxmlformats.org/drawingml/2006/main" name="Аспект">
  <a:themeElements>
    <a:clrScheme name="Аспект">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Аспект">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Аспект">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695</TotalTime>
  <Words>651</Words>
  <Application>Microsoft Office PowerPoint</Application>
  <PresentationFormat>Широкоэкранный</PresentationFormat>
  <Paragraphs>54</Paragraphs>
  <Slides>12</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12</vt:i4>
      </vt:variant>
    </vt:vector>
  </HeadingPairs>
  <TitlesOfParts>
    <vt:vector size="18" baseType="lpstr">
      <vt:lpstr>Arial</vt:lpstr>
      <vt:lpstr>Calibri</vt:lpstr>
      <vt:lpstr>Times New Roman</vt:lpstr>
      <vt:lpstr>Trebuchet MS</vt:lpstr>
      <vt:lpstr>Wingdings 3</vt:lpstr>
      <vt:lpstr>Аспект</vt:lpstr>
      <vt:lpstr>Проектная деятельность в ДОУ, как одна из современных практик в образовательном процессе.</vt:lpstr>
      <vt:lpstr>Презентация PowerPoint</vt:lpstr>
      <vt:lpstr>Презентация PowerPoint</vt:lpstr>
      <vt:lpstr>Презентация PowerPoint</vt:lpstr>
      <vt:lpstr>Презентация PowerPoint</vt:lpstr>
      <vt:lpstr>Презентация PowerPoint</vt:lpstr>
      <vt:lpstr>Работая  в данном направлении, мы создали и реализовали несколько творческих проектов.</vt:lpstr>
      <vt:lpstr>Проект: «Коробка-загадка» При изготовлении коробки –загадки использовались материалы: картонная коробка, цветная бумага, мишура, ткань, нитки. Для наполнения коробки детям и родителям предлагалось изготовить самостоятельно различные предметы для определения на ощупь. Используется наполнение в зависимости от возраста детей и поставленных педагогом задач. </vt:lpstr>
      <vt:lpstr>Игра предназначена для разновозрастного дошкольного возраста, охват использования фронтально, с подгруппой, группой детей в непосредственно образовательной деятельности и в индивидуальной работе.  Осваивая игру, ребята с удовольствием выполняют предложенные задания. Педагоги создают для детей игровую мотивацию и побуждают к решению проблемных ситуаций.  </vt:lpstr>
      <vt:lpstr>Проект: «Изонить»       Изонить- очень интересная техника, графический рисунок выполненный нитями, натянутыми в определённом порядке на твердой основе. Техника привлекает простотой исполнения и оригинальностью.        Ценность проекта заключается в том, что дети знакомятся с новым видом искусства – техникой изонити, которая учит художественному созданию геометрического узора, развивает сенсомоторику. развивается абстрактное и логическое мышление, плоскостное моделирование; математические представления (устойчивые навыки счета): геометрические фигуры, количество и счет, ориентировка на плоскости; развивается словарный запас, грамматический строй речи, владение иголкой, ниткой, работа с трафаретом При изготовлении работ используются иголки, нитки, цветной картон, шило, схемы.  </vt:lpstr>
      <vt:lpstr> Результаты  продуктивной творческой деятельности детей оформляются в виде выставок. Работы используются в оформлении различных  фотозон. Созданы альбомы детских работ. </vt:lpstr>
      <vt:lpstr>Презентация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Волшебный короб</dc:title>
  <dc:creator>Пользователь</dc:creator>
  <cp:lastModifiedBy>Катерина</cp:lastModifiedBy>
  <cp:revision>48</cp:revision>
  <dcterms:created xsi:type="dcterms:W3CDTF">2021-08-17T08:05:13Z</dcterms:created>
  <dcterms:modified xsi:type="dcterms:W3CDTF">2023-02-02T04:49:17Z</dcterms:modified>
</cp:coreProperties>
</file>