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77" r:id="rId8"/>
    <p:sldId id="278" r:id="rId9"/>
    <p:sldId id="279" r:id="rId10"/>
    <p:sldId id="265" r:id="rId11"/>
    <p:sldId id="276" r:id="rId12"/>
    <p:sldId id="280" r:id="rId13"/>
    <p:sldId id="283" r:id="rId14"/>
    <p:sldId id="274" r:id="rId15"/>
    <p:sldId id="275" r:id="rId16"/>
    <p:sldId id="267" r:id="rId17"/>
    <p:sldId id="284" r:id="rId18"/>
    <p:sldId id="285" r:id="rId19"/>
    <p:sldId id="282" r:id="rId20"/>
    <p:sldId id="28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10017214982524272"/>
          <c:y val="9.8297921226122562E-2"/>
          <c:w val="0.57582140333946696"/>
          <c:h val="0.52708304572761666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Не сформирован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Домашний адрес</c:v>
                </c:pt>
                <c:pt idx="1">
                  <c:v>Знание причин возникновения пожара</c:v>
                </c:pt>
                <c:pt idx="2">
                  <c:v>Алгоритм действий при пожаре</c:v>
                </c:pt>
                <c:pt idx="3">
                  <c:v>Защита от дыма</c:v>
                </c:pt>
                <c:pt idx="4">
                  <c:v>Способы тушения пожара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25</c:v>
                </c:pt>
                <c:pt idx="1">
                  <c:v>4</c:v>
                </c:pt>
                <c:pt idx="2">
                  <c:v>21</c:v>
                </c:pt>
                <c:pt idx="3">
                  <c:v>42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Частично сформирован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Домашний адрес</c:v>
                </c:pt>
                <c:pt idx="1">
                  <c:v>Знание причин возникновения пожара</c:v>
                </c:pt>
                <c:pt idx="2">
                  <c:v>Алгоритм действий при пожаре</c:v>
                </c:pt>
                <c:pt idx="3">
                  <c:v>Защита от дыма</c:v>
                </c:pt>
                <c:pt idx="4">
                  <c:v>Способы тушения пожара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21</c:v>
                </c:pt>
                <c:pt idx="1">
                  <c:v>54</c:v>
                </c:pt>
                <c:pt idx="2">
                  <c:v>62</c:v>
                </c:pt>
                <c:pt idx="3">
                  <c:v>46</c:v>
                </c:pt>
                <c:pt idx="4">
                  <c:v>62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Сформирован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Домашний адрес</c:v>
                </c:pt>
                <c:pt idx="1">
                  <c:v>Знание причин возникновения пожара</c:v>
                </c:pt>
                <c:pt idx="2">
                  <c:v>Алгоритм действий при пожаре</c:v>
                </c:pt>
                <c:pt idx="3">
                  <c:v>Защита от дыма</c:v>
                </c:pt>
                <c:pt idx="4">
                  <c:v>Способы тушения пожара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54</c:v>
                </c:pt>
                <c:pt idx="1">
                  <c:v>42</c:v>
                </c:pt>
                <c:pt idx="2">
                  <c:v>17</c:v>
                </c:pt>
                <c:pt idx="3">
                  <c:v>12</c:v>
                </c:pt>
                <c:pt idx="4">
                  <c:v>38</c:v>
                </c:pt>
              </c:numCache>
            </c:numRef>
          </c:val>
        </c:ser>
        <c:shape val="cylinder"/>
        <c:axId val="86471040"/>
        <c:axId val="86472576"/>
        <c:axId val="0"/>
      </c:bar3DChart>
      <c:catAx>
        <c:axId val="86471040"/>
        <c:scaling>
          <c:orientation val="minMax"/>
        </c:scaling>
        <c:axPos val="b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86472576"/>
        <c:crosses val="autoZero"/>
        <c:auto val="1"/>
        <c:lblAlgn val="ctr"/>
        <c:lblOffset val="100"/>
      </c:catAx>
      <c:valAx>
        <c:axId val="8647257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864710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595787160016718"/>
          <c:y val="0.13077633752344694"/>
          <c:w val="0.31358468525292177"/>
          <c:h val="0.49971883711350201"/>
        </c:manualLayout>
      </c:layout>
      <c:txPr>
        <a:bodyPr/>
        <a:lstStyle/>
        <a:p>
          <a:pPr>
            <a:defRPr sz="1200">
              <a:solidFill>
                <a:srgbClr val="002060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75"/>
      <c:perspective val="30"/>
    </c:view3D>
    <c:plotArea>
      <c:layout>
        <c:manualLayout>
          <c:layoutTarget val="inner"/>
          <c:xMode val="edge"/>
          <c:yMode val="edge"/>
          <c:x val="0.28546531857794782"/>
          <c:y val="0"/>
          <c:w val="0.42650570124743603"/>
          <c:h val="0.5767488650655558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знаний детей правил поарной безопасности</c:v>
                </c:pt>
              </c:strCache>
            </c:strRef>
          </c:tx>
          <c:dLbls>
            <c:dLbl>
              <c:idx val="2"/>
              <c:layout>
                <c:manualLayout>
                  <c:x val="0.13737336671559355"/>
                  <c:y val="8.2239795509783428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сформирован</c:v>
                </c:pt>
                <c:pt idx="1">
                  <c:v>частично сформирован</c:v>
                </c:pt>
                <c:pt idx="2">
                  <c:v>не сформирован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0.29000000000000031</c:v>
                </c:pt>
                <c:pt idx="1">
                  <c:v>0.5</c:v>
                </c:pt>
                <c:pt idx="2">
                  <c:v>0.21000000000000021</c:v>
                </c:pt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lnSpc>
                <a:spcPct val="100000"/>
              </a:lnSpc>
              <a:defRPr sz="12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lnSpc>
                <a:spcPct val="100000"/>
              </a:lnSpc>
              <a:defRPr sz="12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lnSpc>
                <a:spcPct val="100000"/>
              </a:lnSpc>
              <a:defRPr sz="12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1385177156615327"/>
          <c:y val="0.42470022224902232"/>
          <c:w val="0.78752004735374925"/>
          <c:h val="0.47538597462226373"/>
        </c:manualLayout>
      </c:layout>
      <c:txPr>
        <a:bodyPr/>
        <a:lstStyle/>
        <a:p>
          <a:pPr>
            <a:lnSpc>
              <a:spcPct val="100000"/>
            </a:lnSpc>
            <a:defRPr>
              <a:solidFill>
                <a:srgbClr val="002060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Не сформирован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Домашний адрес</c:v>
                </c:pt>
                <c:pt idx="1">
                  <c:v>Знание причин возникновения пожара</c:v>
                </c:pt>
                <c:pt idx="2">
                  <c:v>Алгоритм действий при пожаре</c:v>
                </c:pt>
                <c:pt idx="3">
                  <c:v>Защита от дыма</c:v>
                </c:pt>
                <c:pt idx="4">
                  <c:v>Способы тушения пожара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</c:v>
                </c:pt>
                <c:pt idx="1">
                  <c:v>0</c:v>
                </c:pt>
                <c:pt idx="2">
                  <c:v>4</c:v>
                </c:pt>
                <c:pt idx="3">
                  <c:v>4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Частично сформирован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Домашний адрес</c:v>
                </c:pt>
                <c:pt idx="1">
                  <c:v>Знание причин возникновения пожара</c:v>
                </c:pt>
                <c:pt idx="2">
                  <c:v>Алгоритм действий при пожаре</c:v>
                </c:pt>
                <c:pt idx="3">
                  <c:v>Защита от дыма</c:v>
                </c:pt>
                <c:pt idx="4">
                  <c:v>Способы тушения пожара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25</c:v>
                </c:pt>
                <c:pt idx="1">
                  <c:v>29</c:v>
                </c:pt>
                <c:pt idx="2">
                  <c:v>46</c:v>
                </c:pt>
                <c:pt idx="3">
                  <c:v>50</c:v>
                </c:pt>
                <c:pt idx="4">
                  <c:v>42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Сформирован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Домашний адрес</c:v>
                </c:pt>
                <c:pt idx="1">
                  <c:v>Знание причин возникновения пожара</c:v>
                </c:pt>
                <c:pt idx="2">
                  <c:v>Алгоритм действий при пожаре</c:v>
                </c:pt>
                <c:pt idx="3">
                  <c:v>Защита от дыма</c:v>
                </c:pt>
                <c:pt idx="4">
                  <c:v>Способы тушения пожара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71</c:v>
                </c:pt>
                <c:pt idx="1">
                  <c:v>71</c:v>
                </c:pt>
                <c:pt idx="2">
                  <c:v>50</c:v>
                </c:pt>
                <c:pt idx="3">
                  <c:v>46</c:v>
                </c:pt>
                <c:pt idx="4">
                  <c:v>58</c:v>
                </c:pt>
              </c:numCache>
            </c:numRef>
          </c:val>
        </c:ser>
        <c:shape val="cylinder"/>
        <c:axId val="105852288"/>
        <c:axId val="105866368"/>
        <c:axId val="0"/>
      </c:bar3DChart>
      <c:catAx>
        <c:axId val="105852288"/>
        <c:scaling>
          <c:orientation val="minMax"/>
        </c:scaling>
        <c:axPos val="b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105866368"/>
        <c:crosses val="autoZero"/>
        <c:auto val="1"/>
        <c:lblAlgn val="ctr"/>
        <c:lblOffset val="100"/>
      </c:catAx>
      <c:valAx>
        <c:axId val="10586636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105852288"/>
        <c:crosses val="autoZero"/>
        <c:crossBetween val="between"/>
      </c:valAx>
    </c:plotArea>
    <c:legend>
      <c:legendPos val="r"/>
      <c:txPr>
        <a:bodyPr/>
        <a:lstStyle/>
        <a:p>
          <a:pPr>
            <a:defRPr sz="1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75"/>
      <c:perspective val="30"/>
    </c:view3D>
    <c:plotArea>
      <c:layout>
        <c:manualLayout>
          <c:layoutTarget val="inner"/>
          <c:xMode val="edge"/>
          <c:yMode val="edge"/>
          <c:x val="0.27637446301532703"/>
          <c:y val="1.1975660592112257E-3"/>
          <c:w val="0.44211025255777325"/>
          <c:h val="0.8045027711514484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3"/>
                <c:pt idx="0">
                  <c:v>сформирован</c:v>
                </c:pt>
                <c:pt idx="1">
                  <c:v>частично сформирован</c:v>
                </c:pt>
                <c:pt idx="2">
                  <c:v>не сформирован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0.54</c:v>
                </c:pt>
                <c:pt idx="1">
                  <c:v>0.46</c:v>
                </c:pt>
                <c:pt idx="2">
                  <c:v>0</c:v>
                </c:pt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lnSpc>
                <a:spcPct val="100000"/>
              </a:lnSpc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lnSpc>
                <a:spcPct val="100000"/>
              </a:lnSpc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lnSpc>
                <a:spcPct val="100000"/>
              </a:lnSpc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delete val="1"/>
      </c:legendEntry>
      <c:layout>
        <c:manualLayout>
          <c:xMode val="edge"/>
          <c:yMode val="edge"/>
          <c:x val="0.16523535559972793"/>
          <c:y val="0.56986332976460785"/>
          <c:w val="0.80513522215067712"/>
          <c:h val="0.39666781226257514"/>
        </c:manualLayout>
      </c:layout>
      <c:txPr>
        <a:bodyPr/>
        <a:lstStyle/>
        <a:p>
          <a:pPr>
            <a:lnSpc>
              <a:spcPct val="100000"/>
            </a:lnSpc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сформирован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29</c:v>
                </c:pt>
                <c:pt idx="1">
                  <c:v>50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частично сформирован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54</c:v>
                </c:pt>
                <c:pt idx="1">
                  <c:v>46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 сформирован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21</c:v>
                </c:pt>
                <c:pt idx="1">
                  <c:v>0</c:v>
                </c:pt>
              </c:numCache>
            </c:numRef>
          </c:val>
        </c:ser>
        <c:shape val="box"/>
        <c:axId val="101027200"/>
        <c:axId val="101045376"/>
        <c:axId val="0"/>
      </c:bar3DChart>
      <c:catAx>
        <c:axId val="101027200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101045376"/>
        <c:crosses val="autoZero"/>
        <c:auto val="1"/>
        <c:lblAlgn val="ctr"/>
        <c:lblOffset val="100"/>
      </c:catAx>
      <c:valAx>
        <c:axId val="10104537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01027200"/>
        <c:crosses val="autoZero"/>
        <c:crossBetween val="between"/>
      </c:valAx>
    </c:plotArea>
    <c:legend>
      <c:legendPos val="r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 descr="http://laoblogger.com/images/madam-school-clipart-5.jpg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119664" y="-28566"/>
            <a:ext cx="3024336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ds04.infourok.ru/uploads/ex/04e4/0001c61b-96354f11/img14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7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4" descr="https://im0-tub-ru.yandex.net/i?id=13d9030c6be9b0e8bb546fab5f0cf25b&amp;n=33&amp;w=188&amp;h=188"/>
          <p:cNvPicPr>
            <a:picLocks noChangeAspect="1" noChangeArrowheads="1"/>
          </p:cNvPicPr>
          <p:nvPr userDrawn="1"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018629" y="5005026"/>
            <a:ext cx="1881708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072;&#1085;&#1082;&#1077;&#1090;&#1099;%20&#1076;&#1083;&#1103;%20&#1088;&#1086;&#1076;&#1080;&#1090;&#1077;&#1083;&#1077;&#1081;.docx" TargetMode="External"/><Relationship Id="rId2" Type="http://schemas.openxmlformats.org/officeDocument/2006/relationships/hyperlink" Target="&#1076;&#1080;&#1072;&#1075;&#1085;&#1086;&#1089;&#1090;&#1080;&#1082;&#1072;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hyperlink" Target="&#1087;&#1083;&#1072;&#1085;%20&#1074;&#1079;&#1072;&#1080;&#1084;&#1086;&#1076;&#1077;&#1081;&#1089;&#1090;&#1074;&#1080;&#1103;%20&#1089;%20&#1076;&#1077;&#1090;&#1100;&#1084;&#1080;.docx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hyperlink" Target="diagnostika_st.gruppa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357321"/>
          </a:xfrm>
        </p:spPr>
        <p:txBody>
          <a:bodyPr>
            <a:normAutofit/>
          </a:bodyPr>
          <a:lstStyle/>
          <a:p>
            <a:pPr algn="l"/>
            <a:r>
              <a:rPr lang="ru-RU" sz="2700" dirty="0" smtClean="0"/>
              <a:t>         </a:t>
            </a:r>
            <a:r>
              <a:rPr lang="ru-RU" sz="2000" b="1" dirty="0" smtClean="0">
                <a:solidFill>
                  <a:srgbClr val="002060"/>
                </a:solidFill>
              </a:rPr>
              <a:t>Муниципальное бюджетное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          дошкольное образовательное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        учреждение №3  детский сад  «Сказка»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28802"/>
            <a:ext cx="6400800" cy="4643470"/>
          </a:xfrm>
        </p:spPr>
        <p:txBody>
          <a:bodyPr>
            <a:normAutofit fontScale="55000" lnSpcReduction="20000"/>
          </a:bodyPr>
          <a:lstStyle/>
          <a:p>
            <a:endParaRPr lang="ru-RU" sz="4000" dirty="0" smtClean="0">
              <a:solidFill>
                <a:srgbClr val="FF0000"/>
              </a:solidFill>
            </a:endParaRPr>
          </a:p>
          <a:p>
            <a:pPr algn="l"/>
            <a:r>
              <a:rPr lang="ru-RU" sz="5800" dirty="0" smtClean="0">
                <a:solidFill>
                  <a:srgbClr val="FF0000"/>
                </a:solidFill>
              </a:rPr>
              <a:t>            </a:t>
            </a:r>
            <a:r>
              <a:rPr lang="ru-RU" sz="5800" b="1" dirty="0" smtClean="0">
                <a:solidFill>
                  <a:srgbClr val="FF0000"/>
                </a:solidFill>
              </a:rPr>
              <a:t>Соколова </a:t>
            </a:r>
          </a:p>
          <a:p>
            <a:pPr algn="l"/>
            <a:r>
              <a:rPr lang="ru-RU" sz="5800" b="1" dirty="0" smtClean="0">
                <a:solidFill>
                  <a:srgbClr val="FF0000"/>
                </a:solidFill>
              </a:rPr>
              <a:t>Светлана Алексеевна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воспитатель высшей категории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Педагогический  стаж 14  лет 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pPr algn="l"/>
            <a:r>
              <a:rPr lang="ru-RU" sz="3800" b="1" dirty="0" smtClean="0">
                <a:solidFill>
                  <a:srgbClr val="002060"/>
                </a:solidFill>
              </a:rPr>
              <a:t>Мое педагогическое кредо: Пускай мне не суждено совершить подвиг, но я горжусь тем, что люди доверили мне самое дорогое – своих детей!</a:t>
            </a:r>
          </a:p>
          <a:p>
            <a:endParaRPr lang="ru-RU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33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900" dirty="0" smtClean="0">
                <a:solidFill>
                  <a:srgbClr val="002060"/>
                </a:solidFill>
              </a:rPr>
              <a:t>г. Шахунья </a:t>
            </a:r>
          </a:p>
          <a:p>
            <a:r>
              <a:rPr lang="ru-RU" sz="2900" dirty="0" smtClean="0">
                <a:solidFill>
                  <a:srgbClr val="002060"/>
                </a:solidFill>
              </a:rPr>
              <a:t>2022г.</a:t>
            </a:r>
          </a:p>
        </p:txBody>
      </p:sp>
      <p:pic>
        <p:nvPicPr>
          <p:cNvPr id="10242" name="Picture 2" descr="C:\Users\Домашний\Desktop\с фотика\image (14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86512" y="357166"/>
            <a:ext cx="2465055" cy="33718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20982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85728"/>
            <a:ext cx="7829576" cy="591187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n w="1905"/>
                <a:solidFill>
                  <a:schemeClr val="accent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          </a:t>
            </a:r>
            <a:endParaRPr lang="ru-RU" b="1" dirty="0" smtClean="0"/>
          </a:p>
          <a:p>
            <a:pPr algn="ctr"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Формы организации детской деятельности:</a:t>
            </a:r>
            <a:endParaRPr lang="ru-RU" sz="20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7030A0"/>
                </a:solidFill>
              </a:rPr>
              <a:t>     </a:t>
            </a:r>
            <a:r>
              <a:rPr lang="ru-RU" sz="1400" dirty="0" smtClean="0">
                <a:solidFill>
                  <a:srgbClr val="7030A0"/>
                </a:solidFill>
              </a:rPr>
              <a:t>-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НОД ;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- проекты  по теме;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- практические занятия ;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- экскурсии в пожарную часть 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и по детскому саду ;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- сюжетно-ролевые игры ;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-чтение художественной литературы   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на пожарную тематику ;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-познавательные викторины;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-просмотр обучающих видеороликов</a:t>
            </a:r>
          </a:p>
          <a:p>
            <a:pPr>
              <a:buNone/>
            </a:pP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None/>
            </a:pPr>
            <a:r>
              <a:rPr lang="ru-RU" sz="1400" dirty="0" smtClean="0"/>
              <a:t>        </a:t>
            </a:r>
            <a:endParaRPr lang="ru-RU" sz="1400" dirty="0"/>
          </a:p>
        </p:txBody>
      </p:sp>
      <p:pic>
        <p:nvPicPr>
          <p:cNvPr id="4" name="Picture 2" descr="G:\соц.проект\проект профессии фото\пожарная часть\IMG_280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3857628"/>
            <a:ext cx="3753626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F:\моя аттестация\фото\IMG_459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3929066"/>
            <a:ext cx="3500429" cy="22145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0800000" flipV="1">
            <a:off x="6715139" y="1214422"/>
            <a:ext cx="2214577" cy="21058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214942" y="3286124"/>
            <a:ext cx="30649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/>
              <a:t>Театральная деятельность</a:t>
            </a:r>
          </a:p>
          <a:p>
            <a:pPr algn="ctr"/>
            <a:r>
              <a:rPr lang="ru-RU" sz="1100" b="1" dirty="0" smtClean="0"/>
              <a:t> «Непослушные медвежата»</a:t>
            </a:r>
            <a:endParaRPr lang="ru-RU" sz="11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42910" y="6143644"/>
            <a:ext cx="3500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/>
              <a:t>Экскурсия в пожарную часть</a:t>
            </a:r>
            <a:endParaRPr lang="ru-RU" sz="11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714876" y="6000768"/>
            <a:ext cx="37147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/>
              <a:t>Подвижная игра «Потуши пожар»</a:t>
            </a:r>
            <a:endParaRPr lang="ru-RU" sz="1100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14810" y="1428736"/>
            <a:ext cx="2476517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571480"/>
            <a:ext cx="7901014" cy="592935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Методы и приемы:</a:t>
            </a:r>
          </a:p>
          <a:p>
            <a:pPr>
              <a:buNone/>
            </a:pPr>
            <a:r>
              <a:rPr lang="ru-RU" sz="2400" b="1" dirty="0" smtClean="0">
                <a:ln w="11430">
                  <a:noFill/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800" b="1" dirty="0" smtClean="0">
                <a:ln w="11430">
                  <a:noFill/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n w="11430">
                  <a:noFill/>
                </a:ln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1400" b="1" dirty="0" smtClean="0">
                <a:ln w="11430"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диалоги; беседы, рассказ воспитателя,</a:t>
            </a:r>
          </a:p>
          <a:p>
            <a:pPr>
              <a:buNone/>
            </a:pPr>
            <a:r>
              <a:rPr lang="ru-RU" sz="1400" b="1" dirty="0" smtClean="0">
                <a:ln w="11430"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родителей;</a:t>
            </a:r>
            <a:br>
              <a:rPr lang="ru-RU" sz="1400" b="1" dirty="0" smtClean="0">
                <a:ln w="11430"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n w="11430"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игры-практикумы, сюжетно-ролевые   игры, </a:t>
            </a:r>
          </a:p>
          <a:p>
            <a:pPr>
              <a:buNone/>
            </a:pPr>
            <a:r>
              <a:rPr lang="ru-RU" sz="1400" b="1" dirty="0" smtClean="0">
                <a:ln w="11430"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дидактические, подвижные игры;</a:t>
            </a:r>
            <a:br>
              <a:rPr lang="ru-RU" sz="1400" b="1" dirty="0" smtClean="0">
                <a:ln w="11430"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n w="11430"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проблемные ситуации;</a:t>
            </a:r>
            <a:br>
              <a:rPr lang="ru-RU" sz="1400" b="1" dirty="0" smtClean="0">
                <a:ln w="11430"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n w="11430"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проектирование;</a:t>
            </a:r>
            <a:br>
              <a:rPr lang="ru-RU" sz="1400" b="1" dirty="0" smtClean="0">
                <a:ln w="11430"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n w="11430"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конкурсы, викторины;</a:t>
            </a:r>
            <a:br>
              <a:rPr lang="ru-RU" sz="1400" b="1" dirty="0" smtClean="0">
                <a:ln w="11430"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n w="11430"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экспериментирование;</a:t>
            </a:r>
            <a:br>
              <a:rPr lang="ru-RU" sz="1400" b="1" dirty="0" smtClean="0">
                <a:ln w="11430"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n w="11430"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коллективно-творческие дела;</a:t>
            </a:r>
            <a:br>
              <a:rPr lang="ru-RU" sz="1400" b="1" dirty="0" smtClean="0">
                <a:ln w="11430"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n w="11430"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наблюдения;</a:t>
            </a:r>
            <a:br>
              <a:rPr lang="ru-RU" sz="1400" b="1" dirty="0" smtClean="0">
                <a:ln w="11430"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n w="11430"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целевые прогулки и экскурсии;</a:t>
            </a:r>
            <a:br>
              <a:rPr lang="ru-RU" sz="1400" b="1" dirty="0" smtClean="0">
                <a:ln w="11430"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n w="11430"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рассматривание картин, иллюстраций;</a:t>
            </a:r>
          </a:p>
          <a:p>
            <a:pPr>
              <a:buNone/>
            </a:pPr>
            <a:r>
              <a:rPr lang="ru-RU" sz="1400" b="1" dirty="0" smtClean="0">
                <a:ln w="11430"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чтение художественной литературы </a:t>
            </a:r>
          </a:p>
          <a:p>
            <a:pPr algn="ctr">
              <a:buNone/>
            </a:pPr>
            <a:endParaRPr lang="ru-RU" sz="1800" b="1" dirty="0">
              <a:solidFill>
                <a:srgbClr val="00B050"/>
              </a:solidFill>
            </a:endParaRPr>
          </a:p>
        </p:txBody>
      </p:sp>
      <p:pic>
        <p:nvPicPr>
          <p:cNvPr id="5122" name="Picture 2" descr="F:\моя аттестация\фото\IMG_462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488" y="4071942"/>
            <a:ext cx="3000396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6" name="Picture 2" descr="F:\моя аттестация\фото\211_0901\IMG_473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1000108"/>
            <a:ext cx="2071702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7" name="Picture 3" descr="F:\моя аттестация\фото\211_0901\IMG_473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4071942"/>
            <a:ext cx="2571768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5" descr="G:\соц.проект\173_0309\IMG_344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00892" y="928670"/>
            <a:ext cx="2000264" cy="24120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0" name="Picture 2" descr="F:\моя аттестация\112\пожарный\IMG-e609a26df6a3fd86dcb875ea8fe92ca9-V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929322" y="3714752"/>
            <a:ext cx="3095625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4786314" y="3286124"/>
            <a:ext cx="21431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/>
              <a:t>Практическое упражнение</a:t>
            </a:r>
          </a:p>
          <a:p>
            <a:pPr algn="ctr"/>
            <a:r>
              <a:rPr lang="ru-RU" sz="1100" b="1" dirty="0" smtClean="0"/>
              <a:t> «Вызови пожарных»</a:t>
            </a:r>
            <a:endParaRPr lang="ru-RU" sz="11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000892" y="3286124"/>
            <a:ext cx="20002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/>
              <a:t>Изготовление макета</a:t>
            </a:r>
            <a:endParaRPr lang="ru-RU" sz="11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57158" y="6215082"/>
            <a:ext cx="23009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/>
              <a:t>Опыты со свечами</a:t>
            </a:r>
            <a:endParaRPr lang="ru-RU" sz="11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928927" y="6286520"/>
            <a:ext cx="28575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/>
              <a:t>Рассказ воспитателя о пожарной технике</a:t>
            </a:r>
            <a:endParaRPr lang="ru-RU" sz="11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929322" y="5715016"/>
            <a:ext cx="30003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/>
              <a:t>Встреча детей с сотрудником МЧС дедушкой </a:t>
            </a:r>
            <a:r>
              <a:rPr lang="ru-RU" sz="1100" b="1" dirty="0" err="1" smtClean="0"/>
              <a:t>Эвелины</a:t>
            </a:r>
            <a:r>
              <a:rPr lang="ru-RU" sz="1100" b="1" dirty="0" smtClean="0"/>
              <a:t> П.</a:t>
            </a:r>
            <a:endParaRPr lang="ru-RU" sz="11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714356"/>
            <a:ext cx="7758138" cy="54118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n w="1905"/>
                <a:solidFill>
                  <a:schemeClr val="accent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Современные образовательные технологии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Здоровьесбрегающие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технологии;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Проектная технология;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Компьютерные технологии: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мультимедийные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презентации, видео просмотры ;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Игровые технологии ;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 проблемного обучения ;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3076" name="Picture 4" descr="F:\моя аттестация\фото\пожарная часть\IMG_276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57818" y="2071678"/>
            <a:ext cx="3214710" cy="1928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User\Desktop\противопожарный квест\IMG_667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38" y="2571744"/>
            <a:ext cx="328614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1" descr="F:\моя аттестация\фото\211_0901\IMG_471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86380" y="4143380"/>
            <a:ext cx="3286148" cy="2446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User\Desktop\противопожарный квест\IMG_6657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357290" y="4500570"/>
            <a:ext cx="2714644" cy="2024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1571604" y="6429396"/>
            <a:ext cx="23535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100" b="1" dirty="0" err="1" smtClean="0"/>
              <a:t>Квест-игра</a:t>
            </a:r>
            <a:r>
              <a:rPr lang="ru-RU" sz="1100" b="1" dirty="0" smtClean="0"/>
              <a:t> «Не шути с огнем»</a:t>
            </a:r>
            <a:endParaRPr lang="ru-RU" sz="11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286380" y="6572272"/>
            <a:ext cx="33575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/>
              <a:t>Проблемная ситуация «Если в группе дым»</a:t>
            </a:r>
            <a:endParaRPr lang="ru-RU" sz="11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357818" y="3857628"/>
            <a:ext cx="32147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/>
              <a:t>Экскурсия в пожарную часть</a:t>
            </a:r>
            <a:endParaRPr lang="ru-RU" sz="11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трелка вверх 3"/>
          <p:cNvSpPr/>
          <p:nvPr/>
        </p:nvSpPr>
        <p:spPr>
          <a:xfrm>
            <a:off x="1357290" y="5786430"/>
            <a:ext cx="6357982" cy="1071570"/>
          </a:xfrm>
          <a:prstGeom prst="up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Самостоятельная детская деятельность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" name="Picture 3" descr="F:\моя аттестация\фото\IMG_46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250082"/>
            <a:ext cx="3714775" cy="2711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User\Desktop\211_0901\IMG_474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3071810"/>
            <a:ext cx="3524275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User\Desktop\211_0901\IMG_474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57752" y="357166"/>
            <a:ext cx="3667118" cy="2643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F:\моя аттестация\фото\211_0901\IMG_475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57752" y="3143248"/>
            <a:ext cx="3619525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071538" y="2786058"/>
            <a:ext cx="35719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/>
              <a:t>Сюжетно-ролевая игра «Юные пожарники»</a:t>
            </a:r>
            <a:endParaRPr lang="ru-RU" sz="11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929190" y="2857496"/>
            <a:ext cx="3500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/>
              <a:t>Рассматривание книг по теме</a:t>
            </a:r>
            <a:endParaRPr lang="ru-RU" sz="11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928662" y="5500702"/>
            <a:ext cx="33575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/>
              <a:t>Рисунки детей на тему</a:t>
            </a:r>
          </a:p>
          <a:p>
            <a:pPr algn="ctr"/>
            <a:r>
              <a:rPr lang="ru-RU" sz="1100" b="1" dirty="0" smtClean="0"/>
              <a:t> «Огонь-друг, огонь-враг»</a:t>
            </a:r>
            <a:endParaRPr lang="ru-RU" sz="11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929190" y="5643578"/>
            <a:ext cx="34290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/>
              <a:t>Постройки из конструктора</a:t>
            </a:r>
          </a:p>
          <a:p>
            <a:pPr algn="ctr"/>
            <a:r>
              <a:rPr lang="ru-RU" sz="1100" b="1" dirty="0" smtClean="0"/>
              <a:t> «Пожарная техника»</a:t>
            </a:r>
            <a:endParaRPr lang="ru-RU" sz="11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Обогащение ППРС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928670"/>
            <a:ext cx="7615262" cy="519749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+mj-lt"/>
              </a:rPr>
              <a:t>-макет пожарного щита; 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+mj-lt"/>
              </a:rPr>
              <a:t>-атрибуты для сюжетно–ролевых игр (костюм пожарного, огнетушитель, пожарная машина); 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+mj-lt"/>
              </a:rPr>
              <a:t>-наглядный плакат «Правила поведения при пожаре»; 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+mj-lt"/>
              </a:rPr>
              <a:t>-папки передвижки, ширмы «Огонь – друг, огонь – враг»; 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+mj-lt"/>
              </a:rPr>
              <a:t>-дидактические карточки«Азбука безопасности»;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+mj-lt"/>
              </a:rPr>
              <a:t>-художественная литература; 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+mj-lt"/>
              </a:rPr>
              <a:t>-продукты детской деятельности (рисунки, поделки); 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+mj-lt"/>
              </a:rPr>
              <a:t>-альбомы («Опасные предметы дома»,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+mj-lt"/>
              </a:rPr>
              <a:t> «Профессия пожарных», «Служба «01», «02», «03»,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+mj-lt"/>
              </a:rPr>
              <a:t> «Спичка - невеличка», «Пожары»,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+mj-lt"/>
              </a:rPr>
              <a:t> «Опасные ситуации в жизни детей»)</a:t>
            </a:r>
            <a:endParaRPr lang="ru-RU" sz="16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6146" name="Picture 2" descr="F:\моя аттестация\фото\IMG_456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15140" y="428604"/>
            <a:ext cx="2232420" cy="3357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F:\моя аттестация\фото\IMG_456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00166" y="4357694"/>
            <a:ext cx="2952738" cy="2285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F:\моя аттестация\фото\IMG_457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14942" y="3929067"/>
            <a:ext cx="3357586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6715141" y="3643314"/>
            <a:ext cx="21431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/>
              <a:t>Уголок безопасности</a:t>
            </a:r>
            <a:endParaRPr lang="ru-RU" sz="11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643042" y="6429396"/>
            <a:ext cx="27146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/>
              <a:t>Тематические альбомы</a:t>
            </a:r>
            <a:endParaRPr lang="ru-RU" sz="11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500694" y="6215082"/>
            <a:ext cx="29289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/>
              <a:t>Выставка пожарной техники</a:t>
            </a:r>
            <a:endParaRPr lang="ru-RU" sz="11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Формы партнерского взаимодействия 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с родителями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285860"/>
            <a:ext cx="7615262" cy="53578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анкетирование «Азбука безопасности»;</a:t>
            </a:r>
          </a:p>
          <a:p>
            <a:pPr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-родительские собрания  в нетрадиционной форме;</a:t>
            </a:r>
          </a:p>
          <a:p>
            <a:pPr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создание мини-библиотеки по проблеме </a:t>
            </a:r>
          </a:p>
          <a:p>
            <a:pPr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формирования основ пожарной безопасности  </a:t>
            </a:r>
          </a:p>
          <a:p>
            <a:pPr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у дошкольников; </a:t>
            </a:r>
          </a:p>
          <a:p>
            <a:pPr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подборка тематических консультаций в папке </a:t>
            </a:r>
          </a:p>
          <a:p>
            <a:pPr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для родителей, индивидуальные и групповые </a:t>
            </a:r>
          </a:p>
          <a:p>
            <a:pPr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консультации;</a:t>
            </a:r>
          </a:p>
          <a:p>
            <a:pPr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оформление буклета по безопасности</a:t>
            </a:r>
          </a:p>
          <a:p>
            <a:pPr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«Правила жизни»;</a:t>
            </a:r>
          </a:p>
          <a:p>
            <a:pPr>
              <a:buFontTx/>
              <a:buChar char="-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Совместные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досуговые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мероприятия по </a:t>
            </a:r>
          </a:p>
          <a:p>
            <a:pPr>
              <a:buFontTx/>
              <a:buChar char="-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пожарной   безопасности</a:t>
            </a:r>
          </a:p>
          <a:p>
            <a:pPr>
              <a:buNone/>
            </a:pPr>
            <a:endParaRPr lang="ru-RU" sz="1400" dirty="0"/>
          </a:p>
        </p:txBody>
      </p:sp>
      <p:pic>
        <p:nvPicPr>
          <p:cNvPr id="8194" name="Picture 2" descr="DSCN5789"/>
          <p:cNvPicPr>
            <a:picLocks noChangeAspect="1" noChangeArrowheads="1"/>
          </p:cNvPicPr>
          <p:nvPr/>
        </p:nvPicPr>
        <p:blipFill>
          <a:blip r:embed="rId2">
            <a:lum bright="6000"/>
          </a:blip>
          <a:srcRect/>
          <a:stretch>
            <a:fillRect/>
          </a:stretch>
        </p:blipFill>
        <p:spPr bwMode="auto">
          <a:xfrm>
            <a:off x="6072198" y="4286256"/>
            <a:ext cx="2786082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3" name="Picture 1" descr="F:\моя аттестация\фото\211_0901\IMG_469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4" y="1714488"/>
            <a:ext cx="3714776" cy="2553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Пользователь\Documents\Детский садик Март 2012\DSCN217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85786" y="4429132"/>
            <a:ext cx="2857520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86182" y="4143380"/>
            <a:ext cx="2214578" cy="23715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214943" y="4000504"/>
            <a:ext cx="35719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/>
              <a:t>Совместное изготовлен6ие макетов</a:t>
            </a:r>
            <a:endParaRPr lang="ru-RU" sz="11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57224" y="6286520"/>
            <a:ext cx="27146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/>
              <a:t>Досуг с родителями </a:t>
            </a:r>
          </a:p>
          <a:p>
            <a:pPr algn="ctr"/>
            <a:r>
              <a:rPr lang="ru-RU" sz="1100" b="1" dirty="0" smtClean="0"/>
              <a:t>«Огонь не игрушка»</a:t>
            </a:r>
            <a:endParaRPr lang="ru-RU" sz="11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643306" y="6357958"/>
            <a:ext cx="26054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/>
              <a:t>Изготовление книжек-малышек</a:t>
            </a:r>
            <a:endParaRPr lang="ru-RU" sz="11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215074" y="6286520"/>
            <a:ext cx="27146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/>
              <a:t>Памятки и буклеты для родителей</a:t>
            </a:r>
            <a:endParaRPr lang="ru-RU" sz="11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Результативность профессиональной педагогической деятельности и достигнутые эффекты</a:t>
            </a:r>
            <a:endParaRPr lang="ru-RU" sz="28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00100" y="2214554"/>
          <a:ext cx="5143536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6000760" y="1000108"/>
          <a:ext cx="2571768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Овал 5"/>
          <p:cNvSpPr/>
          <p:nvPr/>
        </p:nvSpPr>
        <p:spPr>
          <a:xfrm>
            <a:off x="2428860" y="1571612"/>
            <a:ext cx="4214842" cy="71438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3 Этап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заключительный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Результативность профессиональной педагогической деятельности и достигнутые эффекты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Сравнительная  диагностика  по О.О. « Социально- коммуникативное развитие. Формирование основ безопасности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.»</a:t>
            </a:r>
            <a:endParaRPr lang="ru-RU" sz="1800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285852" y="2000240"/>
          <a:ext cx="7215238" cy="242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142976" y="4357694"/>
            <a:ext cx="7572428" cy="20002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Исходя  из сравнительного анализа результативности по освоению детьми   правил пожарной безопасности видно, что значительно повысился  процент детей успешно овладевших  правилами с 29 % до 54% , процент детей с не овладевших  материалом снизился с 21% до 0%, что констатирует  эффективность проделанной работы 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Результативность профессиональной педагогической деятельности и достигнутые эффекты: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1214422"/>
            <a:ext cx="8001056" cy="342902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  уровень знаний и навыков у воспитанников по правилам пожарной  безопасности;</a:t>
            </a:r>
          </a:p>
          <a:p>
            <a:pPr marL="342900" indent="-342900">
              <a:buAutoNum type="arabicPeriod"/>
            </a:pPr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Сформирована  положительная мотивация у  старших дошкольников к знанию и выполнению правил пожарной безопасности;</a:t>
            </a:r>
          </a:p>
          <a:p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Дети   проявляют  любознательность , стремление   к самостоятельному  познанию и размышлению  в ходе работы по формированию собственной  безопасности.</a:t>
            </a:r>
          </a:p>
          <a:p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4.Созданы  условия для  успешного усвоения  дошкольниками  правил пожарной безопасности через обогащение  предметно-пространственной среды группы.</a:t>
            </a:r>
          </a:p>
          <a:p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 Родители проявляют  заинтересованность и готовность к сотрудничеству  по     проблемам развития у детей навыков безопасного  поведения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        </a:t>
            </a:r>
            <a:r>
              <a:rPr lang="ru-RU" sz="1600" dirty="0" smtClean="0"/>
              <a:t>                                                                        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E:\моя аттестация\фото\211_0901\IMG_47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4714884"/>
            <a:ext cx="2143140" cy="2018101"/>
          </a:xfrm>
          <a:prstGeom prst="rect">
            <a:avLst/>
          </a:prstGeom>
          <a:noFill/>
        </p:spPr>
      </p:pic>
      <p:pic>
        <p:nvPicPr>
          <p:cNvPr id="2052" name="Picture 4" descr="E:\моя аттестация\фото\211_0901\IMG_471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00364" y="4786322"/>
            <a:ext cx="3429024" cy="1785950"/>
          </a:xfrm>
          <a:prstGeom prst="rect">
            <a:avLst/>
          </a:prstGeom>
          <a:noFill/>
        </p:spPr>
      </p:pic>
      <p:pic>
        <p:nvPicPr>
          <p:cNvPr id="2053" name="Picture 5" descr="E:\моя аттестация\фото\пожарная часть\IMG_279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43702" y="4714884"/>
            <a:ext cx="2334308" cy="2000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1430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Диапазон личного вклада педагога в развитие образования и степень его новизны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285860"/>
            <a:ext cx="7829576" cy="484030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-создан и систематизирован учебно-дидактический материал для ознакомления детей с правилами пожарной безопасности (учебные пособия, альбомы, плакаты, дидактические игры, буклеты и памятки);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 -разработан перспективный план работы по формированию основ пожарной безопасности у детей старшей группы;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 -разработаны познавательные занятия на противопожарную тему ;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-созданы обучающие компьютерные презентации по основам пожарной безопасности для дошкольников ;</a:t>
            </a: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rgbClr val="002060"/>
                </a:solidFill>
              </a:rPr>
              <a:t>разработана  картотека  опытов  с неживыми  объектами природы ;</a:t>
            </a: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rgbClr val="002060"/>
                </a:solidFill>
              </a:rPr>
              <a:t>изготовлен  </a:t>
            </a:r>
            <a:r>
              <a:rPr lang="ru-RU" sz="1800" b="1" dirty="0" err="1" smtClean="0">
                <a:solidFill>
                  <a:srgbClr val="002060"/>
                </a:solidFill>
              </a:rPr>
              <a:t>лепбук</a:t>
            </a:r>
            <a:r>
              <a:rPr lang="ru-RU" sz="1800" b="1" dirty="0" smtClean="0">
                <a:solidFill>
                  <a:srgbClr val="002060"/>
                </a:solidFill>
              </a:rPr>
              <a:t>  по пожарной  безопасности ;</a:t>
            </a: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rgbClr val="002060"/>
                </a:solidFill>
              </a:rPr>
              <a:t>-разработаны  сценарии  развлечений  для детей  и досугов  для  родителей  по пожарной безопасности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214422"/>
            <a:ext cx="7758138" cy="285752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«Формирование основ безопасности жизнедеятельности старших дошкольников посредством ознакомления с правилами  пожарной безопасности 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285984" y="285728"/>
            <a:ext cx="4929222" cy="92869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Тема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4" name="Picture 2" descr="E:\моя аттестация\фото\пожарная часть\IMG_277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2066" y="4000504"/>
            <a:ext cx="3857652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E:\моя аттестация\фото\211_0901\IMG_470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38" y="4071942"/>
            <a:ext cx="3857652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1785926"/>
            <a:ext cx="60007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sz="6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br>
              <a:rPr lang="ru-RU" sz="6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Актуальность личного вклада педагога в развитие образования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5007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500" dirty="0" smtClean="0"/>
              <a:t>       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928670"/>
            <a:ext cx="7929618" cy="150019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Проблема безопасности жизнедеятельности человека в современных условиях – одна из самых актуальных. Знание и соблюдение противопожарных требований только тогда становятся естественными в поведении человека, когда они привиты с детства. Именно в дошкольном возрасте возникают благоприятные условия для воспитания у ребенка чувства опасности перед огнем, навыков умелого обращения с ним и овладения знаниями, помогающими предупредить загорание или сориентироваться в сложной ситуации пожара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71538" y="2428868"/>
            <a:ext cx="3857652" cy="414340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 smtClean="0"/>
          </a:p>
          <a:p>
            <a:pPr algn="ctr"/>
            <a:r>
              <a:rPr lang="ru-RU" sz="1200" b="1" dirty="0" smtClean="0">
                <a:solidFill>
                  <a:srgbClr val="002060"/>
                </a:solidFill>
              </a:rPr>
              <a:t>Противоречия возникающие в практике работы:</a:t>
            </a:r>
          </a:p>
          <a:p>
            <a:pPr algn="ctr"/>
            <a:endParaRPr lang="ru-RU" sz="1200" b="1" dirty="0" smtClean="0">
              <a:solidFill>
                <a:srgbClr val="002060"/>
              </a:solidFill>
            </a:endParaRPr>
          </a:p>
          <a:p>
            <a:pPr fontAlgn="base">
              <a:buFontTx/>
              <a:buChar char="-"/>
            </a:pPr>
            <a:r>
              <a:rPr lang="ru-RU" sz="1200" b="1" dirty="0" smtClean="0">
                <a:solidFill>
                  <a:srgbClr val="002060"/>
                </a:solidFill>
              </a:rPr>
              <a:t>Между объективной необходимостью более раннего информирования ребенка о правилах безопасного поведения, освоения ими соответствующих умений и недостаточной освещенностью  в образовательной программе    средств и методов   обучения детей основам пожарной безопасности; </a:t>
            </a:r>
          </a:p>
          <a:p>
            <a:pPr fontAlgn="base">
              <a:buFontTx/>
              <a:buChar char="-"/>
            </a:pPr>
            <a:endParaRPr lang="ru-RU" sz="1200" b="1" dirty="0" smtClean="0">
              <a:solidFill>
                <a:srgbClr val="002060"/>
              </a:solidFill>
            </a:endParaRPr>
          </a:p>
          <a:p>
            <a:pPr fontAlgn="base"/>
            <a:r>
              <a:rPr lang="ru-RU" sz="1200" b="1" dirty="0" smtClean="0">
                <a:solidFill>
                  <a:srgbClr val="002060"/>
                </a:solidFill>
              </a:rPr>
              <a:t>-Между  необходимостью активного участия родителей в обучении детей действиям в экстремальных ситуациях и непонимание ими важности данной проблемы.</a:t>
            </a:r>
          </a:p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72066" y="2500306"/>
            <a:ext cx="3643338" cy="414340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Затруднения возникающие в практике работы: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Отрывочные , поверхностные знания детей о безопасном поведении;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-недостаточное методическое и материально- техническое обеспечение;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-отсутствие  мотивации и интереса  у детей к изучению правил безопасного поведения;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-непонимание родителями важности проблемы. 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Теоретическое обоснование личного вклада педагога в развитие образования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1400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357290" y="2000240"/>
            <a:ext cx="7500990" cy="1714512"/>
          </a:xfrm>
          <a:prstGeom prst="horizontalScroll">
            <a:avLst/>
          </a:prstGeom>
          <a:solidFill>
            <a:srgbClr val="FFC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  <a:latin typeface="+mj-lt"/>
              </a:rPr>
              <a:t>С.Мартынов делает акцент в предупреждении бытового детского травматизма на соблюдение двух принципов – создание безопасного дома для ребенка и в повседневном кропотливом труде по воспитанию детей (специальные занятия, беседы, игры).</a:t>
            </a:r>
          </a:p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785786" y="714356"/>
            <a:ext cx="7143800" cy="1571636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+mj-lt"/>
              </a:rPr>
              <a:t>Пожарная безопасность</a:t>
            </a:r>
            <a:r>
              <a:rPr lang="ru-RU" sz="2000" dirty="0" smtClean="0">
                <a:solidFill>
                  <a:schemeClr val="tx1"/>
                </a:solidFill>
                <a:latin typeface="+mj-lt"/>
              </a:rPr>
              <a:t> — состояние защищённости личности, имущества, общества и государства от пожаров.</a:t>
            </a:r>
            <a:endParaRPr lang="ru-RU" sz="2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928662" y="3429000"/>
            <a:ext cx="7429552" cy="1500198"/>
          </a:xfrm>
          <a:prstGeom prst="horizontalScroll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К.Белая и </a:t>
            </a:r>
            <a:r>
              <a:rPr lang="ru-RU" sz="1600" dirty="0" err="1" smtClean="0">
                <a:solidFill>
                  <a:srgbClr val="00000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В.Зимонина</a:t>
            </a:r>
            <a:r>
              <a:rPr lang="ru-RU" sz="1600" dirty="0" smtClean="0">
                <a:solidFill>
                  <a:srgbClr val="00000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дают подробные рекомендации педагогам и родителям, предлагая конспекты занятий, целевых прогулок, бесед, записи игр театрализованные представления.</a:t>
            </a:r>
            <a:endParaRPr lang="ru-RU" sz="2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1643042" y="4572008"/>
            <a:ext cx="7286676" cy="2071702"/>
          </a:xfrm>
          <a:prstGeom prst="horizontalScroll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  <a:latin typeface="+mj-lt"/>
              </a:rPr>
              <a:t>Н.Мельникова, Л.Захарова, Р.Шакурова разработали план-программу “Один дома”, по которой с помощью драматизации сказок, инсценировок, игровых тренингов дети 6-7 лет учатся адекватно реагировать на сложную ситуацию, оказывать первую медицинскую помощь себе, сверстникам и взрослым.</a:t>
            </a:r>
          </a:p>
          <a:p>
            <a:pPr algn="ctr"/>
            <a:endParaRPr lang="ru-RU" sz="1600" dirty="0" smtClean="0">
              <a:solidFill>
                <a:schemeClr val="tx1"/>
              </a:solidFill>
            </a:endParaRPr>
          </a:p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</a:t>
            </a:r>
            <a:r>
              <a:rPr lang="ru-RU" sz="2800" dirty="0" smtClean="0">
                <a:solidFill>
                  <a:srgbClr val="002060"/>
                </a:solidFill>
              </a:rPr>
              <a:t>Цель и задачи педагогической деятельности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143116"/>
            <a:ext cx="7615262" cy="435771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ЗАДАЧИ: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1.Расширять  и  углублять знания детей  о причинах возникновения пожаров , их последствиях, правилах безопасного   поведения  в опасной  ситуации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2. Формировать у детей сознательное и ответственное отношение к выполнению   правил   пожарной безопасности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3. Стимулировать  развитие  познавательной  детской активности, любознательности , стремление   к самостоятельному  познанию и размышлению  в ходе работы по формированию собственной  безопасности.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4.Создать условия для  успешного усвоения  дошкольниками  правил пожарной безопасности через обогащение  предметно-пространственной среды группы.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5.Способствовать повышению компетентности   родителей в вопросах  личной  безопасности  и здоровья   детей.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с двумя вырезанными соседними углами 3"/>
          <p:cNvSpPr/>
          <p:nvPr/>
        </p:nvSpPr>
        <p:spPr>
          <a:xfrm>
            <a:off x="1071538" y="1000108"/>
            <a:ext cx="7572428" cy="1285884"/>
          </a:xfrm>
          <a:prstGeom prst="snip2Same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Цель: Формирование основ безопасности жизнедеятельности старших дошкольников посредством ознакомления с правилами  пожарной безопасности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Ведущая педагогическая идея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857224" y="3643314"/>
            <a:ext cx="7929618" cy="2786082"/>
          </a:xfrm>
          <a:prstGeom prst="snip2Diag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Педагогические условия формирования опыта </a:t>
            </a:r>
          </a:p>
          <a:p>
            <a:pPr algn="ctr"/>
            <a:r>
              <a:rPr lang="ru-RU" sz="1400" b="1" dirty="0" err="1" smtClean="0">
                <a:solidFill>
                  <a:srgbClr val="002060"/>
                </a:solidFill>
              </a:rPr>
              <a:t>пожаробезопасного</a:t>
            </a:r>
            <a:r>
              <a:rPr lang="ru-RU" sz="1400" b="1" dirty="0" smtClean="0">
                <a:solidFill>
                  <a:srgbClr val="002060"/>
                </a:solidFill>
              </a:rPr>
              <a:t> поведения детей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 дошкольного возраста: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-</a:t>
            </a:r>
            <a:r>
              <a:rPr lang="ru-RU" sz="1400" dirty="0" smtClean="0">
                <a:solidFill>
                  <a:srgbClr val="002060"/>
                </a:solidFill>
              </a:rPr>
              <a:t>отбор доступного детям содержания знаний и умений безопасного поведения в быту и установление последовательности его освоения;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-применение поэтапной методики, обеспечивающей единство формирования знаний и умений как основы опыта безопасного поведения в быту, при активной позиции ребенка;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-осознание педагогами и родителями необходимости целенаправленной деятельности в данном направлении и её осуществлении в тесном сотрудничестве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857224" y="1071546"/>
            <a:ext cx="7858180" cy="2500330"/>
          </a:xfrm>
          <a:prstGeom prst="snip2Diag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Если систематически и целенаправленно 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использовать адекватные возрасту  разнообразные формы и методы работы с дошкольниками по ознакомлению дошкольников с правилами пожарной безопасности,  то в результате вооружим детей необходимыми знаниями по распознанию опасностей и умениями выйти из них с наименьшим вредом для себя и своего здоровья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868346"/>
          </a:xfrm>
        </p:spPr>
        <p:txBody>
          <a:bodyPr>
            <a:normAutofit/>
          </a:bodyPr>
          <a:lstStyle/>
          <a:p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857488" y="1000108"/>
            <a:ext cx="3857652" cy="171451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1 этап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Организационный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42910" y="1285860"/>
            <a:ext cx="2000264" cy="107157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rgbClr val="002060"/>
                </a:solidFill>
              </a:rPr>
              <a:t>Изучение соответствующей учебно-методической литературы</a:t>
            </a: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071538" y="2428868"/>
            <a:ext cx="2071702" cy="107157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hlinkClick r:id="rId2" action="ppaction://hlinkfile"/>
              </a:rPr>
              <a:t>Диагностика знаний детей о правилах пожарной безопасности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500298" y="3286124"/>
            <a:ext cx="2000264" cy="92869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rgbClr val="002060"/>
                </a:solidFill>
              </a:rPr>
              <a:t>Создание предметно-развивающей среды</a:t>
            </a: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000760" y="2643182"/>
            <a:ext cx="2071702" cy="121444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rgbClr val="002060"/>
                </a:solidFill>
              </a:rPr>
              <a:t>Разработка  занятий по пожарной безопасности с детьми</a:t>
            </a: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786578" y="1571612"/>
            <a:ext cx="2143140" cy="10001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hlinkClick r:id="rId3" action="ppaction://hlinkfile"/>
              </a:rPr>
              <a:t>Анкетирование родителей по данной теме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429124" y="3571876"/>
            <a:ext cx="2214578" cy="107157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hlinkClick r:id="rId4" action="ppaction://hlinkfile"/>
              </a:rPr>
              <a:t>Разработка перспективного плана по работе с детьми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6" name="Стрелка вниз 25"/>
          <p:cNvSpPr/>
          <p:nvPr/>
        </p:nvSpPr>
        <p:spPr>
          <a:xfrm>
            <a:off x="5286380" y="2786058"/>
            <a:ext cx="71438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>
            <a:off x="3786182" y="2643182"/>
            <a:ext cx="45719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лево 28"/>
          <p:cNvSpPr/>
          <p:nvPr/>
        </p:nvSpPr>
        <p:spPr>
          <a:xfrm>
            <a:off x="2714612" y="1714488"/>
            <a:ext cx="500066" cy="457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лево 29"/>
          <p:cNvSpPr/>
          <p:nvPr/>
        </p:nvSpPr>
        <p:spPr>
          <a:xfrm>
            <a:off x="3000364" y="2571744"/>
            <a:ext cx="428628" cy="7143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право 30"/>
          <p:cNvSpPr/>
          <p:nvPr/>
        </p:nvSpPr>
        <p:spPr>
          <a:xfrm>
            <a:off x="6572264" y="1785926"/>
            <a:ext cx="214314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>
            <a:off x="6286512" y="2571744"/>
            <a:ext cx="571504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:\DCIM\210_2912\IMG_4640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596" y="4392582"/>
            <a:ext cx="2928958" cy="21796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" name="TextBox 18"/>
          <p:cNvSpPr txBox="1"/>
          <p:nvPr/>
        </p:nvSpPr>
        <p:spPr>
          <a:xfrm>
            <a:off x="2071670" y="64293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357158" y="6357959"/>
            <a:ext cx="3214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Рассматривание иллюстраций </a:t>
            </a:r>
            <a:endParaRPr lang="ru-RU" sz="1400" dirty="0"/>
          </a:p>
        </p:txBody>
      </p:sp>
      <p:pic>
        <p:nvPicPr>
          <p:cNvPr id="21" name="Picture 2" descr="G:\соц.проект\проект профессии фото\стенгазета\IMG_285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643570" y="4143380"/>
            <a:ext cx="3143241" cy="2428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0"/>
            <a:ext cx="7829576" cy="1000108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Входящая диагностика по О.О. « Социально- коммуникативное развитие. Формирование основ безопасности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.»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>
                <a:hlinkClick r:id="rId2" action="ppaction://hlinkfile"/>
              </a:rPr>
              <a:t>        </a:t>
            </a:r>
          </a:p>
          <a:p>
            <a:pPr algn="ctr">
              <a:buNone/>
            </a:pPr>
            <a:r>
              <a:rPr lang="ru-RU" sz="1800" dirty="0" smtClean="0">
                <a:hlinkClick r:id="rId2" action="ppaction://hlinkfile"/>
              </a:rPr>
              <a:t>"</a:t>
            </a:r>
            <a:r>
              <a:rPr lang="ru-RU" sz="1600" dirty="0" smtClean="0">
                <a:hlinkClick r:id="rId2" action="ppaction://hlinkfile"/>
              </a:rPr>
              <a:t>Система оценки результатов освоения программы"</a:t>
            </a:r>
          </a:p>
          <a:p>
            <a:pPr algn="ctr">
              <a:buNone/>
            </a:pPr>
            <a:r>
              <a:rPr lang="ru-RU" sz="1600" i="1" dirty="0" smtClean="0">
                <a:hlinkClick r:id="rId2" action="ppaction://hlinkfile"/>
              </a:rPr>
              <a:t>       "От рождения до школы "по ФГОС</a:t>
            </a:r>
            <a:endParaRPr lang="ru-RU" sz="1600" dirty="0" smtClean="0">
              <a:hlinkClick r:id="rId2" action="ppaction://hlinkfile"/>
            </a:endParaRPr>
          </a:p>
          <a:p>
            <a:pPr algn="ctr">
              <a:buNone/>
            </a:pPr>
            <a:r>
              <a:rPr lang="ru-RU" sz="1600" i="1" dirty="0" smtClean="0">
                <a:hlinkClick r:id="rId2" action="ppaction://hlinkfile"/>
              </a:rPr>
              <a:t>           под редакцией Н.Е. </a:t>
            </a:r>
            <a:r>
              <a:rPr lang="ru-RU" sz="1600" i="1" dirty="0" err="1" smtClean="0">
                <a:hlinkClick r:id="rId2" action="ppaction://hlinkfile"/>
              </a:rPr>
              <a:t>Вераксы</a:t>
            </a:r>
            <a:r>
              <a:rPr lang="ru-RU" sz="1600" i="1" dirty="0" smtClean="0">
                <a:hlinkClick r:id="rId2" action="ppaction://hlinkfile"/>
              </a:rPr>
              <a:t>, Т.С. Комаровой, М.А. Васильевой</a:t>
            </a:r>
            <a:endParaRPr lang="ru-RU" sz="1600" dirty="0" smtClean="0">
              <a:hlinkClick r:id="rId2" action="ppaction://hlinkfile"/>
            </a:endParaRPr>
          </a:p>
          <a:p>
            <a:pPr>
              <a:buNone/>
            </a:pPr>
            <a:r>
              <a:rPr lang="ru-RU" sz="2400" i="1" dirty="0" smtClean="0">
                <a:hlinkClick r:id="rId2" action="ppaction://hlinkfile"/>
              </a:rPr>
              <a:t> </a:t>
            </a:r>
            <a:endParaRPr lang="ru-RU" sz="2400" dirty="0" smtClean="0"/>
          </a:p>
          <a:p>
            <a:endParaRPr lang="ru-RU" sz="2400" dirty="0" smtClean="0"/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 smtClean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071538" y="1857364"/>
          <a:ext cx="6143668" cy="5000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6786578" y="2357430"/>
          <a:ext cx="2000264" cy="3071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моя аттестация\фото\IMG_45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43042" y="3786190"/>
            <a:ext cx="3071834" cy="22731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Овал 3"/>
          <p:cNvSpPr/>
          <p:nvPr/>
        </p:nvSpPr>
        <p:spPr>
          <a:xfrm>
            <a:off x="2357422" y="642918"/>
            <a:ext cx="4643470" cy="135732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2 этап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Практический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928662" y="2357430"/>
            <a:ext cx="3929090" cy="128588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Совместная деятельность взрослого и ребенка (НОД и ОД в режимных моментах</a:t>
            </a:r>
            <a:r>
              <a:rPr lang="ru-RU" sz="1600" dirty="0" smtClean="0">
                <a:solidFill>
                  <a:schemeClr val="tx1"/>
                </a:solidFill>
              </a:rPr>
              <a:t>)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929190" y="2428868"/>
            <a:ext cx="3786214" cy="128588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Самостоятельная деятельность детей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2714612" y="1785926"/>
            <a:ext cx="71438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357950" y="1928802"/>
            <a:ext cx="71438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F:\моя аттестация\фото\IMG_457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57818" y="3643314"/>
            <a:ext cx="3286148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1643043" y="6000768"/>
            <a:ext cx="30718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/>
              <a:t>Знакомство со средствами пожаротушения в </a:t>
            </a:r>
            <a:r>
              <a:rPr lang="ru-RU" sz="1100" b="1" dirty="0" err="1" smtClean="0"/>
              <a:t>д\с</a:t>
            </a:r>
            <a:endParaRPr lang="ru-RU" sz="11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572132" y="5857892"/>
            <a:ext cx="32861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/>
              <a:t>Режиссерская игра «Пожарник»</a:t>
            </a:r>
            <a:endParaRPr lang="ru-RU" sz="11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2368</TotalTime>
  <Words>1328</Words>
  <Application>Microsoft Office PowerPoint</Application>
  <PresentationFormat>Экран (4:3)</PresentationFormat>
  <Paragraphs>189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        Муниципальное бюджетное           дошкольное образовательное         учреждение №3  детский сад  «Сказка»</vt:lpstr>
      <vt:lpstr>Слайд 2</vt:lpstr>
      <vt:lpstr>Актуальность личного вклада педагога в развитие образования</vt:lpstr>
      <vt:lpstr>Теоретическое обоснование личного вклада педагога в развитие образования</vt:lpstr>
      <vt:lpstr>     Цель и задачи педагогической деятельности</vt:lpstr>
      <vt:lpstr>Ведущая педагогическая идея</vt:lpstr>
      <vt:lpstr>Слайд 7</vt:lpstr>
      <vt:lpstr>         Входящая диагностика по О.О. « Социально- коммуникативное развитие. Формирование основ безопасности .» </vt:lpstr>
      <vt:lpstr>Слайд 9</vt:lpstr>
      <vt:lpstr>Слайд 10</vt:lpstr>
      <vt:lpstr>Слайд 11</vt:lpstr>
      <vt:lpstr>Слайд 12</vt:lpstr>
      <vt:lpstr>Слайд 13</vt:lpstr>
      <vt:lpstr>Обогащение ППРС</vt:lpstr>
      <vt:lpstr>Формы партнерского взаимодействия  с родителями</vt:lpstr>
      <vt:lpstr>Результативность профессиональной педагогической деятельности и достигнутые эффекты</vt:lpstr>
      <vt:lpstr>Результативность профессиональной педагогической деятельности и достигнутые эффекты</vt:lpstr>
      <vt:lpstr>Результативность профессиональной педагогической деятельности и достигнутые эффекты:</vt:lpstr>
      <vt:lpstr>Диапазон личного вклада педагога в развитие образования и степень его новизны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199</cp:revision>
  <dcterms:created xsi:type="dcterms:W3CDTF">2018-11-10T15:57:57Z</dcterms:created>
  <dcterms:modified xsi:type="dcterms:W3CDTF">2023-02-19T12:40:21Z</dcterms:modified>
</cp:coreProperties>
</file>